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97" r:id="rId3"/>
    <p:sldId id="307" r:id="rId4"/>
    <p:sldId id="295" r:id="rId5"/>
    <p:sldId id="269" r:id="rId6"/>
    <p:sldId id="270" r:id="rId7"/>
    <p:sldId id="271" r:id="rId8"/>
    <p:sldId id="259" r:id="rId9"/>
    <p:sldId id="272" r:id="rId10"/>
    <p:sldId id="273" r:id="rId11"/>
    <p:sldId id="264" r:id="rId12"/>
    <p:sldId id="277" r:id="rId13"/>
    <p:sldId id="278" r:id="rId14"/>
    <p:sldId id="279" r:id="rId15"/>
    <p:sldId id="261" r:id="rId16"/>
    <p:sldId id="280" r:id="rId17"/>
    <p:sldId id="281" r:id="rId18"/>
    <p:sldId id="282" r:id="rId19"/>
    <p:sldId id="265" r:id="rId20"/>
    <p:sldId id="274" r:id="rId21"/>
    <p:sldId id="275" r:id="rId22"/>
    <p:sldId id="276" r:id="rId23"/>
    <p:sldId id="263" r:id="rId24"/>
    <p:sldId id="283" r:id="rId25"/>
    <p:sldId id="284" r:id="rId26"/>
    <p:sldId id="285" r:id="rId27"/>
    <p:sldId id="262" r:id="rId28"/>
    <p:sldId id="286" r:id="rId29"/>
    <p:sldId id="287" r:id="rId30"/>
    <p:sldId id="260" r:id="rId31"/>
    <p:sldId id="288" r:id="rId32"/>
    <p:sldId id="289" r:id="rId33"/>
    <p:sldId id="266" r:id="rId34"/>
    <p:sldId id="290" r:id="rId35"/>
    <p:sldId id="291" r:id="rId36"/>
    <p:sldId id="267" r:id="rId37"/>
    <p:sldId id="292" r:id="rId38"/>
    <p:sldId id="293" r:id="rId39"/>
    <p:sldId id="298" r:id="rId40"/>
    <p:sldId id="299" r:id="rId41"/>
    <p:sldId id="300" r:id="rId42"/>
    <p:sldId id="301" r:id="rId43"/>
    <p:sldId id="303" r:id="rId44"/>
    <p:sldId id="304" r:id="rId45"/>
    <p:sldId id="308" r:id="rId4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69" autoAdjust="0"/>
  </p:normalViewPr>
  <p:slideViewPr>
    <p:cSldViewPr>
      <p:cViewPr varScale="1">
        <p:scale>
          <a:sx n="87" d="100"/>
          <a:sy n="87" d="100"/>
        </p:scale>
        <p:origin x="-14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C25E5-EA77-4949-A08D-12E1FDB3A061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15CF2-A3EF-4DDB-BDB6-A8995CE40D5E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510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8F13F-A02F-40AB-8C9A-FA54E3A115EB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s-ES" altLang="es-ES" smtClean="0"/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EAFE0B9-750B-4A50-9FBD-B56E1F080E1B}" type="slidenum">
              <a:rPr lang="es-CO" altLang="es-ES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s-CO" altLang="es-ES" sz="1200">
              <a:solidFill>
                <a:srgbClr val="000000"/>
              </a:solidFill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alt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C9B12-6EE4-4EDF-A1A0-552A0F046E3C}" type="slidenum">
              <a:rPr lang="es-CO" smtClean="0"/>
              <a:pPr/>
              <a:t>16</a:t>
            </a:fld>
            <a:endParaRPr lang="es-C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C9B12-6EE4-4EDF-A1A0-552A0F046E3C}" type="slidenum">
              <a:rPr lang="es-CO" smtClean="0"/>
              <a:pPr/>
              <a:t>20</a:t>
            </a:fld>
            <a:endParaRPr lang="es-C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00" name="99999 Marcador de notas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00" name="99999 Marcador de notas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de título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82" name="Shape 82" descr="Plantilla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44185-7F13-4511-BD71-AA3571C5A8FC}" type="datetimeFigureOut">
              <a:rPr lang="es-CO" smtClean="0"/>
              <a:pPr/>
              <a:t>8/12/2016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4AD0F-BB94-4FB2-B349-A70E99B42F7F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lobuilder.com/app/index.html#player/5091675579875328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../videos/robotica-sumo.wmv" TargetMode="External"/><Relationship Id="rId13" Type="http://schemas.openxmlformats.org/officeDocument/2006/relationships/image" Target="../media/image57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5" Type="http://schemas.openxmlformats.org/officeDocument/2006/relationships/hyperlink" Target="http://robotica-competitiva.jimdo.com/" TargetMode="External"/><Relationship Id="rId10" Type="http://schemas.openxmlformats.org/officeDocument/2006/relationships/image" Target="../media/image54.jpeg"/><Relationship Id="rId4" Type="http://schemas.openxmlformats.org/officeDocument/2006/relationships/hyperlink" Target="../videos/robotica-linea.wmv" TargetMode="External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hyperlink" Target="http://robotica-competitiva.jimdo.com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Uniminuto.km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../videos/dron-nobel.wmv" TargetMode="External"/><Relationship Id="rId3" Type="http://schemas.openxmlformats.org/officeDocument/2006/relationships/hyperlink" Target="../videos/robot-nobel-conferencia.wmv" TargetMode="External"/><Relationship Id="rId7" Type="http://schemas.openxmlformats.org/officeDocument/2006/relationships/image" Target="../media/image68.jpe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0.jpeg"/><Relationship Id="rId5" Type="http://schemas.openxmlformats.org/officeDocument/2006/relationships/hyperlink" Target="../videos/pescado-nobel.wmv" TargetMode="External"/><Relationship Id="rId10" Type="http://schemas.openxmlformats.org/officeDocument/2006/relationships/hyperlink" Target="../videos/robot-nobel-obedece.wmv" TargetMode="External"/><Relationship Id="rId4" Type="http://schemas.openxmlformats.org/officeDocument/2006/relationships/image" Target="../media/image66.jpe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../videos/generador.wmv" TargetMode="External"/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hyperlink" Target="../videos/tapete.mp4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89.jpe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image" Target="../media/image10.jpeg"/><Relationship Id="rId21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17" Type="http://schemas.openxmlformats.org/officeDocument/2006/relationships/image" Target="../media/image21.png"/><Relationship Id="rId2" Type="http://schemas.openxmlformats.org/officeDocument/2006/relationships/image" Target="../media/image9.jpeg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hyperlink" Target="file:///F:\ECOSISTEMA%20INTELIGENTEver3\Barrio%20Digital%20semana%20de%20ingenier&#237;a2\048.wmv" TargetMode="External"/><Relationship Id="rId15" Type="http://schemas.openxmlformats.org/officeDocument/2006/relationships/hyperlink" Target="file:///F:\ECOSISTEMA%20INTELIGENTEver3\Barrio%20Digital%20semana%20de%20ingenier&#237;a2\completo.wmv" TargetMode="External"/><Relationship Id="rId10" Type="http://schemas.openxmlformats.org/officeDocument/2006/relationships/hyperlink" Target="Pel&#237;cula2.wmv" TargetMode="External"/><Relationship Id="rId19" Type="http://schemas.openxmlformats.org/officeDocument/2006/relationships/image" Target="../media/image23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../videos/robot-sembrador-IMG_1384.mp4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fD6om45k4s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dxj4N4Y6JI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hY8yFVxqwI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../educacion_3d/Ambientes%203D/Ambientes3D.ex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://e-logicasoftware.com/grupolinu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Gr0Xlx038X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jpeg"/><Relationship Id="rId4" Type="http://schemas.openxmlformats.org/officeDocument/2006/relationships/hyperlink" Target="http://www.uniminuto.edu/web/redmeteorologi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1714488"/>
            <a:ext cx="4886364" cy="1928826"/>
          </a:xfrm>
        </p:spPr>
        <p:txBody>
          <a:bodyPr>
            <a:noAutofit/>
          </a:bodyPr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Barrio Digital </a:t>
            </a:r>
            <a:b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000496" y="3143248"/>
            <a:ext cx="4929222" cy="2857520"/>
          </a:xfrm>
        </p:spPr>
        <p:txBody>
          <a:bodyPr>
            <a:normAutofit/>
          </a:bodyPr>
          <a:lstStyle/>
          <a:p>
            <a:r>
              <a:rPr lang="es-CO" sz="3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Ecosistema Inteligente  </a:t>
            </a:r>
          </a:p>
          <a:p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Ingeniería </a:t>
            </a:r>
          </a:p>
          <a:p>
            <a:endParaRPr lang="es-CO" dirty="0"/>
          </a:p>
        </p:txBody>
      </p:sp>
      <p:pic>
        <p:nvPicPr>
          <p:cNvPr id="4" name="Picture 470" descr="logo semana de ing-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287838"/>
            <a:ext cx="20161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214282" y="1071546"/>
            <a:ext cx="4572032" cy="285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O" sz="2800" b="1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Alianzas de Trabajo Interinstitucional 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285720" y="1428736"/>
            <a:ext cx="8215370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Centro de investigación del Café CENICAFE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s-CO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Red</a:t>
            </a:r>
            <a:r>
              <a:rPr kumimoji="0" lang="es-CO" sz="1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Hidrometeorologica para la Gestión del Riesgo en Manizales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Red Agroclimática de la Federación Nacional de Arroceros FEDEARROZ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Instituto de Hidrología, Meteorología y Estudios Ambientales IDEAM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Red Hidrometeorologica de Risaralda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CO" sz="2800" b="1" dirty="0" smtClean="0"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O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357158" y="3214686"/>
            <a:ext cx="8215370" cy="285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Estudio de Viabilidad en la Implementación de Energías Alternativas en la Sede Principal, CERES Zipaquira, Girardot y Agroparque Sabio Mutis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Caracterización del  Clima del área de cobertura de cada una de las estaciones instaladas para la gestión del riesgo producto de fenómenos naturales y antropicos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s-CO" sz="1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Desarrollo de una base de datos fuerte para el procesamiento y análisis de información y series de tiempo de cada estación  (ingeniería de sistemas).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Desarrollo de nuevos instrumentos para la medición y registro de otras variables con el fin de implementar estaciones hidrometeorologica para el monitoreo de ríos caso de estudio canal Salitre (ingeniería electrónica)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s-CO" sz="1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Instalación de la quinta estación automática en la Granja Mosquera, trabajo en conjunto con el programa de </a:t>
            </a:r>
            <a:r>
              <a:rPr lang="es-CO" sz="14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I</a:t>
            </a:r>
            <a:r>
              <a:rPr kumimoji="0" lang="es-CO" sz="140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ngeniería</a:t>
            </a:r>
            <a:r>
              <a:rPr kumimoji="0" lang="es-CO" sz="14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Agroecológica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s-CO" sz="14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es-CO" sz="1400" dirty="0" smtClean="0">
              <a:latin typeface="Batang" pitchFamily="18" charset="-127"/>
              <a:ea typeface="Batang" pitchFamily="18" charset="-127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CO" sz="2800" b="1" dirty="0" smtClean="0">
              <a:latin typeface="Batang" pitchFamily="18" charset="-127"/>
              <a:ea typeface="Batang" pitchFamily="18" charset="-127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O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285720" y="2786058"/>
            <a:ext cx="4572032" cy="285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Proyectos</a:t>
            </a:r>
            <a:r>
              <a:rPr kumimoji="0" lang="es-CO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Actuales y futuros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.bp.blogspot.com/-ExtQf0Y9BtY/TsJPbgz230I/AAAAAAAAAIs/FB7f-bKEFms/s1600/wirelessSensorNet.PNG"/>
          <p:cNvPicPr>
            <a:picLocks noChangeAspect="1" noChangeArrowheads="1"/>
          </p:cNvPicPr>
          <p:nvPr/>
        </p:nvPicPr>
        <p:blipFill>
          <a:blip r:embed="rId3">
            <a:lum bright="40000" contrast="20000"/>
          </a:blip>
          <a:srcRect b="33044"/>
          <a:stretch>
            <a:fillRect/>
          </a:stretch>
        </p:blipFill>
        <p:spPr bwMode="auto">
          <a:xfrm>
            <a:off x="3924300" y="1412776"/>
            <a:ext cx="5040313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-27384"/>
            <a:ext cx="5143504" cy="1440160"/>
          </a:xfrm>
        </p:spPr>
        <p:txBody>
          <a:bodyPr>
            <a:noAutofit/>
          </a:bodyPr>
          <a:lstStyle/>
          <a:p>
            <a:r>
              <a:rPr lang="es-CO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Redes de Sensores – Alertas Tempranas</a:t>
            </a:r>
            <a:endParaRPr lang="es-CO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4015564" y="5669799"/>
            <a:ext cx="4857784" cy="1071569"/>
          </a:xfr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María Fernanda Chaparro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Fernando Álvarez</a:t>
            </a:r>
            <a:endParaRPr lang="es-CO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755650" y="1052513"/>
            <a:ext cx="7772400" cy="72072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CO" sz="36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Generalidades de las WSN</a:t>
            </a:r>
          </a:p>
        </p:txBody>
      </p:sp>
      <p:sp>
        <p:nvSpPr>
          <p:cNvPr id="3" name="4 Título"/>
          <p:cNvSpPr txBox="1">
            <a:spLocks/>
          </p:cNvSpPr>
          <p:nvPr/>
        </p:nvSpPr>
        <p:spPr bwMode="auto">
          <a:xfrm>
            <a:off x="4716463" y="1820884"/>
            <a:ext cx="4103687" cy="4679950"/>
          </a:xfrm>
          <a:prstGeom prst="rect">
            <a:avLst/>
          </a:prstGeom>
          <a:solidFill>
            <a:schemeClr val="bg1"/>
          </a:solidFill>
          <a:ln w="9360">
            <a:noFill/>
            <a:miter lim="800000"/>
            <a:headEnd/>
            <a:tailEnd/>
          </a:ln>
        </p:spPr>
        <p:txBody>
          <a:bodyPr anchor="ctr"/>
          <a:lstStyle/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Las redes de sensores inalámbricos son sistemas distribuidos, construidos con dispositivos </a:t>
            </a:r>
            <a:r>
              <a:rPr lang="es-CO" sz="2000" b="1" i="1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autónomos y cooperativos</a:t>
            </a:r>
            <a:r>
              <a:rPr lang="es-CO" sz="2000" b="1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</a:t>
            </a: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conocidos como </a:t>
            </a:r>
            <a:r>
              <a:rPr lang="es-CO" sz="2000" b="1" i="1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nodos sensores</a:t>
            </a: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los cuales poseen recursos de cómputo, comunicación, almacenamiento de datos y recursos energéticos limitados, que permiten el </a:t>
            </a:r>
            <a:r>
              <a:rPr lang="es-CO" sz="2000" dirty="0" err="1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sensado</a:t>
            </a: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espacial de una  o más variables.</a:t>
            </a:r>
            <a:endParaRPr lang="es-CO" sz="2000" kern="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2" descr="http://2.bp.blogspot.com/-ExtQf0Y9BtY/TsJPbgz230I/AAAAAAAAAIs/FB7f-bKEFms/s1600/wirelessSensorNet.PNG"/>
          <p:cNvPicPr>
            <a:picLocks noChangeAspect="1" noChangeArrowheads="1"/>
          </p:cNvPicPr>
          <p:nvPr/>
        </p:nvPicPr>
        <p:blipFill>
          <a:blip r:embed="rId2"/>
          <a:srcRect b="33044"/>
          <a:stretch>
            <a:fillRect/>
          </a:stretch>
        </p:blipFill>
        <p:spPr bwMode="auto">
          <a:xfrm>
            <a:off x="360363" y="2924175"/>
            <a:ext cx="403225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Nube"/>
          <p:cNvSpPr/>
          <p:nvPr/>
        </p:nvSpPr>
        <p:spPr bwMode="auto">
          <a:xfrm>
            <a:off x="323850" y="1628775"/>
            <a:ext cx="4464050" cy="1223963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Base de datos y sistema de pronóstico</a:t>
            </a:r>
          </a:p>
        </p:txBody>
      </p:sp>
      <p:sp>
        <p:nvSpPr>
          <p:cNvPr id="7" name="6 Flecha a la derecha con bandas"/>
          <p:cNvSpPr/>
          <p:nvPr/>
        </p:nvSpPr>
        <p:spPr bwMode="auto">
          <a:xfrm rot="20237893">
            <a:off x="1052513" y="2874963"/>
            <a:ext cx="1760537" cy="771525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ES" dirty="0">
                <a:ea typeface="Microsoft YaHei" charset="-122"/>
              </a:rPr>
              <a:t>Red Celular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50825" y="6594475"/>
            <a:ext cx="2736850" cy="26352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ES" sz="1200" dirty="0">
                <a:ea typeface="Microsoft YaHei" charset="-122"/>
              </a:rPr>
              <a:t>http://www.libelium.com/case-studies/</a:t>
            </a:r>
          </a:p>
        </p:txBody>
      </p:sp>
      <p:sp>
        <p:nvSpPr>
          <p:cNvPr id="13316" name="5 Rectángulo redondeado"/>
          <p:cNvSpPr>
            <a:spLocks noChangeArrowheads="1"/>
          </p:cNvSpPr>
          <p:nvPr/>
        </p:nvSpPr>
        <p:spPr bwMode="auto">
          <a:xfrm>
            <a:off x="2843213" y="1987550"/>
            <a:ext cx="6121400" cy="1512888"/>
          </a:xfrm>
          <a:prstGeom prst="roundRect">
            <a:avLst>
              <a:gd name="adj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Smart Beehives: Premiado en el IEEE/IBM Smart Planet Challenge 2014.</a:t>
            </a:r>
          </a:p>
          <a:p>
            <a:pPr algn="just" defTabSz="44926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- Estado de colmenas por medio del monitoreo de variables como polución del aire, contaminantes, temperatura, humedad.</a:t>
            </a:r>
          </a:p>
        </p:txBody>
      </p:sp>
      <p:pic>
        <p:nvPicPr>
          <p:cNvPr id="13317" name="Picture 2" descr="http://www.libelium.com/wp-content/uploads/2015/02/monitoring-beehives-waspmo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060575"/>
            <a:ext cx="197961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 descr="Reading Beehives: Smart Sensor Technology Monitors Bee Health and Global Pollin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2060575"/>
            <a:ext cx="13573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8" descr="http://www.libelium.com/wp-content/uploads/2015/07/greenhouse_flower_pot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5084763"/>
            <a:ext cx="25923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16 Rectángulo redondeado"/>
          <p:cNvSpPr>
            <a:spLocks noChangeArrowheads="1"/>
          </p:cNvSpPr>
          <p:nvPr/>
        </p:nvSpPr>
        <p:spPr bwMode="auto">
          <a:xfrm>
            <a:off x="2843213" y="5084763"/>
            <a:ext cx="6121400" cy="1395412"/>
          </a:xfrm>
          <a:prstGeom prst="roundRect">
            <a:avLst>
              <a:gd name="adj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Flores en la Mesa: Empresa dedicada a producción de flores comestibles (totalmente orgánicas – consumo humano).</a:t>
            </a:r>
          </a:p>
          <a:p>
            <a:pPr algn="just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- Monitoreo de temperatura, humedad, radiación solar, pH, para control de irrigación.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0" y="836613"/>
            <a:ext cx="8712200" cy="115252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CO" sz="4000" dirty="0">
                <a:solidFill>
                  <a:schemeClr val="tx2"/>
                </a:solidFill>
                <a:ea typeface="Microsoft YaHei" charset="-122"/>
              </a:rPr>
              <a:t>Recomendaciones y perspectivas de aplicación</a:t>
            </a:r>
            <a:endParaRPr lang="es-CO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6" descr="http://www.libelium.com/libelium-images/ericsson_ekobus/mapa_serbi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644900"/>
            <a:ext cx="144303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images.libelium.es/content/case-studies/thumbnails/case_study_representativa_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913" y="3644900"/>
            <a:ext cx="14414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9 Rectángulo redondeado"/>
          <p:cNvSpPr>
            <a:spLocks noChangeArrowheads="1"/>
          </p:cNvSpPr>
          <p:nvPr/>
        </p:nvSpPr>
        <p:spPr bwMode="auto">
          <a:xfrm>
            <a:off x="2844800" y="3573463"/>
            <a:ext cx="6048375" cy="1368425"/>
          </a:xfrm>
          <a:prstGeom prst="roundRect">
            <a:avLst>
              <a:gd name="adj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Ekobus (monitoreo de transporte público(Belgrado – Serbia):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Calidad del aire (polución)</a:t>
            </a:r>
          </a:p>
          <a:p>
            <a:pPr algn="just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Estado en tiempo real de rutas de transporte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2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5 Imagen" descr="INSTALACION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4005064"/>
            <a:ext cx="2699345" cy="202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755650" y="981075"/>
            <a:ext cx="7772400" cy="71973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Caso de ampliación de la red de sensores en el </a:t>
            </a:r>
            <a:r>
              <a:rPr lang="es-CO" sz="2000" dirty="0" err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Agroparque</a:t>
            </a:r>
            <a:r>
              <a:rPr lang="es-CO" sz="20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Sabio Mutis </a:t>
            </a:r>
          </a:p>
        </p:txBody>
      </p:sp>
      <p:pic>
        <p:nvPicPr>
          <p:cNvPr id="18436" name="2 Imagen" descr="IMG_20160304_132356582.jpg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144" y="2063009"/>
            <a:ext cx="30956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6 Imagen" descr="DVCI001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5816" y="4149080"/>
            <a:ext cx="2904159" cy="180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Nube"/>
          <p:cNvSpPr/>
          <p:nvPr/>
        </p:nvSpPr>
        <p:spPr>
          <a:xfrm>
            <a:off x="323528" y="1673760"/>
            <a:ext cx="4464050" cy="2016125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Primera versión de la red de sensores instalada</a:t>
            </a:r>
          </a:p>
        </p:txBody>
      </p:sp>
      <p:pic>
        <p:nvPicPr>
          <p:cNvPr id="7" name="Picture 470" descr="logo semana de ing-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8123" y="6020255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1214422"/>
            <a:ext cx="4886364" cy="1528772"/>
          </a:xfrm>
        </p:spPr>
        <p:txBody>
          <a:bodyPr/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de robótica competitiva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00562" y="3286124"/>
            <a:ext cx="4057656" cy="1428760"/>
          </a:xfrm>
        </p:spPr>
        <p:txBody>
          <a:bodyPr/>
          <a:lstStyle/>
          <a:p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Nobel castellanos</a:t>
            </a:r>
          </a:p>
          <a:p>
            <a:endParaRPr lang="es-CO" dirty="0"/>
          </a:p>
        </p:txBody>
      </p:sp>
      <p:pic>
        <p:nvPicPr>
          <p:cNvPr id="4" name="Picture 2" descr="https://image.jimcdn.com/app/cms/image/transf/dimension=200x10000:format=png/path/sff09015ea9137cf6/image/i7ba0b84599800e79/version/1424727545/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93096"/>
            <a:ext cx="3303119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-20161112-WA000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t="3452" r="16590" b="37867"/>
          <a:stretch>
            <a:fillRect/>
          </a:stretch>
        </p:blipFill>
        <p:spPr bwMode="auto">
          <a:xfrm>
            <a:off x="251520" y="5085184"/>
            <a:ext cx="3096344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image.jimcdn.com/app/cms/image/transf/dimension=1920x400:format=jpg/path/sff09015ea9137cf6/image/if608317b2147dff0/version/1480335167/image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27259" t="18900" r="20345" b="3611"/>
          <a:stretch>
            <a:fillRect/>
          </a:stretch>
        </p:blipFill>
        <p:spPr bwMode="auto">
          <a:xfrm>
            <a:off x="4860032" y="980728"/>
            <a:ext cx="1920677" cy="1483474"/>
          </a:xfrm>
          <a:prstGeom prst="rect">
            <a:avLst/>
          </a:prstGeom>
          <a:noFill/>
        </p:spPr>
      </p:pic>
      <p:pic>
        <p:nvPicPr>
          <p:cNvPr id="1028" name="Picture 4" descr="https://image.jimcdn.com/app/cms/image/transf/dimension=1920x400:format=png/path/sff09015ea9137cf6/image/i040a23e90d44bbb1/version/1480335167/imag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80728"/>
            <a:ext cx="2292641" cy="1484501"/>
          </a:xfrm>
          <a:prstGeom prst="rect">
            <a:avLst/>
          </a:prstGeom>
          <a:noFill/>
        </p:spPr>
      </p:pic>
      <p:pic>
        <p:nvPicPr>
          <p:cNvPr id="1030" name="Picture 6" descr="https://image.jimcdn.com/app/cms/image/transf/dimension=940x10000:format=jpg/path/sff09015ea9137cf6/image/ifb3996d8d78871f5/version/1465251507/image.jpg"/>
          <p:cNvPicPr>
            <a:picLocks noChangeAspect="1" noChangeArrowheads="1"/>
          </p:cNvPicPr>
          <p:nvPr/>
        </p:nvPicPr>
        <p:blipFill>
          <a:blip r:embed="rId7" cstate="print"/>
          <a:srcRect l="8847" t="4263" r="21184" b="4791"/>
          <a:stretch>
            <a:fillRect/>
          </a:stretch>
        </p:blipFill>
        <p:spPr bwMode="auto">
          <a:xfrm>
            <a:off x="251520" y="2564904"/>
            <a:ext cx="3132346" cy="2304255"/>
          </a:xfrm>
          <a:prstGeom prst="rect">
            <a:avLst/>
          </a:prstGeom>
          <a:noFill/>
        </p:spPr>
      </p:pic>
      <p:pic>
        <p:nvPicPr>
          <p:cNvPr id="1032" name="Picture 8" descr="https://image.jimcdn.com/app/cms/image/transf/dimension=1920x400:format=jpg/path/sff09015ea9137cf6/image/i35a7b29f650efc5b/version/1459970392/image.jp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/>
          <a:srcRect l="9524" r="11905" b="13505"/>
          <a:stretch>
            <a:fillRect/>
          </a:stretch>
        </p:blipFill>
        <p:spPr bwMode="auto">
          <a:xfrm>
            <a:off x="2627784" y="980728"/>
            <a:ext cx="2090349" cy="1456910"/>
          </a:xfrm>
          <a:prstGeom prst="rect">
            <a:avLst/>
          </a:prstGeom>
          <a:noFill/>
        </p:spPr>
      </p:pic>
      <p:pic>
        <p:nvPicPr>
          <p:cNvPr id="1034" name="Picture 10" descr="https://image.jimcdn.com/app/cms/image/transf/none/path/sff09015ea9137cf6/image/ic2b4b4ccae42e8cc/version/1457024008/ima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58422" y="2564904"/>
            <a:ext cx="3245826" cy="1744768"/>
          </a:xfrm>
          <a:prstGeom prst="rect">
            <a:avLst/>
          </a:prstGeom>
          <a:noFill/>
        </p:spPr>
      </p:pic>
      <p:pic>
        <p:nvPicPr>
          <p:cNvPr id="1036" name="Picture 12" descr="https://image.jimcdn.com/app/cms/image/transf/dimension=1920x400:format=jpg/path/sff09015ea9137cf6/image/i677ee1a4aeab01d0/version/1458231759/imag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4509120"/>
            <a:ext cx="3240360" cy="1944216"/>
          </a:xfrm>
          <a:prstGeom prst="rect">
            <a:avLst/>
          </a:prstGeom>
          <a:noFill/>
        </p:spPr>
      </p:pic>
      <p:pic>
        <p:nvPicPr>
          <p:cNvPr id="1038" name="Picture 14" descr="https://image.jimcdn.com/app/cms/image/transf/dimension=1920x400:format=jpg/path/sff09015ea9137cf6/image/ie55199739d854c9f/version/1459975392/imag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20272" y="1002100"/>
            <a:ext cx="1872208" cy="1418788"/>
          </a:xfrm>
          <a:prstGeom prst="rect">
            <a:avLst/>
          </a:prstGeom>
          <a:noFill/>
        </p:spPr>
      </p:pic>
      <p:pic>
        <p:nvPicPr>
          <p:cNvPr id="1042" name="Picture 18" descr="https://image.jimcdn.com/app/cms/image/transf/dimension=1920x400:format=jpg/path/sff09015ea9137cf6/image/i11803c55a1dbef78/version/1460324451/imag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27955" y="2680332"/>
            <a:ext cx="1864525" cy="1684772"/>
          </a:xfrm>
          <a:prstGeom prst="rect">
            <a:avLst/>
          </a:prstGeom>
          <a:noFill/>
        </p:spPr>
      </p:pic>
      <p:pic>
        <p:nvPicPr>
          <p:cNvPr id="1044" name="Picture 20" descr="https://image.jimcdn.com/app/cms/image/transf/dimension=1920x400:format=jpg/path/sff09015ea9137cf6/image/i2431c48a5b2a2892/version/1460324452/image.jpg"/>
          <p:cNvPicPr>
            <a:picLocks noChangeAspect="1" noChangeArrowheads="1"/>
          </p:cNvPicPr>
          <p:nvPr/>
        </p:nvPicPr>
        <p:blipFill>
          <a:blip r:embed="rId14" cstate="print"/>
          <a:srcRect t="18900" r="16001" b="30071"/>
          <a:stretch>
            <a:fillRect/>
          </a:stretch>
        </p:blipFill>
        <p:spPr bwMode="auto">
          <a:xfrm>
            <a:off x="7020272" y="4509120"/>
            <a:ext cx="1800200" cy="1944216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2627784" y="6488668"/>
            <a:ext cx="3919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hlinkClick r:id="rId15"/>
              </a:rPr>
              <a:t>http://robotica-competitiva.jimdo.com/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13" name="Picture 470" descr="logo semana de ing-0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555776" y="2060848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70" descr="logo semana de ing-0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788024" y="2112527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477027"/>
              </p:ext>
            </p:extLst>
          </p:nvPr>
        </p:nvGraphicFramePr>
        <p:xfrm>
          <a:off x="827584" y="980728"/>
          <a:ext cx="7200800" cy="5627544"/>
        </p:xfrm>
        <a:graphic>
          <a:graphicData uri="http://schemas.openxmlformats.org/drawingml/2006/table">
            <a:tbl>
              <a:tblPr/>
              <a:tblGrid>
                <a:gridCol w="469855"/>
                <a:gridCol w="3184987"/>
                <a:gridCol w="1807567"/>
                <a:gridCol w="1738391"/>
              </a:tblGrid>
              <a:tr h="4028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Nº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Eventos que el taller ha participado en el 2016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Lugares </a:t>
                      </a:r>
                      <a:endParaRPr lang="es-CO" sz="1200" b="1" dirty="0" smtClean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 smtClean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alcanzados</a:t>
                      </a:r>
                      <a:endParaRPr lang="es-CO" sz="12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Modalidad Robot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DD4"/>
                    </a:solidFill>
                  </a:tcPr>
                </a:tc>
              </a:tr>
              <a:tr h="8056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 err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Runibot</a:t>
                      </a: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2016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El </a:t>
                      </a:r>
                      <a:r>
                        <a:rPr lang="es-CO" sz="1200" b="1" dirty="0" err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iii</a:t>
                      </a: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mega torneo se llevará a cabo en la universidad católica de Colombia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Semifinales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Semifinales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6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 torneo de robótica </a:t>
                      </a:r>
                      <a:endParaRPr lang="es-CO" sz="12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Escuela tecnológica de la universidad de la  </a:t>
                      </a:r>
                      <a:r>
                        <a:rPr lang="es-ES" sz="1200" b="1" dirty="0" err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salle</a:t>
                      </a:r>
                      <a:endParaRPr lang="es-CO" sz="12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6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Expocom 2016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Escuela de telecomunicaciones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2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Ecibot 2016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Escuela colombiana de </a:t>
                      </a:r>
                      <a:r>
                        <a:rPr lang="es-CO" sz="1200" b="1" i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ingenieria</a:t>
                      </a: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julio garavito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Primero ronda 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8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II encuentro internacional de robótica universidad UDI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Mini 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2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Robomatrix 2016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Universidad minuto de dios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Nano sumo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Micro 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0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Unrobot 2016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Universidad nacional de Colombia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puesto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Velocista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8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 concurso de robótica 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Universidad uniagraria</a:t>
                      </a:r>
                      <a:endParaRPr lang="es-CO" sz="1200" b="1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puesto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Micro Sumo</a:t>
                      </a: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Nobel\Desktop\EXPOCOM\IMAG18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9"/>
          <a:stretch>
            <a:fillRect/>
          </a:stretch>
        </p:blipFill>
        <p:spPr bwMode="auto">
          <a:xfrm>
            <a:off x="251520" y="2852937"/>
            <a:ext cx="2952328" cy="15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Descripción: https://scontent-yyz1-1.xx.fbcdn.net/v/t1.0-9/14963187_1657249411240813_2563136076607753653_n.jpg?oh=f9b106888ec5c7c10f7c0c3b142063ae&amp;oe=5897178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0728"/>
            <a:ext cx="2664296" cy="381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Descripción: C:\Users\nobel\Desktop\IMG-20161103-WA0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r="15400" b="18182"/>
          <a:stretch>
            <a:fillRect/>
          </a:stretch>
        </p:blipFill>
        <p:spPr bwMode="auto">
          <a:xfrm>
            <a:off x="251520" y="4581128"/>
            <a:ext cx="295232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IMAG219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27083" b="6376"/>
          <a:stretch>
            <a:fillRect/>
          </a:stretch>
        </p:blipFill>
        <p:spPr bwMode="auto">
          <a:xfrm>
            <a:off x="3635896" y="980728"/>
            <a:ext cx="208823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IMG-20161110-WA000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3447" r="26360" b="13788"/>
          <a:stretch>
            <a:fillRect/>
          </a:stretch>
        </p:blipFill>
        <p:spPr bwMode="auto">
          <a:xfrm>
            <a:off x="6156176" y="4941168"/>
            <a:ext cx="2664296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http://www.uniminuto.edu/documents/1003694/4763970/IMG_3259.JPG/32f24bbe-0b6c-4873-8a5e-b3b8be90673c?t=146541825650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2952328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C:\Users\Nobel\Desktop\EXPOCOM\IMG-20160902-WA000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18141" r="16426" b="7983"/>
          <a:stretch>
            <a:fillRect/>
          </a:stretch>
        </p:blipFill>
        <p:spPr bwMode="auto">
          <a:xfrm>
            <a:off x="3635896" y="2852936"/>
            <a:ext cx="2088232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Rectángulo"/>
          <p:cNvSpPr/>
          <p:nvPr/>
        </p:nvSpPr>
        <p:spPr>
          <a:xfrm>
            <a:off x="2627784" y="6488668"/>
            <a:ext cx="3919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  <a:hlinkClick r:id="rId9"/>
              </a:rPr>
              <a:t>http://robotica-competitiva.jimdo.com/</a:t>
            </a:r>
            <a:endParaRPr lang="es-CO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00562" y="3286124"/>
            <a:ext cx="4057656" cy="1428760"/>
          </a:xfrm>
        </p:spPr>
        <p:txBody>
          <a:bodyPr/>
          <a:lstStyle/>
          <a:p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Nobel castellanos</a:t>
            </a:r>
          </a:p>
          <a:p>
            <a:endParaRPr lang="es-CO" dirty="0"/>
          </a:p>
        </p:txBody>
      </p:sp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4000500" y="1214438"/>
            <a:ext cx="4886325" cy="1528762"/>
          </a:xfrm>
        </p:spPr>
        <p:txBody>
          <a:bodyPr/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Desarrollos Propios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 l="4997" t="8385"/>
          <a:stretch>
            <a:fillRect/>
          </a:stretch>
        </p:blipFill>
        <p:spPr bwMode="auto">
          <a:xfrm>
            <a:off x="0" y="928670"/>
            <a:ext cx="9144000" cy="59293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479425" y="2413000"/>
            <a:ext cx="7797800" cy="1328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O" altLang="es-ES" sz="4400">
                <a:solidFill>
                  <a:srgbClr val="000000"/>
                </a:solidFill>
                <a:cs typeface="Lucida Sans Unicode" pitchFamily="34" charset="0"/>
              </a:rPr>
              <a:t> </a:t>
            </a: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857250" y="1500188"/>
            <a:ext cx="70564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8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altLang="es-ES">
              <a:solidFill>
                <a:srgbClr val="000080"/>
              </a:solidFill>
            </a:endParaRP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1935163" y="188913"/>
            <a:ext cx="6958012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O" altLang="es-ES" b="1">
                <a:solidFill>
                  <a:schemeClr val="bg1"/>
                </a:solidFill>
              </a:rPr>
              <a:t>PROYECTO DE FACULTAD  - ECOSISTEMA INTELIGENTE</a:t>
            </a:r>
          </a:p>
        </p:txBody>
      </p:sp>
      <p:grpSp>
        <p:nvGrpSpPr>
          <p:cNvPr id="2" name="Group 367"/>
          <p:cNvGrpSpPr>
            <a:grpSpLocks/>
          </p:cNvGrpSpPr>
          <p:nvPr/>
        </p:nvGrpSpPr>
        <p:grpSpPr bwMode="auto">
          <a:xfrm>
            <a:off x="2571736" y="2000240"/>
            <a:ext cx="5000625" cy="3571875"/>
            <a:chOff x="285" y="212"/>
            <a:chExt cx="2549" cy="1676"/>
          </a:xfrm>
        </p:grpSpPr>
        <p:sp>
          <p:nvSpPr>
            <p:cNvPr id="29704" name="Text Box 368"/>
            <p:cNvSpPr txBox="1">
              <a:spLocks noChangeArrowheads="1"/>
            </p:cNvSpPr>
            <p:nvPr/>
          </p:nvSpPr>
          <p:spPr bwMode="auto">
            <a:xfrm rot="-2346887">
              <a:off x="1552" y="212"/>
              <a:ext cx="1043" cy="121"/>
            </a:xfrm>
            <a:prstGeom prst="rect">
              <a:avLst/>
            </a:prstGeom>
            <a:noFill/>
            <a:ln w="9525" cap="rnd" algn="ctr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O" altLang="es-CO" sz="1000" b="1">
                  <a:solidFill>
                    <a:srgbClr val="003399"/>
                  </a:solidFill>
                </a:rPr>
                <a:t>COMERCIO </a:t>
              </a:r>
              <a:endParaRPr lang="es-ES" altLang="es-CO" sz="1000" b="1">
                <a:solidFill>
                  <a:srgbClr val="003399"/>
                </a:solidFill>
              </a:endParaRPr>
            </a:p>
          </p:txBody>
        </p:sp>
        <p:sp>
          <p:nvSpPr>
            <p:cNvPr id="29705" name="Text Box 369"/>
            <p:cNvSpPr txBox="1">
              <a:spLocks noChangeArrowheads="1"/>
            </p:cNvSpPr>
            <p:nvPr/>
          </p:nvSpPr>
          <p:spPr bwMode="auto">
            <a:xfrm>
              <a:off x="1791" y="890"/>
              <a:ext cx="1043" cy="121"/>
            </a:xfrm>
            <a:prstGeom prst="rect">
              <a:avLst/>
            </a:prstGeom>
            <a:noFill/>
            <a:ln w="9525" cap="rnd" algn="ctr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CO" altLang="es-CO" sz="1000" b="1">
                  <a:solidFill>
                    <a:srgbClr val="003399"/>
                  </a:solidFill>
                </a:rPr>
                <a:t>CULTURA</a:t>
              </a:r>
              <a:endParaRPr lang="es-ES" altLang="es-CO" sz="1000" b="1">
                <a:solidFill>
                  <a:srgbClr val="003399"/>
                </a:solidFill>
              </a:endParaRPr>
            </a:p>
          </p:txBody>
        </p:sp>
        <p:grpSp>
          <p:nvGrpSpPr>
            <p:cNvPr id="3" name="Group 370"/>
            <p:cNvGrpSpPr>
              <a:grpSpLocks/>
            </p:cNvGrpSpPr>
            <p:nvPr/>
          </p:nvGrpSpPr>
          <p:grpSpPr bwMode="auto">
            <a:xfrm>
              <a:off x="532" y="300"/>
              <a:ext cx="2059" cy="1588"/>
              <a:chOff x="-12" y="300"/>
              <a:chExt cx="2059" cy="1588"/>
            </a:xfrm>
          </p:grpSpPr>
          <p:grpSp>
            <p:nvGrpSpPr>
              <p:cNvPr id="4" name="Group 371"/>
              <p:cNvGrpSpPr>
                <a:grpSpLocks/>
              </p:cNvGrpSpPr>
              <p:nvPr/>
            </p:nvGrpSpPr>
            <p:grpSpPr bwMode="auto">
              <a:xfrm>
                <a:off x="21" y="300"/>
                <a:ext cx="1634" cy="1587"/>
                <a:chOff x="2426" y="663"/>
                <a:chExt cx="2359" cy="2268"/>
              </a:xfrm>
            </p:grpSpPr>
            <p:pic>
              <p:nvPicPr>
                <p:cNvPr id="29794" name="Picture 372" descr="logo semana de ing-0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426" y="663"/>
                  <a:ext cx="2359" cy="2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5" name="Group 373"/>
                <p:cNvGrpSpPr>
                  <a:grpSpLocks/>
                </p:cNvGrpSpPr>
                <p:nvPr/>
              </p:nvGrpSpPr>
              <p:grpSpPr bwMode="auto">
                <a:xfrm>
                  <a:off x="3243" y="1434"/>
                  <a:ext cx="590" cy="327"/>
                  <a:chOff x="703" y="737"/>
                  <a:chExt cx="4400" cy="2648"/>
                </a:xfrm>
              </p:grpSpPr>
              <p:pic>
                <p:nvPicPr>
                  <p:cNvPr id="29796" name="Picture 374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 l="10963" t="43697" r="16797" b="26541"/>
                  <a:stretch>
                    <a:fillRect/>
                  </a:stretch>
                </p:blipFill>
                <p:spPr bwMode="auto">
                  <a:xfrm>
                    <a:off x="703" y="737"/>
                    <a:ext cx="4354" cy="2648"/>
                  </a:xfrm>
                  <a:prstGeom prst="rect">
                    <a:avLst/>
                  </a:prstGeom>
                  <a:noFill/>
                  <a:ln w="9525">
                    <a:solidFill>
                      <a:schemeClr val="hlink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6" name="Group 375"/>
                  <p:cNvGrpSpPr>
                    <a:grpSpLocks/>
                  </p:cNvGrpSpPr>
                  <p:nvPr/>
                </p:nvGrpSpPr>
                <p:grpSpPr bwMode="auto">
                  <a:xfrm>
                    <a:off x="748" y="754"/>
                    <a:ext cx="4355" cy="2631"/>
                    <a:chOff x="748" y="754"/>
                    <a:chExt cx="4355" cy="2631"/>
                  </a:xfrm>
                </p:grpSpPr>
                <p:sp>
                  <p:nvSpPr>
                    <p:cNvPr id="29798" name="Line 37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9" y="754"/>
                      <a:ext cx="771" cy="11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99" name="Line 3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754"/>
                      <a:ext cx="590" cy="63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0" name="Line 3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0" y="1389"/>
                      <a:ext cx="1088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1" name="Line 3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88" y="1207"/>
                      <a:ext cx="1316" cy="18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2" name="Line 3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04" y="1207"/>
                      <a:ext cx="499" cy="86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3" name="Line 3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48" y="1888"/>
                      <a:ext cx="91" cy="99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4" name="Line 3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7" y="2886"/>
                      <a:ext cx="363" cy="49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5" name="Line 3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00" y="2840"/>
                      <a:ext cx="2903" cy="4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806" name="Line 3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8" y="2886"/>
                      <a:ext cx="499" cy="49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</p:grpSp>
            </p:grpSp>
          </p:grpSp>
          <p:grpSp>
            <p:nvGrpSpPr>
              <p:cNvPr id="7" name="Group 385"/>
              <p:cNvGrpSpPr>
                <a:grpSpLocks/>
              </p:cNvGrpSpPr>
              <p:nvPr/>
            </p:nvGrpSpPr>
            <p:grpSpPr bwMode="auto">
              <a:xfrm>
                <a:off x="-12" y="300"/>
                <a:ext cx="2059" cy="1588"/>
                <a:chOff x="-12" y="300"/>
                <a:chExt cx="2059" cy="1588"/>
              </a:xfrm>
            </p:grpSpPr>
            <p:sp>
              <p:nvSpPr>
                <p:cNvPr id="29777" name="Text Box 386"/>
                <p:cNvSpPr txBox="1">
                  <a:spLocks noChangeArrowheads="1"/>
                </p:cNvSpPr>
                <p:nvPr/>
              </p:nvSpPr>
              <p:spPr bwMode="auto">
                <a:xfrm rot="2431596">
                  <a:off x="-12" y="394"/>
                  <a:ext cx="633" cy="121"/>
                </a:xfrm>
                <a:prstGeom prst="rect">
                  <a:avLst/>
                </a:prstGeom>
                <a:noFill/>
                <a:ln w="9525" cap="rnd" algn="ctr">
                  <a:noFill/>
                  <a:prstDash val="sysDot"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CO" altLang="es-CO" sz="1000" b="1">
                      <a:solidFill>
                        <a:srgbClr val="003399"/>
                      </a:solidFill>
                    </a:rPr>
                    <a:t>SEGURIDAD</a:t>
                  </a:r>
                  <a:endParaRPr lang="es-ES" altLang="es-CO" sz="1000" b="1">
                    <a:solidFill>
                      <a:srgbClr val="003399"/>
                    </a:solidFill>
                  </a:endParaRPr>
                </a:p>
              </p:txBody>
            </p:sp>
            <p:grpSp>
              <p:nvGrpSpPr>
                <p:cNvPr id="8" name="Group 387"/>
                <p:cNvGrpSpPr>
                  <a:grpSpLocks/>
                </p:cNvGrpSpPr>
                <p:nvPr/>
              </p:nvGrpSpPr>
              <p:grpSpPr bwMode="auto">
                <a:xfrm>
                  <a:off x="0" y="300"/>
                  <a:ext cx="2047" cy="1588"/>
                  <a:chOff x="0" y="300"/>
                  <a:chExt cx="2047" cy="1588"/>
                </a:xfrm>
              </p:grpSpPr>
              <p:grpSp>
                <p:nvGrpSpPr>
                  <p:cNvPr id="9" name="Group 388"/>
                  <p:cNvGrpSpPr>
                    <a:grpSpLocks/>
                  </p:cNvGrpSpPr>
                  <p:nvPr/>
                </p:nvGrpSpPr>
                <p:grpSpPr bwMode="auto">
                  <a:xfrm>
                    <a:off x="0" y="300"/>
                    <a:ext cx="1678" cy="1588"/>
                    <a:chOff x="2426" y="663"/>
                    <a:chExt cx="2359" cy="2268"/>
                  </a:xfrm>
                </p:grpSpPr>
                <p:pic>
                  <p:nvPicPr>
                    <p:cNvPr id="29781" name="Picture 389" descr="logo semana de ing-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/>
                    <a:srcRect/>
                    <a:stretch>
                      <a:fillRect/>
                    </a:stretch>
                  </p:blipFill>
                  <p:spPr bwMode="auto">
                    <a:xfrm>
                      <a:off x="2426" y="663"/>
                      <a:ext cx="2359" cy="226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10" name="Group 3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43" y="1434"/>
                      <a:ext cx="590" cy="327"/>
                      <a:chOff x="703" y="737"/>
                      <a:chExt cx="4400" cy="2648"/>
                    </a:xfrm>
                  </p:grpSpPr>
                  <p:pic>
                    <p:nvPicPr>
                      <p:cNvPr id="29783" name="Picture 3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 l="10963" t="43697" r="16797" b="26541"/>
                      <a:stretch>
                        <a:fillRect/>
                      </a:stretch>
                    </p:blipFill>
                    <p:spPr bwMode="auto">
                      <a:xfrm>
                        <a:off x="703" y="737"/>
                        <a:ext cx="4354" cy="264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</p:pic>
                  <p:grpSp>
                    <p:nvGrpSpPr>
                      <p:cNvPr id="11" name="Group 3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48" y="754"/>
                        <a:ext cx="4355" cy="2631"/>
                        <a:chOff x="748" y="754"/>
                        <a:chExt cx="4355" cy="2631"/>
                      </a:xfrm>
                    </p:grpSpPr>
                    <p:sp>
                      <p:nvSpPr>
                        <p:cNvPr id="29785" name="Line 3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839" y="754"/>
                          <a:ext cx="771" cy="1134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86" name="Line 3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10" y="754"/>
                          <a:ext cx="590" cy="635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87" name="Line 3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00" y="1389"/>
                          <a:ext cx="1088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88" name="Line 3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288" y="1207"/>
                          <a:ext cx="1316" cy="182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89" name="Line 3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04" y="1207"/>
                          <a:ext cx="499" cy="862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90" name="Line 3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748" y="1888"/>
                          <a:ext cx="91" cy="998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91" name="Line 3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837" y="2886"/>
                          <a:ext cx="363" cy="499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92" name="Line 4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200" y="2840"/>
                          <a:ext cx="2903" cy="46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  <p:sp>
                      <p:nvSpPr>
                        <p:cNvPr id="29793" name="Line 4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48" y="2886"/>
                          <a:ext cx="499" cy="499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FFFF99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s-CO"/>
                        </a:p>
                      </p:txBody>
                    </p:sp>
                  </p:grpSp>
                </p:grpSp>
              </p:grpSp>
              <p:sp>
                <p:nvSpPr>
                  <p:cNvPr id="29780" name="Text Box 40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30" y="1253"/>
                    <a:ext cx="1117" cy="121"/>
                  </a:xfrm>
                  <a:prstGeom prst="rect">
                    <a:avLst/>
                  </a:prstGeom>
                  <a:noFill/>
                  <a:ln w="9525" cap="rnd" algn="ctr">
                    <a:noFill/>
                    <a:prstDash val="sysDot"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s-CO" altLang="es-CO" sz="1000" b="1">
                        <a:solidFill>
                          <a:srgbClr val="003399"/>
                        </a:solidFill>
                      </a:rPr>
                      <a:t>MEDIO AMBIENTE</a:t>
                    </a:r>
                    <a:endParaRPr lang="es-ES" altLang="es-CO" sz="1000" b="1">
                      <a:solidFill>
                        <a:srgbClr val="003399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2" name="Group 403"/>
            <p:cNvGrpSpPr>
              <a:grpSpLocks/>
            </p:cNvGrpSpPr>
            <p:nvPr/>
          </p:nvGrpSpPr>
          <p:grpSpPr bwMode="auto">
            <a:xfrm>
              <a:off x="285" y="300"/>
              <a:ext cx="1926" cy="1588"/>
              <a:chOff x="285" y="300"/>
              <a:chExt cx="1926" cy="1588"/>
            </a:xfrm>
          </p:grpSpPr>
          <p:grpSp>
            <p:nvGrpSpPr>
              <p:cNvPr id="13" name="Group 404"/>
              <p:cNvGrpSpPr>
                <a:grpSpLocks/>
              </p:cNvGrpSpPr>
              <p:nvPr/>
            </p:nvGrpSpPr>
            <p:grpSpPr bwMode="auto">
              <a:xfrm>
                <a:off x="285" y="300"/>
                <a:ext cx="1926" cy="1587"/>
                <a:chOff x="3324" y="2053"/>
                <a:chExt cx="1926" cy="1587"/>
              </a:xfrm>
            </p:grpSpPr>
            <p:grpSp>
              <p:nvGrpSpPr>
                <p:cNvPr id="14" name="Group 405"/>
                <p:cNvGrpSpPr>
                  <a:grpSpLocks/>
                </p:cNvGrpSpPr>
                <p:nvPr/>
              </p:nvGrpSpPr>
              <p:grpSpPr bwMode="auto">
                <a:xfrm>
                  <a:off x="3616" y="2053"/>
                  <a:ext cx="1634" cy="1587"/>
                  <a:chOff x="2426" y="663"/>
                  <a:chExt cx="2359" cy="2268"/>
                </a:xfrm>
              </p:grpSpPr>
              <p:pic>
                <p:nvPicPr>
                  <p:cNvPr id="29762" name="Picture 406" descr="logo semana de ing-02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426" y="663"/>
                    <a:ext cx="2359" cy="22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5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3243" y="1434"/>
                    <a:ext cx="590" cy="327"/>
                    <a:chOff x="703" y="737"/>
                    <a:chExt cx="4400" cy="2648"/>
                  </a:xfrm>
                </p:grpSpPr>
                <p:pic>
                  <p:nvPicPr>
                    <p:cNvPr id="29764" name="Picture 4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 l="10963" t="43697" r="16797" b="26541"/>
                    <a:stretch>
                      <a:fillRect/>
                    </a:stretch>
                  </p:blipFill>
                  <p:spPr bwMode="auto">
                    <a:xfrm>
                      <a:off x="703" y="737"/>
                      <a:ext cx="4354" cy="264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hlink"/>
                      </a:solidFill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16" name="Group 4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8" y="754"/>
                      <a:ext cx="4355" cy="2631"/>
                      <a:chOff x="748" y="754"/>
                      <a:chExt cx="4355" cy="2631"/>
                    </a:xfrm>
                  </p:grpSpPr>
                  <p:sp>
                    <p:nvSpPr>
                      <p:cNvPr id="29766" name="Line 41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39" y="754"/>
                        <a:ext cx="771" cy="1134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67" name="Line 4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754"/>
                        <a:ext cx="590" cy="63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68" name="Line 4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00" y="1389"/>
                        <a:ext cx="1088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69" name="Line 41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88" y="1207"/>
                        <a:ext cx="1316" cy="18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70" name="Line 4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04" y="1207"/>
                        <a:ext cx="499" cy="86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71" name="Line 4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48" y="1888"/>
                        <a:ext cx="91" cy="99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72" name="Line 41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837" y="2886"/>
                        <a:ext cx="363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73" name="Line 41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200" y="2840"/>
                        <a:ext cx="2903" cy="4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74" name="Line 41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8" y="2886"/>
                        <a:ext cx="499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</p:grpSp>
              </p:grpSp>
            </p:grpSp>
            <p:sp>
              <p:nvSpPr>
                <p:cNvPr id="29761" name="Text Box 419"/>
                <p:cNvSpPr txBox="1">
                  <a:spLocks noChangeArrowheads="1"/>
                </p:cNvSpPr>
                <p:nvPr/>
              </p:nvSpPr>
              <p:spPr bwMode="auto">
                <a:xfrm rot="-1691133">
                  <a:off x="3324" y="2960"/>
                  <a:ext cx="1405" cy="121"/>
                </a:xfrm>
                <a:prstGeom prst="rect">
                  <a:avLst/>
                </a:prstGeom>
                <a:noFill/>
                <a:ln w="9525" cap="rnd" algn="ctr">
                  <a:noFill/>
                  <a:prstDash val="sysDot"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CO" altLang="es-CO" sz="1000" b="1">
                      <a:solidFill>
                        <a:srgbClr val="003399"/>
                      </a:solidFill>
                    </a:rPr>
                    <a:t>COMUNICACIÓN</a:t>
                  </a:r>
                  <a:endParaRPr lang="es-ES" altLang="es-CO" sz="1000" b="1">
                    <a:solidFill>
                      <a:srgbClr val="003399"/>
                    </a:solidFill>
                  </a:endParaRPr>
                </a:p>
              </p:txBody>
            </p:sp>
          </p:grpSp>
          <p:grpSp>
            <p:nvGrpSpPr>
              <p:cNvPr id="17" name="Group 420"/>
              <p:cNvGrpSpPr>
                <a:grpSpLocks/>
              </p:cNvGrpSpPr>
              <p:nvPr/>
            </p:nvGrpSpPr>
            <p:grpSpPr bwMode="auto">
              <a:xfrm>
                <a:off x="567" y="300"/>
                <a:ext cx="1634" cy="1587"/>
                <a:chOff x="2426" y="663"/>
                <a:chExt cx="2359" cy="2268"/>
              </a:xfrm>
            </p:grpSpPr>
            <p:pic>
              <p:nvPicPr>
                <p:cNvPr id="29747" name="Picture 421" descr="logo semana de ing-0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426" y="663"/>
                  <a:ext cx="2359" cy="2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8" name="Group 422"/>
                <p:cNvGrpSpPr>
                  <a:grpSpLocks/>
                </p:cNvGrpSpPr>
                <p:nvPr/>
              </p:nvGrpSpPr>
              <p:grpSpPr bwMode="auto">
                <a:xfrm>
                  <a:off x="3243" y="1434"/>
                  <a:ext cx="590" cy="327"/>
                  <a:chOff x="703" y="737"/>
                  <a:chExt cx="4400" cy="2648"/>
                </a:xfrm>
              </p:grpSpPr>
              <p:pic>
                <p:nvPicPr>
                  <p:cNvPr id="29749" name="Picture 423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 l="10963" t="43697" r="16797" b="26541"/>
                  <a:stretch>
                    <a:fillRect/>
                  </a:stretch>
                </p:blipFill>
                <p:spPr bwMode="auto">
                  <a:xfrm>
                    <a:off x="703" y="737"/>
                    <a:ext cx="4354" cy="2648"/>
                  </a:xfrm>
                  <a:prstGeom prst="rect">
                    <a:avLst/>
                  </a:prstGeom>
                  <a:noFill/>
                  <a:ln w="9525">
                    <a:solidFill>
                      <a:schemeClr val="hlink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19" name="Group 424"/>
                  <p:cNvGrpSpPr>
                    <a:grpSpLocks/>
                  </p:cNvGrpSpPr>
                  <p:nvPr/>
                </p:nvGrpSpPr>
                <p:grpSpPr bwMode="auto">
                  <a:xfrm>
                    <a:off x="748" y="754"/>
                    <a:ext cx="4355" cy="2631"/>
                    <a:chOff x="748" y="754"/>
                    <a:chExt cx="4355" cy="2631"/>
                  </a:xfrm>
                </p:grpSpPr>
                <p:sp>
                  <p:nvSpPr>
                    <p:cNvPr id="29751" name="Line 4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9" y="754"/>
                      <a:ext cx="771" cy="113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2" name="Line 4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754"/>
                      <a:ext cx="590" cy="63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3" name="Line 4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0" y="1389"/>
                      <a:ext cx="1088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4" name="Line 4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88" y="1207"/>
                      <a:ext cx="1316" cy="18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5" name="Line 4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04" y="1207"/>
                      <a:ext cx="499" cy="86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6" name="Line 4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48" y="1888"/>
                      <a:ext cx="91" cy="99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7" name="Line 4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7" y="2886"/>
                      <a:ext cx="363" cy="49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8" name="Line 4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00" y="2840"/>
                      <a:ext cx="2903" cy="4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  <p:sp>
                  <p:nvSpPr>
                    <p:cNvPr id="29759" name="Line 4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8" y="2886"/>
                      <a:ext cx="499" cy="49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O"/>
                    </a:p>
                  </p:txBody>
                </p:sp>
              </p:grpSp>
            </p:grpSp>
          </p:grpSp>
          <p:grpSp>
            <p:nvGrpSpPr>
              <p:cNvPr id="20" name="Group 434"/>
              <p:cNvGrpSpPr>
                <a:grpSpLocks/>
              </p:cNvGrpSpPr>
              <p:nvPr/>
            </p:nvGrpSpPr>
            <p:grpSpPr bwMode="auto">
              <a:xfrm>
                <a:off x="295" y="300"/>
                <a:ext cx="1906" cy="1587"/>
                <a:chOff x="3742" y="1888"/>
                <a:chExt cx="1906" cy="1587"/>
              </a:xfrm>
            </p:grpSpPr>
            <p:grpSp>
              <p:nvGrpSpPr>
                <p:cNvPr id="21" name="Group 435"/>
                <p:cNvGrpSpPr>
                  <a:grpSpLocks/>
                </p:cNvGrpSpPr>
                <p:nvPr/>
              </p:nvGrpSpPr>
              <p:grpSpPr bwMode="auto">
                <a:xfrm>
                  <a:off x="4014" y="1888"/>
                  <a:ext cx="1634" cy="1587"/>
                  <a:chOff x="2426" y="663"/>
                  <a:chExt cx="2359" cy="2268"/>
                </a:xfrm>
              </p:grpSpPr>
              <p:pic>
                <p:nvPicPr>
                  <p:cNvPr id="29734" name="Picture 436" descr="logo semana de ing-02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426" y="663"/>
                    <a:ext cx="2359" cy="22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2" name="Group 437"/>
                  <p:cNvGrpSpPr>
                    <a:grpSpLocks/>
                  </p:cNvGrpSpPr>
                  <p:nvPr/>
                </p:nvGrpSpPr>
                <p:grpSpPr bwMode="auto">
                  <a:xfrm>
                    <a:off x="3243" y="1434"/>
                    <a:ext cx="590" cy="327"/>
                    <a:chOff x="703" y="737"/>
                    <a:chExt cx="4400" cy="2648"/>
                  </a:xfrm>
                </p:grpSpPr>
                <p:pic>
                  <p:nvPicPr>
                    <p:cNvPr id="29736" name="Picture 43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 l="10963" t="43697" r="16797" b="26541"/>
                    <a:stretch>
                      <a:fillRect/>
                    </a:stretch>
                  </p:blipFill>
                  <p:spPr bwMode="auto">
                    <a:xfrm>
                      <a:off x="703" y="737"/>
                      <a:ext cx="4354" cy="264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hlink"/>
                      </a:solidFill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23" name="Group 4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8" y="754"/>
                      <a:ext cx="4355" cy="2631"/>
                      <a:chOff x="748" y="754"/>
                      <a:chExt cx="4355" cy="2631"/>
                    </a:xfrm>
                  </p:grpSpPr>
                  <p:sp>
                    <p:nvSpPr>
                      <p:cNvPr id="29738" name="Line 44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39" y="754"/>
                        <a:ext cx="771" cy="1134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39" name="Line 4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754"/>
                        <a:ext cx="590" cy="63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0" name="Line 4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00" y="1389"/>
                        <a:ext cx="1088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1" name="Line 44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88" y="1207"/>
                        <a:ext cx="1316" cy="18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2" name="Line 44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04" y="1207"/>
                        <a:ext cx="499" cy="86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3" name="Line 44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48" y="1888"/>
                        <a:ext cx="91" cy="99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4" name="Line 44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837" y="2886"/>
                        <a:ext cx="363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5" name="Line 44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200" y="2840"/>
                        <a:ext cx="2903" cy="4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46" name="Line 4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8" y="2886"/>
                        <a:ext cx="499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</p:grpSp>
              </p:grpSp>
            </p:grpSp>
            <p:sp>
              <p:nvSpPr>
                <p:cNvPr id="29733" name="Text Box 449"/>
                <p:cNvSpPr txBox="1">
                  <a:spLocks noChangeArrowheads="1"/>
                </p:cNvSpPr>
                <p:nvPr/>
              </p:nvSpPr>
              <p:spPr bwMode="auto">
                <a:xfrm>
                  <a:off x="3742" y="2478"/>
                  <a:ext cx="1406" cy="121"/>
                </a:xfrm>
                <a:prstGeom prst="rect">
                  <a:avLst/>
                </a:prstGeom>
                <a:noFill/>
                <a:ln w="9525" cap="rnd" algn="ctr">
                  <a:noFill/>
                  <a:prstDash val="sysDot"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CO" altLang="es-CO" sz="1000" b="1">
                      <a:solidFill>
                        <a:srgbClr val="003399"/>
                      </a:solidFill>
                    </a:rPr>
                    <a:t>EDUCACIÓN</a:t>
                  </a:r>
                  <a:endParaRPr lang="es-ES" altLang="es-CO" sz="1000" b="1">
                    <a:solidFill>
                      <a:srgbClr val="003399"/>
                    </a:solidFill>
                  </a:endParaRPr>
                </a:p>
              </p:txBody>
            </p:sp>
          </p:grpSp>
          <p:grpSp>
            <p:nvGrpSpPr>
              <p:cNvPr id="24" name="Group 450"/>
              <p:cNvGrpSpPr>
                <a:grpSpLocks/>
              </p:cNvGrpSpPr>
              <p:nvPr/>
            </p:nvGrpSpPr>
            <p:grpSpPr bwMode="auto">
              <a:xfrm>
                <a:off x="566" y="300"/>
                <a:ext cx="1634" cy="1587"/>
                <a:chOff x="2018" y="1207"/>
                <a:chExt cx="1634" cy="1587"/>
              </a:xfrm>
            </p:grpSpPr>
            <p:grpSp>
              <p:nvGrpSpPr>
                <p:cNvPr id="25" name="Group 451"/>
                <p:cNvGrpSpPr>
                  <a:grpSpLocks/>
                </p:cNvGrpSpPr>
                <p:nvPr/>
              </p:nvGrpSpPr>
              <p:grpSpPr bwMode="auto">
                <a:xfrm>
                  <a:off x="2018" y="1207"/>
                  <a:ext cx="1634" cy="1587"/>
                  <a:chOff x="2426" y="663"/>
                  <a:chExt cx="2359" cy="2268"/>
                </a:xfrm>
              </p:grpSpPr>
              <p:pic>
                <p:nvPicPr>
                  <p:cNvPr id="29719" name="Picture 452" descr="logo semana de ing-02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426" y="663"/>
                    <a:ext cx="2359" cy="22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6" name="Group 453"/>
                  <p:cNvGrpSpPr>
                    <a:grpSpLocks/>
                  </p:cNvGrpSpPr>
                  <p:nvPr/>
                </p:nvGrpSpPr>
                <p:grpSpPr bwMode="auto">
                  <a:xfrm>
                    <a:off x="3243" y="1434"/>
                    <a:ext cx="590" cy="327"/>
                    <a:chOff x="703" y="737"/>
                    <a:chExt cx="4400" cy="2648"/>
                  </a:xfrm>
                </p:grpSpPr>
                <p:pic>
                  <p:nvPicPr>
                    <p:cNvPr id="29721" name="Picture 45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 l="10963" t="43697" r="16797" b="26541"/>
                    <a:stretch>
                      <a:fillRect/>
                    </a:stretch>
                  </p:blipFill>
                  <p:spPr bwMode="auto">
                    <a:xfrm>
                      <a:off x="703" y="737"/>
                      <a:ext cx="4354" cy="264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hlink"/>
                      </a:solidFill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27" name="Group 4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8" y="754"/>
                      <a:ext cx="4355" cy="2631"/>
                      <a:chOff x="748" y="754"/>
                      <a:chExt cx="4355" cy="2631"/>
                    </a:xfrm>
                  </p:grpSpPr>
                  <p:sp>
                    <p:nvSpPr>
                      <p:cNvPr id="29723" name="Line 45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39" y="754"/>
                        <a:ext cx="771" cy="1134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4" name="Line 4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754"/>
                        <a:ext cx="590" cy="63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5" name="Line 4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00" y="1389"/>
                        <a:ext cx="1088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6" name="Line 45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88" y="1207"/>
                        <a:ext cx="1316" cy="18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7" name="Line 4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04" y="1207"/>
                        <a:ext cx="499" cy="862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8" name="Line 46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48" y="1888"/>
                        <a:ext cx="91" cy="99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29" name="Line 46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837" y="2886"/>
                        <a:ext cx="363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30" name="Line 46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200" y="2840"/>
                        <a:ext cx="2903" cy="46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  <p:sp>
                    <p:nvSpPr>
                      <p:cNvPr id="29731" name="Line 4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8" y="2886"/>
                        <a:ext cx="499" cy="499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FF99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s-CO"/>
                      </a:p>
                    </p:txBody>
                  </p:sp>
                </p:grpSp>
              </p:grpSp>
            </p:grpSp>
            <p:sp>
              <p:nvSpPr>
                <p:cNvPr id="29718" name="Text Box 465"/>
                <p:cNvSpPr txBox="1">
                  <a:spLocks noChangeArrowheads="1"/>
                </p:cNvSpPr>
                <p:nvPr/>
              </p:nvSpPr>
              <p:spPr bwMode="auto">
                <a:xfrm>
                  <a:off x="2472" y="2341"/>
                  <a:ext cx="673" cy="121"/>
                </a:xfrm>
                <a:prstGeom prst="rect">
                  <a:avLst/>
                </a:prstGeom>
                <a:noFill/>
                <a:ln w="9525" cap="rnd" algn="ctr">
                  <a:noFill/>
                  <a:prstDash val="sysDot"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s-CO" altLang="es-CO" sz="1000" b="1">
                      <a:solidFill>
                        <a:srgbClr val="003399"/>
                      </a:solidFill>
                    </a:rPr>
                    <a:t>SALUD</a:t>
                  </a:r>
                  <a:endParaRPr lang="es-ES" altLang="es-CO" sz="1000" b="1">
                    <a:solidFill>
                      <a:srgbClr val="003399"/>
                    </a:solidFill>
                  </a:endParaRPr>
                </a:p>
              </p:txBody>
            </p:sp>
          </p:grpSp>
          <p:sp>
            <p:nvSpPr>
              <p:cNvPr id="29712" name="AutoShape 466" descr="2Q=="/>
              <p:cNvSpPr>
                <a:spLocks noChangeAspect="1" noChangeArrowheads="1"/>
              </p:cNvSpPr>
              <p:nvPr/>
            </p:nvSpPr>
            <p:spPr bwMode="auto">
              <a:xfrm>
                <a:off x="1615" y="1549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 altLang="es-CO"/>
              </a:p>
            </p:txBody>
          </p:sp>
          <p:sp>
            <p:nvSpPr>
              <p:cNvPr id="29713" name="AutoShape 467" descr="2Q=="/>
              <p:cNvSpPr>
                <a:spLocks noChangeAspect="1" noChangeArrowheads="1"/>
              </p:cNvSpPr>
              <p:nvPr/>
            </p:nvSpPr>
            <p:spPr bwMode="auto">
              <a:xfrm>
                <a:off x="2013" y="1384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 altLang="es-CO"/>
              </a:p>
            </p:txBody>
          </p:sp>
          <p:sp>
            <p:nvSpPr>
              <p:cNvPr id="29714" name="AutoShape 468" descr="2Q=="/>
              <p:cNvSpPr>
                <a:spLocks noChangeAspect="1" noChangeArrowheads="1"/>
              </p:cNvSpPr>
              <p:nvPr/>
            </p:nvSpPr>
            <p:spPr bwMode="auto">
              <a:xfrm>
                <a:off x="2013" y="1384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 altLang="es-CO"/>
              </a:p>
            </p:txBody>
          </p:sp>
          <p:pic>
            <p:nvPicPr>
              <p:cNvPr id="29715" name="Picture 470" descr="logo semana de ing-02">
                <a:hlinkClick r:id="rId7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67" y="301"/>
                <a:ext cx="1634" cy="1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716" name="Text Box 483"/>
              <p:cNvSpPr txBox="1">
                <a:spLocks noChangeArrowheads="1"/>
              </p:cNvSpPr>
              <p:nvPr/>
            </p:nvSpPr>
            <p:spPr bwMode="auto">
              <a:xfrm>
                <a:off x="884" y="301"/>
                <a:ext cx="952" cy="121"/>
              </a:xfrm>
              <a:prstGeom prst="rect">
                <a:avLst/>
              </a:prstGeom>
              <a:noFill/>
              <a:ln w="9525" cap="rnd" algn="ctr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CO" altLang="es-CO" sz="1000" b="1">
                    <a:solidFill>
                      <a:srgbClr val="003399"/>
                    </a:solidFill>
                  </a:rPr>
                  <a:t>ESPIRITUAL</a:t>
                </a:r>
                <a:endParaRPr lang="es-ES" altLang="es-CO" sz="1000" b="1">
                  <a:solidFill>
                    <a:srgbClr val="003399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Escritorio\Nueva carpeta (2)\IMG_0136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665" t="10832" r="37973" b="3717"/>
          <a:stretch>
            <a:fillRect/>
          </a:stretch>
        </p:blipFill>
        <p:spPr bwMode="auto">
          <a:xfrm>
            <a:off x="107504" y="1196752"/>
            <a:ext cx="2232248" cy="4707232"/>
          </a:xfrm>
          <a:prstGeom prst="rect">
            <a:avLst/>
          </a:prstGeom>
          <a:noFill/>
        </p:spPr>
      </p:pic>
      <p:pic>
        <p:nvPicPr>
          <p:cNvPr id="1026" name="Picture 2" descr="C:\Users\Gatico\Desktop\imagenes proyecto\IMAG0019.jpg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0" t="9660" r="22856" b="7776"/>
          <a:stretch/>
        </p:blipFill>
        <p:spPr bwMode="auto">
          <a:xfrm>
            <a:off x="5675950" y="1196753"/>
            <a:ext cx="2856490" cy="23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atico\Desktop\imagenes proyecto\IMAG047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2" r="13727"/>
          <a:stretch/>
        </p:blipFill>
        <p:spPr bwMode="auto">
          <a:xfrm rot="5400000">
            <a:off x="2705265" y="3495533"/>
            <a:ext cx="2186950" cy="262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atico\Desktop\imagenes proyecto\IMAG1578.jpg">
            <a:hlinkClick r:id="rId8" action="ppaction://hlinkfile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4662" r="11293" b="14241"/>
          <a:stretch/>
        </p:blipFill>
        <p:spPr bwMode="auto">
          <a:xfrm>
            <a:off x="5460099" y="3925990"/>
            <a:ext cx="3346230" cy="197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hlinkClick r:id="rId10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23234" r="16762" b="1489"/>
          <a:stretch/>
        </p:blipFill>
        <p:spPr bwMode="auto">
          <a:xfrm>
            <a:off x="2483764" y="1196752"/>
            <a:ext cx="2976332" cy="222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70" descr="logo semana de ing-0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35127" y="5451607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70" descr="logo semana de ing-0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20632" y="2923757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70" descr="logo semana de ing-0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172400" y="5451606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Gatico\Desktop\imagenes proyecto\IMAG22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4633" r="23653" b="4497"/>
          <a:stretch/>
        </p:blipFill>
        <p:spPr bwMode="auto">
          <a:xfrm>
            <a:off x="6847332" y="1698355"/>
            <a:ext cx="1865908" cy="158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atico\Desktop\imagenes proyecto\IMAG22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3" b="20003"/>
          <a:stretch/>
        </p:blipFill>
        <p:spPr bwMode="auto">
          <a:xfrm rot="16200000">
            <a:off x="455002" y="1127348"/>
            <a:ext cx="291199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atico\Desktop\imagenes proyecto\IMAG22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r="21115"/>
          <a:stretch/>
        </p:blipFill>
        <p:spPr bwMode="auto">
          <a:xfrm>
            <a:off x="3613576" y="1275117"/>
            <a:ext cx="3166394" cy="279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atico\Desktop\imagenes proyecto\IMAG22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15782" r="13175" b="29551"/>
          <a:stretch/>
        </p:blipFill>
        <p:spPr bwMode="auto">
          <a:xfrm>
            <a:off x="4755635" y="4636593"/>
            <a:ext cx="4048670" cy="156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Gatico\Desktop\imagenes proyecto\IMAG22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6784" r="12881" b="24765"/>
          <a:stretch/>
        </p:blipFill>
        <p:spPr bwMode="auto">
          <a:xfrm>
            <a:off x="286838" y="4361543"/>
            <a:ext cx="4197927" cy="19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tico\Desktop\imagenes proyecto\IMAG22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0" b="19502"/>
          <a:stretch/>
        </p:blipFill>
        <p:spPr bwMode="auto">
          <a:xfrm>
            <a:off x="2771800" y="1268760"/>
            <a:ext cx="3456384" cy="111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7" t="14498" r="52062" b="46272"/>
          <a:stretch/>
        </p:blipFill>
        <p:spPr bwMode="auto">
          <a:xfrm>
            <a:off x="2771800" y="2775076"/>
            <a:ext cx="1853663" cy="221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44705" r="32172" b="36566"/>
          <a:stretch/>
        </p:blipFill>
        <p:spPr bwMode="auto">
          <a:xfrm>
            <a:off x="4609665" y="3228475"/>
            <a:ext cx="1583650" cy="130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1214422"/>
            <a:ext cx="4886364" cy="1528772"/>
          </a:xfrm>
        </p:spPr>
        <p:txBody>
          <a:bodyPr/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Piezoeléctrico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00562" y="3286124"/>
            <a:ext cx="4057656" cy="142876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Nobel Castellanos</a:t>
            </a:r>
          </a:p>
          <a:p>
            <a:pPr>
              <a:defRPr/>
            </a:pPr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Fernando Álvarez</a:t>
            </a:r>
          </a:p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quimicaweb.net/ciencia/paginas/laboratorio/imagenes/image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82" y="4077072"/>
            <a:ext cx="2508693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Nobel\Desktop\proyecto\IMAG1775.jpg"/>
          <p:cNvPicPr>
            <a:picLocks noChangeAspect="1" noChangeArrowheads="1"/>
          </p:cNvPicPr>
          <p:nvPr/>
        </p:nvPicPr>
        <p:blipFill>
          <a:blip r:embed="rId3"/>
          <a:srcRect l="5949" r="4793" b="3639"/>
          <a:stretch>
            <a:fillRect/>
          </a:stretch>
        </p:blipFill>
        <p:spPr bwMode="auto">
          <a:xfrm>
            <a:off x="2915816" y="5228457"/>
            <a:ext cx="2798288" cy="136889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" name="9 Rectángulo"/>
          <p:cNvSpPr/>
          <p:nvPr/>
        </p:nvSpPr>
        <p:spPr>
          <a:xfrm>
            <a:off x="755576" y="404664"/>
            <a:ext cx="7848872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 de energía</a:t>
            </a:r>
            <a:endParaRPr lang="es-ES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16024" y="6093296"/>
            <a:ext cx="212372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PASO 1: MEZCLADO</a:t>
            </a:r>
          </a:p>
        </p:txBody>
      </p:sp>
      <p:pic>
        <p:nvPicPr>
          <p:cNvPr id="9" name="8 Imagen" descr="IMG_20160317_142923_891.jpg"/>
          <p:cNvPicPr>
            <a:picLocks noChangeAspect="1"/>
          </p:cNvPicPr>
          <p:nvPr/>
        </p:nvPicPr>
        <p:blipFill>
          <a:blip r:embed="rId4"/>
          <a:srcRect t="-290"/>
          <a:stretch>
            <a:fillRect/>
          </a:stretch>
        </p:blipFill>
        <p:spPr bwMode="auto">
          <a:xfrm>
            <a:off x="5628592" y="1204732"/>
            <a:ext cx="2687824" cy="201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Nobel\Desktop\proyecto\IMAG1729.jpg"/>
          <p:cNvPicPr>
            <a:picLocks noChangeAspect="1" noChangeArrowheads="1"/>
          </p:cNvPicPr>
          <p:nvPr/>
        </p:nvPicPr>
        <p:blipFill>
          <a:blip r:embed="rId5" cstate="print"/>
          <a:srcRect r="-1854"/>
          <a:stretch>
            <a:fillRect/>
          </a:stretch>
        </p:blipFill>
        <p:spPr bwMode="auto">
          <a:xfrm>
            <a:off x="1745940" y="1171080"/>
            <a:ext cx="1946498" cy="248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img.alibaba.com/photo/107124284/High_temperature_Muffle_furna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820" y="3356992"/>
            <a:ext cx="2231652" cy="220904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7 Rectángulo redondeado"/>
          <p:cNvSpPr/>
          <p:nvPr/>
        </p:nvSpPr>
        <p:spPr>
          <a:xfrm>
            <a:off x="6516216" y="5805264"/>
            <a:ext cx="24482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PASO 3: HORNEADO (Calcinación + </a:t>
            </a:r>
            <a:r>
              <a:rPr lang="es-CO" sz="1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sinterización</a:t>
            </a:r>
            <a:r>
              <a:rPr lang="es-CO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3779912" y="1171080"/>
            <a:ext cx="1368152" cy="1033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PASO 2: CONSOLIDACIÓN (PRENSADO) </a:t>
            </a:r>
          </a:p>
        </p:txBody>
      </p:sp>
      <p:sp>
        <p:nvSpPr>
          <p:cNvPr id="14" name="13 Flecha doblada"/>
          <p:cNvSpPr/>
          <p:nvPr/>
        </p:nvSpPr>
        <p:spPr>
          <a:xfrm>
            <a:off x="468313" y="1916113"/>
            <a:ext cx="1079500" cy="15843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15" name="14 Flecha derecha"/>
          <p:cNvSpPr/>
          <p:nvPr/>
        </p:nvSpPr>
        <p:spPr>
          <a:xfrm>
            <a:off x="3887886" y="2348880"/>
            <a:ext cx="1080889" cy="791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6" name="15 Flecha doblada"/>
          <p:cNvSpPr/>
          <p:nvPr/>
        </p:nvSpPr>
        <p:spPr>
          <a:xfrm flipV="1">
            <a:off x="5364163" y="3284984"/>
            <a:ext cx="1079500" cy="11604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54" presetClass="entr" presetSubtype="0" accel="10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500"/>
                            </p:stCondLst>
                            <p:childTnLst>
                              <p:par>
                                <p:cTn id="49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0"/>
                            </p:stCondLst>
                            <p:childTnLst>
                              <p:par>
                                <p:cTn id="57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65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73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90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Nobel\Desktop\proyecto\IMAG1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4747468"/>
            <a:ext cx="4392612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Nobel\Desktop\proyecto\IMAG1847_BURST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484313"/>
            <a:ext cx="4410075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Nobel\Desktop\proyecto\IMAG17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037" y="2878311"/>
            <a:ext cx="3527425" cy="1800225"/>
          </a:xfrm>
          <a:prstGeom prst="rect">
            <a:avLst/>
          </a:prstGeom>
          <a:noFill/>
          <a:ln w="825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8 Flecha derecha"/>
          <p:cNvSpPr/>
          <p:nvPr/>
        </p:nvSpPr>
        <p:spPr>
          <a:xfrm rot="20108853">
            <a:off x="3325506" y="2612002"/>
            <a:ext cx="969430" cy="790575"/>
          </a:xfrm>
          <a:prstGeom prst="rightArrow">
            <a:avLst>
              <a:gd name="adj1" fmla="val 34652"/>
              <a:gd name="adj2" fmla="val 395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0" name="9 Flecha derecha"/>
          <p:cNvSpPr/>
          <p:nvPr/>
        </p:nvSpPr>
        <p:spPr>
          <a:xfrm rot="1702426">
            <a:off x="3223000" y="4574665"/>
            <a:ext cx="914030" cy="706846"/>
          </a:xfrm>
          <a:prstGeom prst="rightArrow">
            <a:avLst>
              <a:gd name="adj1" fmla="val 34652"/>
              <a:gd name="adj2" fmla="val 395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1" name="10 Rectángulo redondeado"/>
          <p:cNvSpPr/>
          <p:nvPr/>
        </p:nvSpPr>
        <p:spPr>
          <a:xfrm>
            <a:off x="251322" y="1160277"/>
            <a:ext cx="374441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CERÁMICA SINTERIZADA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4355976" y="980728"/>
            <a:ext cx="43924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POST-PROCESO, ELECTRODOS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4283968" y="4005064"/>
            <a:ext cx="43924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PARAMETRIZACION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27088" y="1125538"/>
            <a:ext cx="8066087" cy="2374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5" name="4 Rectángulo"/>
          <p:cNvSpPr/>
          <p:nvPr/>
        </p:nvSpPr>
        <p:spPr>
          <a:xfrm>
            <a:off x="827088" y="3716338"/>
            <a:ext cx="8066087" cy="2520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25538"/>
            <a:ext cx="1162644" cy="201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3"/>
          <a:srcRect t="23158" r="2550" b="9613"/>
          <a:stretch>
            <a:fillRect/>
          </a:stretch>
        </p:blipFill>
        <p:spPr bwMode="auto">
          <a:xfrm>
            <a:off x="2699792" y="1437780"/>
            <a:ext cx="3290887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Nobel\Desktop\proyecto\IMAG1748.jpg"/>
          <p:cNvPicPr>
            <a:picLocks noChangeAspect="1" noChangeArrowheads="1"/>
          </p:cNvPicPr>
          <p:nvPr/>
        </p:nvPicPr>
        <p:blipFill>
          <a:blip r:embed="rId4" cstate="print"/>
          <a:srcRect l="8696" t="8385" r="2174" b="-621"/>
          <a:stretch>
            <a:fillRect/>
          </a:stretch>
        </p:blipFill>
        <p:spPr bwMode="auto">
          <a:xfrm>
            <a:off x="6242126" y="1223952"/>
            <a:ext cx="2555167" cy="149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IMG_20160825_121133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rcRect t="45799" r="7600" b="8002"/>
          <a:stretch>
            <a:fillRect/>
          </a:stretch>
        </p:blipFill>
        <p:spPr bwMode="auto">
          <a:xfrm>
            <a:off x="3887191" y="3861007"/>
            <a:ext cx="2917057" cy="194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 redondeado"/>
          <p:cNvSpPr/>
          <p:nvPr/>
        </p:nvSpPr>
        <p:spPr>
          <a:xfrm>
            <a:off x="2442258" y="2969607"/>
            <a:ext cx="460851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PARQUEADERO UNIMINUTO</a:t>
            </a:r>
          </a:p>
        </p:txBody>
      </p:sp>
      <p:pic>
        <p:nvPicPr>
          <p:cNvPr id="9" name="8 Imagen" descr="IMG_20140217_131704_622.jpg"/>
          <p:cNvPicPr>
            <a:picLocks noChangeAspect="1"/>
          </p:cNvPicPr>
          <p:nvPr/>
        </p:nvPicPr>
        <p:blipFill>
          <a:blip r:embed="rId7"/>
          <a:srcRect l="14650" r="9172"/>
          <a:stretch>
            <a:fillRect/>
          </a:stretch>
        </p:blipFill>
        <p:spPr bwMode="auto">
          <a:xfrm>
            <a:off x="6873412" y="4076725"/>
            <a:ext cx="1936659" cy="151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 redondeado"/>
          <p:cNvSpPr/>
          <p:nvPr/>
        </p:nvSpPr>
        <p:spPr>
          <a:xfrm>
            <a:off x="2699792" y="6309320"/>
            <a:ext cx="460851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TAPETE PIEZOELÉCTRICO</a:t>
            </a:r>
          </a:p>
        </p:txBody>
      </p:sp>
      <p:pic>
        <p:nvPicPr>
          <p:cNvPr id="15" name="Picture 3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13210" r="12674" b="13231"/>
          <a:stretch>
            <a:fillRect/>
          </a:stretch>
        </p:blipFill>
        <p:spPr bwMode="auto">
          <a:xfrm>
            <a:off x="1045850" y="3789363"/>
            <a:ext cx="2792816" cy="216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816" t="13210" r="12674" b="132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470" descr="logo semana de ing-0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5850" y="5579075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0" descr="logo semana de ing-0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06402" y="5363051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54" presetClass="entr" presetSubtype="0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4000500" y="1214438"/>
            <a:ext cx="4886325" cy="1528762"/>
          </a:xfrm>
        </p:spPr>
        <p:txBody>
          <a:bodyPr/>
          <a:lstStyle/>
          <a:p>
            <a:pPr eaLnBrk="1" hangingPunct="1"/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Desarrollos Propios</a:t>
            </a:r>
          </a:p>
        </p:txBody>
      </p:sp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4500563" y="3286125"/>
            <a:ext cx="4057650" cy="1428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Fernando Álvarez</a:t>
            </a:r>
            <a:endParaRPr lang="es-CO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Rectángulo"/>
          <p:cNvSpPr/>
          <p:nvPr/>
        </p:nvSpPr>
        <p:spPr>
          <a:xfrm>
            <a:off x="611560" y="817548"/>
            <a:ext cx="784887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Recolector híbrido de energía</a:t>
            </a:r>
            <a:endParaRPr lang="es-E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3995936" y="1340966"/>
            <a:ext cx="4785588" cy="17279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Permite la recolección de energías </a:t>
            </a:r>
            <a:endParaRPr lang="es-CO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alternativas </a:t>
            </a:r>
            <a:r>
              <a:rPr lang="es-CO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más de una fuente </a:t>
            </a:r>
            <a:endParaRPr lang="es-CO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CO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Primera versión: energía </a:t>
            </a:r>
            <a:r>
              <a:rPr lang="es-CO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fotovoltáica</a:t>
            </a:r>
            <a:r>
              <a:rPr lang="es-CO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TEG)</a:t>
            </a:r>
          </a:p>
        </p:txBody>
      </p:sp>
      <p:pic>
        <p:nvPicPr>
          <p:cNvPr id="20" name="19 Imagen" descr="IMG_193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50377"/>
            <a:ext cx="23749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20 Imagen" descr="IMG_185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040" y="3565318"/>
            <a:ext cx="23749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Cruz"/>
          <p:cNvSpPr/>
          <p:nvPr/>
        </p:nvSpPr>
        <p:spPr>
          <a:xfrm>
            <a:off x="1259632" y="3122728"/>
            <a:ext cx="792088" cy="720080"/>
          </a:xfrm>
          <a:prstGeom prst="plus">
            <a:avLst>
              <a:gd name="adj" fmla="val 3672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6" name="25 Cerrar llave"/>
          <p:cNvSpPr/>
          <p:nvPr/>
        </p:nvSpPr>
        <p:spPr>
          <a:xfrm>
            <a:off x="2771775" y="1773238"/>
            <a:ext cx="792163" cy="5084762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28" name="27 Imagen" descr="IMG_20130819_185947_03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5426984"/>
            <a:ext cx="2520950" cy="142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29 Elipse"/>
          <p:cNvSpPr/>
          <p:nvPr/>
        </p:nvSpPr>
        <p:spPr>
          <a:xfrm>
            <a:off x="827088" y="4221163"/>
            <a:ext cx="1008062" cy="72072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4" name="23 Cruz"/>
          <p:cNvSpPr/>
          <p:nvPr/>
        </p:nvSpPr>
        <p:spPr>
          <a:xfrm>
            <a:off x="1103841" y="5066944"/>
            <a:ext cx="792088" cy="720080"/>
          </a:xfrm>
          <a:prstGeom prst="plus">
            <a:avLst>
              <a:gd name="adj" fmla="val 3672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31" name="30 Elipse"/>
          <p:cNvSpPr/>
          <p:nvPr/>
        </p:nvSpPr>
        <p:spPr>
          <a:xfrm>
            <a:off x="1979613" y="2133600"/>
            <a:ext cx="1008062" cy="71913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32" name="31 Imagen" descr="IMG_193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7220" y="3101297"/>
            <a:ext cx="48974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000"/>
                            </p:stCondLst>
                            <p:childTnLst>
                              <p:par>
                                <p:cTn id="52" presetID="54" presetClass="entr" presetSubtype="0" accel="10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 Rectángulo"/>
          <p:cNvSpPr/>
          <p:nvPr/>
        </p:nvSpPr>
        <p:spPr>
          <a:xfrm>
            <a:off x="755576" y="404664"/>
            <a:ext cx="7848872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 err="1">
                <a:ln w="9525">
                  <a:solidFill>
                    <a:schemeClr val="bg1"/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Ferduino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395536" y="1124744"/>
            <a:ext cx="835292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Plataforma de desarrollo orientada a pruebas de </a:t>
            </a:r>
            <a:r>
              <a:rPr lang="es-CO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IC’s</a:t>
            </a:r>
            <a:endParaRPr lang="es-CO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 descr="IMG_20161205_111123.jpg"/>
          <p:cNvPicPr>
            <a:picLocks noChangeAspect="1"/>
          </p:cNvPicPr>
          <p:nvPr/>
        </p:nvPicPr>
        <p:blipFill>
          <a:blip r:embed="rId2"/>
          <a:srcRect l="7475" r="3539" b="5901"/>
          <a:stretch>
            <a:fillRect/>
          </a:stretch>
        </p:blipFill>
        <p:spPr bwMode="auto">
          <a:xfrm>
            <a:off x="2339975" y="2924175"/>
            <a:ext cx="4319588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4932363" y="2781300"/>
            <a:ext cx="1727200" cy="230346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7" name="6 Elipse"/>
          <p:cNvSpPr/>
          <p:nvPr/>
        </p:nvSpPr>
        <p:spPr>
          <a:xfrm>
            <a:off x="1979613" y="4797425"/>
            <a:ext cx="4895850" cy="165576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8" name="7 Elipse"/>
          <p:cNvSpPr/>
          <p:nvPr/>
        </p:nvSpPr>
        <p:spPr>
          <a:xfrm>
            <a:off x="2987675" y="3357563"/>
            <a:ext cx="776288" cy="178276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9" name="8 Elipse"/>
          <p:cNvSpPr/>
          <p:nvPr/>
        </p:nvSpPr>
        <p:spPr>
          <a:xfrm>
            <a:off x="3635375" y="3573463"/>
            <a:ext cx="1223963" cy="10795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11" name="10 Llamada con línea 2"/>
          <p:cNvSpPr/>
          <p:nvPr/>
        </p:nvSpPr>
        <p:spPr>
          <a:xfrm>
            <a:off x="250825" y="3284538"/>
            <a:ext cx="1944688" cy="649287"/>
          </a:xfrm>
          <a:prstGeom prst="borderCallout2">
            <a:avLst>
              <a:gd name="adj1" fmla="val 54567"/>
              <a:gd name="adj2" fmla="val 102874"/>
              <a:gd name="adj3" fmla="val 54567"/>
              <a:gd name="adj4" fmla="val 122676"/>
              <a:gd name="adj5" fmla="val 126609"/>
              <a:gd name="adj6" fmla="val 14073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 err="1">
                <a:latin typeface="Arial" panose="020B0604020202020204" pitchFamily="34" charset="0"/>
                <a:cs typeface="Arial" panose="020B0604020202020204" pitchFamily="34" charset="0"/>
              </a:rPr>
              <a:t>Microcontrolador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: 8 bits, 20 MHZ</a:t>
            </a:r>
          </a:p>
        </p:txBody>
      </p:sp>
      <p:sp>
        <p:nvSpPr>
          <p:cNvPr id="12" name="11 Llamada con línea 2"/>
          <p:cNvSpPr/>
          <p:nvPr/>
        </p:nvSpPr>
        <p:spPr>
          <a:xfrm>
            <a:off x="1403350" y="1844674"/>
            <a:ext cx="1944688" cy="792163"/>
          </a:xfrm>
          <a:prstGeom prst="borderCallout2">
            <a:avLst>
              <a:gd name="adj1" fmla="val 54567"/>
              <a:gd name="adj2" fmla="val 102874"/>
              <a:gd name="adj3" fmla="val 141395"/>
              <a:gd name="adj4" fmla="val 149448"/>
              <a:gd name="adj5" fmla="val 269875"/>
              <a:gd name="adj6" fmla="val 14869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Base para prueba de integrados</a:t>
            </a:r>
          </a:p>
        </p:txBody>
      </p:sp>
      <p:sp>
        <p:nvSpPr>
          <p:cNvPr id="13" name="12 Llamada con línea 2"/>
          <p:cNvSpPr/>
          <p:nvPr/>
        </p:nvSpPr>
        <p:spPr>
          <a:xfrm>
            <a:off x="6948488" y="1989138"/>
            <a:ext cx="1944687" cy="647700"/>
          </a:xfrm>
          <a:prstGeom prst="borderCallout2">
            <a:avLst>
              <a:gd name="adj1" fmla="val 45884"/>
              <a:gd name="adj2" fmla="val -1320"/>
              <a:gd name="adj3" fmla="val 91469"/>
              <a:gd name="adj4" fmla="val -33614"/>
              <a:gd name="adj5" fmla="val 159170"/>
              <a:gd name="adj6" fmla="val -3291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Fuentes de alimentación</a:t>
            </a:r>
          </a:p>
        </p:txBody>
      </p:sp>
      <p:sp>
        <p:nvSpPr>
          <p:cNvPr id="16" name="15 Llamada con línea 2"/>
          <p:cNvSpPr/>
          <p:nvPr/>
        </p:nvSpPr>
        <p:spPr>
          <a:xfrm>
            <a:off x="7019925" y="4221163"/>
            <a:ext cx="1944688" cy="863600"/>
          </a:xfrm>
          <a:prstGeom prst="borderCallout2">
            <a:avLst>
              <a:gd name="adj1" fmla="val 48055"/>
              <a:gd name="adj2" fmla="val 1575"/>
              <a:gd name="adj3" fmla="val 84957"/>
              <a:gd name="adj4" fmla="val -15525"/>
              <a:gd name="adj5" fmla="val 174365"/>
              <a:gd name="adj6" fmla="val -1555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Interfaz (Pantalla, </a:t>
            </a:r>
            <a:r>
              <a:rPr lang="es-CO" dirty="0" err="1">
                <a:latin typeface="Arial" panose="020B0604020202020204" pitchFamily="34" charset="0"/>
                <a:cs typeface="Arial" panose="020B0604020202020204" pitchFamily="34" charset="0"/>
              </a:rPr>
              <a:t>leds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, pulsadores)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0"/>
                            </p:stCondLst>
                            <p:childTnLst>
                              <p:par>
                                <p:cTn id="4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0"/>
                            </p:stCondLst>
                            <p:childTnLst>
                              <p:par>
                                <p:cTn id="5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85720" y="1142984"/>
            <a:ext cx="8358246" cy="5214975"/>
            <a:chOff x="285720" y="1142984"/>
            <a:chExt cx="8358246" cy="5214975"/>
          </a:xfrm>
        </p:grpSpPr>
        <p:pic>
          <p:nvPicPr>
            <p:cNvPr id="3" name="5 Imagen" descr="IMG_3176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34889" y="4286257"/>
              <a:ext cx="2366937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430756" y="1142984"/>
              <a:ext cx="2071068" cy="1762808"/>
              <a:chOff x="1156" y="799"/>
              <a:chExt cx="3766" cy="2673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56" y="1253"/>
                <a:ext cx="3367" cy="221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grpSp>
            <p:nvGrpSpPr>
              <p:cNvPr id="15" name="Group 5"/>
              <p:cNvGrpSpPr>
                <a:grpSpLocks/>
              </p:cNvGrpSpPr>
              <p:nvPr/>
            </p:nvGrpSpPr>
            <p:grpSpPr bwMode="auto">
              <a:xfrm>
                <a:off x="1882" y="1752"/>
                <a:ext cx="1991" cy="1130"/>
                <a:chOff x="1882" y="1752"/>
                <a:chExt cx="1991" cy="1130"/>
              </a:xfrm>
            </p:grpSpPr>
            <p:pic>
              <p:nvPicPr>
                <p:cNvPr id="20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7947" t="13428" r="17322" b="34482"/>
                <a:stretch>
                  <a:fillRect/>
                </a:stretch>
              </p:blipFill>
              <p:spPr bwMode="auto">
                <a:xfrm>
                  <a:off x="1882" y="1752"/>
                  <a:ext cx="1991" cy="1130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21" name="Line 7">
                  <a:hlinkClick r:id="rId5" action="ppaction://hlinkfile"/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22" y="2606"/>
                  <a:ext cx="1547" cy="166"/>
                </a:xfrm>
                <a:prstGeom prst="line">
                  <a:avLst/>
                </a:prstGeom>
                <a:noFill/>
                <a:ln w="31680">
                  <a:solidFill>
                    <a:srgbClr val="FFFF00"/>
                  </a:solidFill>
                  <a:prstDash val="dash"/>
                  <a:miter lim="800000"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s-CO"/>
                </a:p>
              </p:txBody>
            </p:sp>
          </p:grpSp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70372" t="10588" b="17030"/>
              <a:stretch>
                <a:fillRect/>
              </a:stretch>
            </p:blipFill>
            <p:spPr bwMode="auto">
              <a:xfrm>
                <a:off x="1156" y="799"/>
                <a:ext cx="458" cy="185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7" name="Picture 9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56" y="799"/>
                <a:ext cx="3398" cy="76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8" name="Picture 10"/>
              <p:cNvPicPr>
                <a:picLocks noChangeAspect="1" noChangeArrowheads="1"/>
              </p:cNvPicPr>
              <p:nvPr/>
            </p:nvPicPr>
            <p:blipFill>
              <a:blip r:embed="rId8"/>
              <a:srcRect t="23341"/>
              <a:stretch>
                <a:fillRect/>
              </a:stretch>
            </p:blipFill>
            <p:spPr bwMode="auto">
              <a:xfrm>
                <a:off x="4104" y="799"/>
                <a:ext cx="818" cy="267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9" name="Picture 11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744" y="3113"/>
                <a:ext cx="1357" cy="35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</p:grpSp>
        <p:pic>
          <p:nvPicPr>
            <p:cNvPr id="5" name="Picture 6">
              <a:hlinkClick r:id="rId10" action="ppaction://hlinkfile"/>
            </p:cNvPr>
            <p:cNvPicPr>
              <a:picLocks noChangeAspect="1" noChangeArrowheads="1"/>
            </p:cNvPicPr>
            <p:nvPr/>
          </p:nvPicPr>
          <p:blipFill>
            <a:blip r:embed="rId11"/>
            <a:srcRect l="22328" t="23416" r="41702" b="30316"/>
            <a:stretch>
              <a:fillRect/>
            </a:stretch>
          </p:blipFill>
          <p:spPr bwMode="auto">
            <a:xfrm>
              <a:off x="6720829" y="2832342"/>
              <a:ext cx="1923136" cy="1762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11" descr="SAM_143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01826" y="1142984"/>
              <a:ext cx="2219003" cy="1689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 descr="ANd9GcRmr1wLxSzHRndrHqTajGi5YLAEgb8GRkwx1keOLKuHCAsx66KW-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720829" y="1151372"/>
              <a:ext cx="1923136" cy="1754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F:\fotos agro\IMG_0841.JPG"/>
            <p:cNvPicPr>
              <a:picLocks noChangeAspect="1" noChangeArrowheads="1"/>
            </p:cNvPicPr>
            <p:nvPr/>
          </p:nvPicPr>
          <p:blipFill>
            <a:blip r:embed="rId14" cstate="print"/>
            <a:srcRect r="2855" b="3496"/>
            <a:stretch>
              <a:fillRect/>
            </a:stretch>
          </p:blipFill>
          <p:spPr bwMode="auto">
            <a:xfrm>
              <a:off x="2430756" y="2832342"/>
              <a:ext cx="2071070" cy="1576735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42998"/>
                </a:srgbClr>
              </a:outerShdw>
            </a:effectLst>
          </p:spPr>
        </p:pic>
        <p:pic>
          <p:nvPicPr>
            <p:cNvPr id="9" name="Picture 4">
              <a:hlinkClick r:id="rId15" action="ppaction://hlinkfile"/>
            </p:cNvPr>
            <p:cNvPicPr>
              <a:picLocks noChangeAspect="1" noChangeArrowheads="1"/>
            </p:cNvPicPr>
            <p:nvPr/>
          </p:nvPicPr>
          <p:blipFill>
            <a:blip r:embed="rId16"/>
            <a:srcRect t="18167" r="66928" b="7593"/>
            <a:stretch>
              <a:fillRect/>
            </a:stretch>
          </p:blipFill>
          <p:spPr bwMode="auto">
            <a:xfrm>
              <a:off x="285720" y="1142984"/>
              <a:ext cx="2294332" cy="3158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 descr="C:\Users\Diane Yissel\Uchuva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59687" y="4301349"/>
              <a:ext cx="1959688" cy="2056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7 Imagen" descr="14-01.jpg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01826" y="2832342"/>
              <a:ext cx="2219003" cy="1762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13 Imagen" descr="C:\Users\uniminuto\Desktop\EIS\EIS\Proyectos\Año 2016\El Mundo al Instante\Fotos del Curso 2016-1\IMG_4456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00561" y="4286256"/>
              <a:ext cx="2220267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11 Imagen" descr="IMG_0052.JPG"/>
            <p:cNvPicPr>
              <a:picLocks noChangeAspect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720830" y="4286256"/>
              <a:ext cx="1923136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470" descr="logo semana de ing-0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660232" y="2921770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05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786182" y="357166"/>
            <a:ext cx="5357818" cy="1743086"/>
          </a:xfrm>
        </p:spPr>
        <p:txBody>
          <a:bodyPr>
            <a:noAutofit/>
          </a:bodyPr>
          <a:lstStyle/>
          <a:p>
            <a:r>
              <a:rPr lang="es-E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y Construcción de Prototipos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143372" y="2428868"/>
            <a:ext cx="4643470" cy="3857652"/>
          </a:xfrm>
        </p:spPr>
        <p:txBody>
          <a:bodyPr>
            <a:noAutofit/>
          </a:bodyPr>
          <a:lstStyle/>
          <a:p>
            <a:r>
              <a:rPr lang="es-E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SEMILLERO: Producción y uso de las energías renovables y alternativas en los procesos industriales-DIPIERA</a:t>
            </a:r>
            <a:br>
              <a:rPr lang="es-E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Ingeniería Industrial</a:t>
            </a:r>
            <a:endParaRPr lang="es-CO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285750" y="1285875"/>
            <a:ext cx="3000375" cy="642938"/>
          </a:xfrm>
        </p:spPr>
        <p:txBody>
          <a:bodyPr>
            <a:normAutofit fontScale="90000"/>
          </a:bodyPr>
          <a:lstStyle/>
          <a:p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Purificador de aguas lluvias empleando radiación ultravioleta</a:t>
            </a:r>
            <a:b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Imagen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071688"/>
            <a:ext cx="25717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643438" y="1071563"/>
            <a:ext cx="3571875" cy="64293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Térmico solar para la pasteurización de aguas lluvias</a:t>
            </a:r>
            <a:r>
              <a:rPr lang="es-E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s-E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s-CO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077" name="Imagen 26" descr="C:\Users\HP\Desktop\fotos tesis\SDC102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1588" y="1643063"/>
            <a:ext cx="45608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000500" y="4000500"/>
            <a:ext cx="4500563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Aerogenerador tipo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ventury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para la producción de energía eléctrica </a:t>
            </a:r>
            <a:r>
              <a:rPr lang="es-E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s-E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s-CO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079" name="Picture 4" descr="IMG-20160512-WA0002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3" y="4572000"/>
            <a:ext cx="442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285750" y="1143000"/>
            <a:ext cx="3786188" cy="642938"/>
          </a:xfrm>
        </p:spPr>
        <p:txBody>
          <a:bodyPr>
            <a:normAutofit fontScale="90000"/>
          </a:bodyPr>
          <a:lstStyle/>
          <a:p>
            <a:r>
              <a:rPr lang="es-E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Electrocoagulador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solar para el tratamiento de aguas residuales industriales </a:t>
            </a:r>
            <a:b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857750" y="2357438"/>
            <a:ext cx="2143125" cy="1357312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Aerogenerador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CO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vibracional</a:t>
            </a: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 por inducción magnética </a:t>
            </a:r>
            <a:endParaRPr lang="es-CO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100" name="Imagen 5" descr="C:\Users\PabloDeadZone\Dropbox\Uniminuto -2016.1\Electrocoagulación\Tercer experimento\1.png"/>
          <p:cNvPicPr>
            <a:picLocks noChangeAspect="1" noChangeArrowheads="1"/>
          </p:cNvPicPr>
          <p:nvPr/>
        </p:nvPicPr>
        <p:blipFill>
          <a:blip r:embed="rId2"/>
          <a:srcRect l="7977" r="19550" b="6789"/>
          <a:stretch>
            <a:fillRect/>
          </a:stretch>
        </p:blipFill>
        <p:spPr bwMode="auto">
          <a:xfrm>
            <a:off x="357188" y="1785938"/>
            <a:ext cx="3857625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Imagen 6" descr="C:\Users\PabloDeadZone\Dropbox\Uniminuto -2016.1\Electrocoagulación\Tercer experimento\3.png"/>
          <p:cNvPicPr>
            <a:picLocks noChangeAspect="1" noChangeArrowheads="1"/>
          </p:cNvPicPr>
          <p:nvPr/>
        </p:nvPicPr>
        <p:blipFill>
          <a:blip r:embed="rId3"/>
          <a:srcRect l="11542" r="14967" b="4977"/>
          <a:stretch>
            <a:fillRect/>
          </a:stretch>
        </p:blipFill>
        <p:spPr bwMode="auto">
          <a:xfrm>
            <a:off x="428625" y="4286250"/>
            <a:ext cx="39576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0 Imagen"/>
          <p:cNvPicPr>
            <a:picLocks noChangeAspect="1" noChangeArrowheads="1"/>
          </p:cNvPicPr>
          <p:nvPr/>
        </p:nvPicPr>
        <p:blipFill>
          <a:blip r:embed="rId4"/>
          <a:srcRect l="30569" t="2458" r="37823" b="40280"/>
          <a:stretch>
            <a:fillRect/>
          </a:stretch>
        </p:blipFill>
        <p:spPr bwMode="auto">
          <a:xfrm>
            <a:off x="7286625" y="1214438"/>
            <a:ext cx="11430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1214422"/>
            <a:ext cx="4886364" cy="1528772"/>
          </a:xfrm>
        </p:spPr>
        <p:txBody>
          <a:bodyPr/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Semillero </a:t>
            </a:r>
            <a:r>
              <a:rPr lang="es-CO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Agrónica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00562" y="3286124"/>
            <a:ext cx="4057656" cy="1428760"/>
          </a:xfrm>
        </p:spPr>
        <p:txBody>
          <a:bodyPr>
            <a:normAutofit fontScale="40000" lnSpcReduction="20000"/>
          </a:bodyPr>
          <a:lstStyle/>
          <a:p>
            <a:r>
              <a:rPr lang="es-CO" sz="5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</a:t>
            </a:r>
            <a:r>
              <a:rPr lang="es-CO" sz="5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Edgar </a:t>
            </a:r>
            <a:r>
              <a:rPr lang="es-CO" sz="5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Alirio</a:t>
            </a:r>
            <a:r>
              <a:rPr lang="es-CO" sz="5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Aguirre Buenaventura</a:t>
            </a:r>
          </a:p>
          <a:p>
            <a:r>
              <a:rPr lang="es-CO" sz="5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 Programa Tecnología en electrónica</a:t>
            </a:r>
          </a:p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3961" y="122411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de grado finalizado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961" y="1772816"/>
            <a:ext cx="7728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PROTOTIPO DE SISTEMA DE MONITOREO Y CONTROL PARA UN CULTIVO DE HORTALIZAS POR NUTRIENT FILM TECHNIC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3961" y="2420888"/>
            <a:ext cx="713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</a:p>
          <a:p>
            <a:r>
              <a:rPr lang="es-E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Implementar un prototipo de sistema de monitoreo y control electrónico para un cultivo hidropónico NFT de hortalizas.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3961" y="3472842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de grado en desarrollo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53961" y="3926014"/>
            <a:ext cx="821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DE SENSORES INALÁMBRICOS PARA EL MONITOREO DE VARIABLES AGROECOLÓGICAS EN CULTIVOS BAJO </a:t>
            </a:r>
            <a:r>
              <a:rPr lang="es-ES_tradnl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INVERNADERO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53961" y="4520769"/>
            <a:ext cx="804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Implementar </a:t>
            </a:r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red inalámbrica de monitoreo de variables agroecológicas (edafoclimáticas) para ambientes controlados-invernaderos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3961" y="5270414"/>
            <a:ext cx="969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E IMPLEMENTACIÓN DE UN CULTIVO ACUAPÓNICO PARA HOGARES  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53961" y="5669243"/>
            <a:ext cx="7904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un sistema de producción de plantas y peces para pequeños espacios por medio del prototipo de un cultivo acuapónico automatizado para  la cría de  peces y  cultivo de hortalizas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98206" y="1209368"/>
            <a:ext cx="345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tx2"/>
                </a:solidFill>
                <a:latin typeface="+mj-lt"/>
              </a:rPr>
              <a:t>Proyectos de grado en formulación</a:t>
            </a:r>
            <a:endParaRPr lang="es-ES_tradn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8206" y="1844824"/>
            <a:ext cx="782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Prototipo de sistema de riego aeropónico automatizado de hortalizas 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98206" y="2480280"/>
            <a:ext cx="8289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e implementación de un prototipo de sistema de riego aeropónico automatizado que permita evaluar el rendimiento en la obtención de dos variedades de hortalizas en los laboratorios del parque 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científico </a:t>
            </a:r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 </a:t>
            </a:r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social de 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UNIMINUTO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98206" y="4005064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Cortadora de plástico industrial</a:t>
            </a:r>
            <a:endParaRPr lang="es-ES_tradnl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01803" y="4509120"/>
            <a:ext cx="784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e implementar una cortadora automática de plástico con materiales reciclables para disminuir el riesgo de accidentes en el corte de plástico en la empresa residuos industriales 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Jaramillo </a:t>
            </a:r>
            <a:r>
              <a:rPr lang="es-ES_tradn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ciudad de </a:t>
            </a:r>
            <a:r>
              <a:rPr lang="es-ES_tradnl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Bogotá.</a:t>
            </a:r>
            <a:endParaRPr lang="es-ES_tradn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90346" y="5703432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 cultivador</a:t>
            </a:r>
          </a:p>
        </p:txBody>
      </p:sp>
      <p:pic>
        <p:nvPicPr>
          <p:cNvPr id="8" name="Picture 470" descr="logo semana de ing-0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9350" y="5709449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 bwMode="auto">
          <a:xfrm>
            <a:off x="4071934" y="500042"/>
            <a:ext cx="4886325" cy="1528762"/>
          </a:xfrm>
        </p:spPr>
        <p:txBody>
          <a:bodyPr>
            <a:noAutofit/>
          </a:bodyPr>
          <a:lstStyle/>
          <a:p>
            <a:pPr>
              <a:defRPr/>
            </a:pPr>
            <a:endParaRPr dirty="0">
              <a:latin typeface="+mn-lt"/>
            </a:endParaRPr>
          </a:p>
          <a:p>
            <a:pPr>
              <a:defRPr/>
            </a:pP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Desarrollo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de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bancos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de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trabajo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orientados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a la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educación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virtual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haciendo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uso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de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instrumentación</a:t>
            </a:r>
            <a:r>
              <a:rPr sz="2400" b="1" i="0" u="none" cap="all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sz="2400" b="1" i="0" u="none" cap="all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remota</a:t>
            </a:r>
            <a:r>
              <a:rPr sz="2400" b="1" i="0" u="none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 bwMode="auto">
          <a:xfrm>
            <a:off x="4000496" y="4214818"/>
            <a:ext cx="4857784" cy="19288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electrónica</a:t>
            </a:r>
            <a:endParaRPr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Semillero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instrumentación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(SEMIT)</a:t>
            </a:r>
          </a:p>
          <a:p>
            <a:pPr>
              <a:defRPr/>
            </a:pP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Óscar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Espejo</a:t>
            </a:r>
            <a:r>
              <a:rPr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Mojica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 bwMode="auto">
          <a:xfrm>
            <a:off x="917574" y="-7250"/>
            <a:ext cx="8229600" cy="837513"/>
          </a:xfrm>
        </p:spPr>
        <p:txBody>
          <a:bodyPr/>
          <a:lstStyle/>
          <a:p>
            <a:pPr>
              <a:defRPr/>
            </a:pPr>
            <a:r>
              <a:rPr>
                <a:solidFill>
                  <a:schemeClr val="bg1"/>
                </a:solidFill>
              </a:rPr>
              <a:t>Introducción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 bwMode="auto">
          <a:xfrm>
            <a:off x="92075" y="1100137"/>
            <a:ext cx="3729924" cy="259148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  <a:defRPr/>
            </a:pP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  <a:defRPr/>
            </a:pP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de las ideas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findamentales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virtual son:</a:t>
            </a:r>
          </a:p>
          <a:p>
            <a:pPr algn="just">
              <a:defRPr/>
            </a:pP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defRPr/>
            </a:pP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endParaRPr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embargo, para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se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pueden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cumplir</a:t>
            </a:r>
            <a:endParaRPr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 bwMode="auto">
          <a:xfrm>
            <a:off x="5282499" y="1028699"/>
            <a:ext cx="3683000" cy="25200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Solución</a:t>
            </a:r>
            <a:r>
              <a:rPr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r>
              <a:rPr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bancos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accesibles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 con el fin de que el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desplazarse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campus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universitario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pueda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desarrolar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cualquier</a:t>
            </a:r>
            <a:r>
              <a:rPr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momento</a:t>
            </a:r>
            <a:endParaRPr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endParaRPr sz="2600" dirty="0">
              <a:solidFill>
                <a:schemeClr val="tx2"/>
              </a:solidFill>
            </a:endParaRPr>
          </a:p>
        </p:txBody>
      </p:sp>
      <p:pic>
        <p:nvPicPr>
          <p:cNvPr id="9" name="4294967295 Imagen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50077" y="3898000"/>
            <a:ext cx="4704047" cy="2673196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 bwMode="auto">
          <a:xfrm>
            <a:off x="107949" y="5358500"/>
            <a:ext cx="1619250" cy="12858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 algn="just">
              <a:defRPr/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Bancos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ubicados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institución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4294967295 Rectángulo"/>
          <p:cNvSpPr/>
          <p:nvPr/>
        </p:nvSpPr>
        <p:spPr bwMode="auto">
          <a:xfrm>
            <a:off x="7330374" y="3818625"/>
            <a:ext cx="1816799" cy="122237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 algn="just">
              <a:defRPr/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Acceso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medios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computacionales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vía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</a:p>
        </p:txBody>
      </p:sp>
      <p:sp>
        <p:nvSpPr>
          <p:cNvPr id="6" name="5 Flecha derecha"/>
          <p:cNvSpPr/>
          <p:nvPr/>
        </p:nvSpPr>
        <p:spPr bwMode="auto">
          <a:xfrm>
            <a:off x="1678579" y="5652187"/>
            <a:ext cx="556916" cy="69849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4294967295 Flecha derecha"/>
          <p:cNvSpPr/>
          <p:nvPr/>
        </p:nvSpPr>
        <p:spPr bwMode="auto">
          <a:xfrm>
            <a:off x="6773458" y="4009125"/>
            <a:ext cx="556916" cy="698499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6 Flecha a la derecha con muesca"/>
          <p:cNvSpPr/>
          <p:nvPr/>
        </p:nvSpPr>
        <p:spPr bwMode="auto">
          <a:xfrm>
            <a:off x="3933125" y="1963287"/>
            <a:ext cx="1236452" cy="775837"/>
          </a:xfrm>
          <a:prstGeom prst="notched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7 Rectángulo"/>
          <p:cNvSpPr/>
          <p:nvPr/>
        </p:nvSpPr>
        <p:spPr bwMode="auto">
          <a:xfrm>
            <a:off x="107249" y="3675750"/>
            <a:ext cx="9064625" cy="3079750"/>
          </a:xfrm>
          <a:prstGeom prst="rect">
            <a:avLst/>
          </a:prstGeom>
          <a:noFill/>
          <a:ln w="38099" cap="flat" cmpd="sng" algn="ctr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 bwMode="auto">
          <a:xfrm>
            <a:off x="2059874" y="20637"/>
            <a:ext cx="7103175" cy="861111"/>
          </a:xfrm>
        </p:spPr>
        <p:txBody>
          <a:bodyPr/>
          <a:lstStyle/>
          <a:p>
            <a:pPr>
              <a:defRPr/>
            </a:pPr>
            <a:r>
              <a:rPr>
                <a:solidFill>
                  <a:schemeClr val="bg1"/>
                </a:solidFill>
              </a:rPr>
              <a:t>Desarrollo de la solución</a:t>
            </a:r>
          </a:p>
        </p:txBody>
      </p:sp>
      <p:pic>
        <p:nvPicPr>
          <p:cNvPr id="3" name="4294967295 Imagen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28189" y="991486"/>
            <a:ext cx="4404417" cy="2455796"/>
          </a:xfrm>
          <a:prstGeom prst="rect">
            <a:avLst/>
          </a:prstGeom>
        </p:spPr>
      </p:pic>
      <p:sp>
        <p:nvSpPr>
          <p:cNvPr id="5" name="4 Forma libre"/>
          <p:cNvSpPr/>
          <p:nvPr/>
        </p:nvSpPr>
        <p:spPr bwMode="auto">
          <a:xfrm>
            <a:off x="138901" y="1221457"/>
            <a:ext cx="3023098" cy="1995854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154" y="39928"/>
                </a:moveTo>
                <a:lnTo>
                  <a:pt x="0" y="14437"/>
                </a:lnTo>
                <a:lnTo>
                  <a:pt x="15919" y="14550"/>
                </a:lnTo>
                <a:lnTo>
                  <a:pt x="15765" y="9474"/>
                </a:lnTo>
                <a:lnTo>
                  <a:pt x="21097" y="9813"/>
                </a:lnTo>
                <a:lnTo>
                  <a:pt x="20943" y="8121"/>
                </a:lnTo>
                <a:lnTo>
                  <a:pt x="25889" y="8346"/>
                </a:lnTo>
                <a:lnTo>
                  <a:pt x="25811" y="0"/>
                </a:lnTo>
                <a:lnTo>
                  <a:pt x="40186" y="451"/>
                </a:lnTo>
                <a:lnTo>
                  <a:pt x="40031" y="18159"/>
                </a:lnTo>
                <a:lnTo>
                  <a:pt x="43200" y="18272"/>
                </a:lnTo>
                <a:lnTo>
                  <a:pt x="42659" y="30115"/>
                </a:lnTo>
                <a:lnTo>
                  <a:pt x="35240" y="30792"/>
                </a:lnTo>
                <a:lnTo>
                  <a:pt x="35317" y="43200"/>
                </a:lnTo>
                <a:lnTo>
                  <a:pt x="154" y="42748"/>
                </a:lnTo>
                <a:lnTo>
                  <a:pt x="231" y="39816"/>
                </a:lnTo>
                <a:lnTo>
                  <a:pt x="231" y="39816"/>
                </a:lnTo>
                <a:close/>
              </a:path>
            </a:pathLst>
          </a:custGeom>
          <a:noFill/>
          <a:ln w="38099" cap="flat" cmpd="sng" algn="ctr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5 Forma libre"/>
          <p:cNvSpPr/>
          <p:nvPr/>
        </p:nvSpPr>
        <p:spPr bwMode="auto">
          <a:xfrm>
            <a:off x="3003412" y="1221457"/>
            <a:ext cx="1090677" cy="1635787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336" y="1583"/>
                </a:moveTo>
                <a:lnTo>
                  <a:pt x="336" y="22895"/>
                </a:lnTo>
                <a:lnTo>
                  <a:pt x="7676" y="22895"/>
                </a:lnTo>
                <a:lnTo>
                  <a:pt x="7676" y="43200"/>
                </a:lnTo>
                <a:lnTo>
                  <a:pt x="43200" y="43056"/>
                </a:lnTo>
                <a:lnTo>
                  <a:pt x="43200" y="23472"/>
                </a:lnTo>
                <a:lnTo>
                  <a:pt x="33553" y="23327"/>
                </a:lnTo>
                <a:lnTo>
                  <a:pt x="32295" y="0"/>
                </a:lnTo>
                <a:lnTo>
                  <a:pt x="419" y="0"/>
                </a:lnTo>
                <a:lnTo>
                  <a:pt x="0" y="2448"/>
                </a:lnTo>
                <a:lnTo>
                  <a:pt x="0" y="2448"/>
                </a:lnTo>
                <a:lnTo>
                  <a:pt x="0" y="2448"/>
                </a:lnTo>
              </a:path>
            </a:pathLst>
          </a:custGeom>
          <a:ln w="38099" cap="flat" cmpd="sng" algn="ctr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6 Forma libre"/>
          <p:cNvSpPr/>
          <p:nvPr/>
        </p:nvSpPr>
        <p:spPr bwMode="auto">
          <a:xfrm>
            <a:off x="154627" y="1024611"/>
            <a:ext cx="1547894" cy="649217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164" y="3005"/>
                </a:moveTo>
                <a:lnTo>
                  <a:pt x="0" y="42073"/>
                </a:lnTo>
                <a:lnTo>
                  <a:pt x="27759" y="43200"/>
                </a:lnTo>
                <a:lnTo>
                  <a:pt x="27759" y="37189"/>
                </a:lnTo>
                <a:lnTo>
                  <a:pt x="27759" y="37189"/>
                </a:lnTo>
                <a:lnTo>
                  <a:pt x="39257" y="37940"/>
                </a:lnTo>
                <a:lnTo>
                  <a:pt x="39257" y="34184"/>
                </a:lnTo>
                <a:lnTo>
                  <a:pt x="43035" y="34184"/>
                </a:lnTo>
                <a:lnTo>
                  <a:pt x="43200" y="1126"/>
                </a:lnTo>
                <a:lnTo>
                  <a:pt x="328" y="0"/>
                </a:lnTo>
                <a:lnTo>
                  <a:pt x="328" y="5634"/>
                </a:lnTo>
                <a:lnTo>
                  <a:pt x="328" y="5634"/>
                </a:lnTo>
                <a:lnTo>
                  <a:pt x="328" y="5634"/>
                </a:lnTo>
              </a:path>
            </a:pathLst>
          </a:custGeom>
          <a:ln w="38099" cap="flat" cmpd="sng" algn="ctr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7 Rectángulo"/>
          <p:cNvSpPr/>
          <p:nvPr/>
        </p:nvSpPr>
        <p:spPr bwMode="auto">
          <a:xfrm>
            <a:off x="226064" y="1135736"/>
            <a:ext cx="888715" cy="536309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>
              <a:defRPr/>
            </a:pPr>
            <a:r>
              <a:rPr sz="1000">
                <a:solidFill>
                  <a:srgbClr val="92D050"/>
                </a:solidFill>
              </a:rPr>
              <a:t>Entrada de Energía</a:t>
            </a:r>
            <a:endParaRPr sz="1000"/>
          </a:p>
        </p:txBody>
      </p:sp>
      <p:sp>
        <p:nvSpPr>
          <p:cNvPr id="4" name="4294967295 Rectángulo"/>
          <p:cNvSpPr/>
          <p:nvPr/>
        </p:nvSpPr>
        <p:spPr bwMode="auto">
          <a:xfrm>
            <a:off x="1396771" y="2954343"/>
            <a:ext cx="1326206" cy="327431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>
              <a:defRPr/>
            </a:pPr>
            <a:r>
              <a:rPr sz="900">
                <a:solidFill>
                  <a:srgbClr val="FF0000"/>
                </a:solidFill>
                <a:latin typeface="Arial Black"/>
                <a:ea typeface="Arial Black"/>
              </a:rPr>
              <a:t>Control y comunicaciones</a:t>
            </a:r>
          </a:p>
        </p:txBody>
      </p:sp>
      <p:sp>
        <p:nvSpPr>
          <p:cNvPr id="12" name="4294967295 Rectángulo"/>
          <p:cNvSpPr/>
          <p:nvPr/>
        </p:nvSpPr>
        <p:spPr bwMode="auto">
          <a:xfrm>
            <a:off x="2602202" y="991486"/>
            <a:ext cx="1848057" cy="186297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 algn="r">
              <a:defRPr/>
            </a:pPr>
            <a:r>
              <a:rPr sz="800">
                <a:solidFill>
                  <a:schemeClr val="tx1"/>
                </a:solidFill>
                <a:latin typeface="Arial Black"/>
                <a:ea typeface="Arial Black"/>
              </a:rPr>
              <a:t>Elementos reconfigurables</a:t>
            </a:r>
          </a:p>
        </p:txBody>
      </p:sp>
      <p:pic>
        <p:nvPicPr>
          <p:cNvPr id="13" name="4294967295 Imagen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88886" y="1177783"/>
            <a:ext cx="4885775" cy="3936463"/>
          </a:xfrm>
          <a:prstGeom prst="rect">
            <a:avLst/>
          </a:prstGeom>
        </p:spPr>
      </p:pic>
      <p:pic>
        <p:nvPicPr>
          <p:cNvPr id="14" name="4294967295 Imagen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1804" y="3671207"/>
            <a:ext cx="3404427" cy="1799021"/>
          </a:xfrm>
          <a:prstGeom prst="rect">
            <a:avLst/>
          </a:prstGeom>
        </p:spPr>
      </p:pic>
      <p:pic>
        <p:nvPicPr>
          <p:cNvPr id="15" name="4294967295 Imagen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548750" y="3671207"/>
            <a:ext cx="1824766" cy="1776321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 bwMode="auto">
          <a:xfrm>
            <a:off x="-24461" y="5728346"/>
            <a:ext cx="4509716" cy="81960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>
              <a:defRPr/>
            </a:pP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Virtuales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conectados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intrumentos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parecido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reales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instruír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4294967295 Rectángulo"/>
          <p:cNvSpPr/>
          <p:nvPr/>
        </p:nvSpPr>
        <p:spPr bwMode="auto">
          <a:xfrm>
            <a:off x="4500562" y="5572140"/>
            <a:ext cx="4482117" cy="113201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/>
          <a:lstStyle/>
          <a:p>
            <a:pPr algn="just">
              <a:defRPr/>
            </a:pP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se van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desarrollando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internet,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interactuando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virtuales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reconfigurando</a:t>
            </a:r>
            <a:r>
              <a:rPr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banco </a:t>
            </a:r>
            <a:r>
              <a:rPr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remotamente</a:t>
            </a: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Flecha izquierda"/>
          <p:cNvSpPr/>
          <p:nvPr/>
        </p:nvSpPr>
        <p:spPr bwMode="auto">
          <a:xfrm>
            <a:off x="5438249" y="4126031"/>
            <a:ext cx="1000125" cy="416718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10 Flecha derecha"/>
          <p:cNvSpPr/>
          <p:nvPr/>
        </p:nvSpPr>
        <p:spPr bwMode="auto">
          <a:xfrm>
            <a:off x="3926156" y="1482843"/>
            <a:ext cx="369093" cy="40481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l="12703" r="1256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4534525" y="756850"/>
            <a:ext cx="4222200" cy="2191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dirty="0">
              <a:solidFill>
                <a:schemeClr val="tx2"/>
              </a:solidFill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dirty="0">
              <a:solidFill>
                <a:schemeClr val="tx2"/>
              </a:solidFill>
            </a:endParaRPr>
          </a:p>
          <a:p>
            <a:pPr marL="457200" lvl="0" indent="-381000" algn="l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RECORRIDO VIRTUAL</a:t>
            </a:r>
          </a:p>
          <a:p>
            <a:pPr marL="457200" lvl="0" indent="-381000" algn="l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GIDU</a:t>
            </a:r>
          </a:p>
          <a:p>
            <a:pPr marL="457200" marR="0" lvl="0" indent="-381000" algn="l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REALIDAD VIRTUAL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dirty="0">
              <a:solidFill>
                <a:schemeClr val="tx2"/>
              </a:solidFill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3200" dirty="0">
              <a:solidFill>
                <a:schemeClr val="tx2"/>
              </a:solidFill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David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López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García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Álvaro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Gutiérrez</a:t>
            </a: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Rodríguez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subTitle" idx="4294967295"/>
          </p:nvPr>
        </p:nvSpPr>
        <p:spPr>
          <a:xfrm>
            <a:off x="4072325" y="4374200"/>
            <a:ext cx="48843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buClr>
                <a:schemeClr val="dk1"/>
              </a:buClr>
              <a:buSzPct val="177777"/>
              <a:buFont typeface="Arial"/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DE INGENIERÍA SOCIAL</a:t>
            </a:r>
          </a:p>
          <a:p>
            <a:pPr marL="342900" marR="0" lvl="0" indent="-342900" algn="ctr" rtl="0">
              <a:spcBef>
                <a:spcPts val="0"/>
              </a:spcBef>
              <a:buClr>
                <a:schemeClr val="dk1"/>
              </a:buClr>
              <a:buSzPct val="177777"/>
              <a:buFont typeface="Arial"/>
              <a:buNone/>
            </a:pPr>
            <a:r>
              <a:rPr 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UNIMINUTO  SEDE PRINCIPAL BOGOTÁ</a:t>
            </a:r>
          </a:p>
        </p:txBody>
      </p:sp>
      <p:sp>
        <p:nvSpPr>
          <p:cNvPr id="92" name="Shape 92"/>
          <p:cNvSpPr/>
          <p:nvPr/>
        </p:nvSpPr>
        <p:spPr>
          <a:xfrm>
            <a:off x="512175" y="4984225"/>
            <a:ext cx="2648100" cy="1142700"/>
          </a:xfrm>
          <a:prstGeom prst="rect">
            <a:avLst/>
          </a:prstGeom>
          <a:solidFill>
            <a:srgbClr val="02004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4">
            <a:alphaModFix/>
          </a:blip>
          <a:srcRect l="31421" t="17331" r="47403" b="13455"/>
          <a:stretch/>
        </p:blipFill>
        <p:spPr>
          <a:xfrm>
            <a:off x="0" y="0"/>
            <a:ext cx="36975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642918"/>
            <a:ext cx="4886364" cy="3071834"/>
          </a:xfrm>
        </p:spPr>
        <p:txBody>
          <a:bodyPr>
            <a:noAutofit/>
          </a:bodyPr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Metodologías de Micro y Nanotecnología para el análisis de materiales</a:t>
            </a:r>
            <a:endParaRPr lang="es-CO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00562" y="4643446"/>
            <a:ext cx="4057656" cy="1428760"/>
          </a:xfrm>
        </p:spPr>
        <p:txBody>
          <a:bodyPr>
            <a:normAutofit fontScale="85000" lnSpcReduction="20000"/>
          </a:bodyPr>
          <a:lstStyle/>
          <a:p>
            <a:r>
              <a:rPr lang="es-CO" sz="3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GEIIC</a:t>
            </a:r>
          </a:p>
          <a:p>
            <a:r>
              <a:rPr lang="es-CO" sz="3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Civil</a:t>
            </a:r>
          </a:p>
          <a:p>
            <a:r>
              <a:rPr lang="es-CO" sz="3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Ingeniería </a:t>
            </a:r>
          </a:p>
          <a:p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428860" y="107154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2800" b="1" dirty="0" smtClean="0"/>
              <a:t>RECORRIDO VIRTUAL</a:t>
            </a:r>
            <a:endParaRPr lang="es-CO" sz="2800" dirty="0" smtClean="0"/>
          </a:p>
          <a:p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4219" t="22500" r="20312" b="1666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9844" t="19167" r="37656" b="34166"/>
          <a:stretch>
            <a:fillRect/>
          </a:stretch>
        </p:blipFill>
        <p:spPr bwMode="auto">
          <a:xfrm>
            <a:off x="1785918" y="2428868"/>
            <a:ext cx="528641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70" descr="logo semana de ing-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2784" y="4581128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4219" t="22500" r="20312" b="16666"/>
          <a:stretch>
            <a:fillRect/>
          </a:stretch>
        </p:blipFill>
        <p:spPr bwMode="auto">
          <a:xfrm>
            <a:off x="0" y="-1"/>
            <a:ext cx="9144000" cy="688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1714480" y="1714488"/>
            <a:ext cx="5500726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Rectángulo"/>
          <p:cNvSpPr/>
          <p:nvPr/>
        </p:nvSpPr>
        <p:spPr>
          <a:xfrm>
            <a:off x="1643042" y="5357826"/>
            <a:ext cx="5500726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52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9375" t="16667" r="37187" b="34166"/>
          <a:stretch>
            <a:fillRect/>
          </a:stretch>
        </p:blipFill>
        <p:spPr bwMode="auto">
          <a:xfrm>
            <a:off x="1433571" y="2214554"/>
            <a:ext cx="607343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70" descr="logo semana de ing-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9985" y="4725144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4219" t="22500" r="20312" b="16666"/>
          <a:stretch>
            <a:fillRect/>
          </a:stretch>
        </p:blipFill>
        <p:spPr bwMode="auto">
          <a:xfrm>
            <a:off x="0" y="-1"/>
            <a:ext cx="9144000" cy="688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Botón de acción: Hacia delante o Siguiente">
            <a:hlinkClick r:id="rId3" highlightClick="1"/>
          </p:cNvPr>
          <p:cNvSpPr/>
          <p:nvPr/>
        </p:nvSpPr>
        <p:spPr>
          <a:xfrm>
            <a:off x="2000232" y="1857364"/>
            <a:ext cx="5357850" cy="400052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0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9375" t="19167" r="37187" b="34166"/>
          <a:stretch>
            <a:fillRect/>
          </a:stretch>
        </p:blipFill>
        <p:spPr bwMode="auto">
          <a:xfrm>
            <a:off x="2000232" y="2581771"/>
            <a:ext cx="5286412" cy="263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70" descr="logo semana de ing-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6096" y="4731902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4864"/>
            <a:ext cx="5112568" cy="37313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851920" y="141277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 3D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70" descr="logo semana de ing-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2160" y="4070539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13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6" y="1832050"/>
            <a:ext cx="7912226" cy="490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483768" y="908720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s-CO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Genesis</a:t>
            </a: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El generador de sistemas</a:t>
            </a:r>
          </a:p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que hace Software</a:t>
            </a:r>
          </a:p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Manuel Dávila </a:t>
            </a:r>
            <a:r>
              <a:rPr lang="es-CO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Sguerra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70" descr="logo semana de ing-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0352" y="5949280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024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83768" y="908720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es-CO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Genesis</a:t>
            </a:r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El generador de sistemas</a:t>
            </a:r>
          </a:p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que hace Software</a:t>
            </a:r>
          </a:p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Manuel Dávila </a:t>
            </a:r>
            <a:r>
              <a:rPr lang="es-CO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Sguerra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70" descr="logo semana de ing-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0352" y="5949280"/>
            <a:ext cx="527565" cy="4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151371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0" y="4293096"/>
            <a:ext cx="1001391" cy="14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38000"/>
            <a:ext cx="6048672" cy="453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7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24.jpg"/>
          <p:cNvPicPr>
            <a:picLocks noChangeAspect="1"/>
          </p:cNvPicPr>
          <p:nvPr/>
        </p:nvPicPr>
        <p:blipFill>
          <a:blip r:embed="rId2" cstate="print"/>
          <a:srcRect l="13052" r="12984"/>
          <a:stretch>
            <a:fillRect/>
          </a:stretch>
        </p:blipFill>
        <p:spPr>
          <a:xfrm>
            <a:off x="428596" y="1571612"/>
            <a:ext cx="3085163" cy="2585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imagen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2151" y="928670"/>
            <a:ext cx="5044691" cy="2000264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357158" y="4357694"/>
            <a:ext cx="3429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Microscopía Electrónica de Barrido (MEB)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56531" y="2916792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Microscopía de fuerza atómica (AFM)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Resultado de imagen para x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944" y="3665603"/>
            <a:ext cx="2286016" cy="3049545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6357950" y="6140255"/>
            <a:ext cx="2500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Difracción de Rayos X (XRD)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niminuto\Downloads\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285860"/>
            <a:ext cx="1770182" cy="2347203"/>
          </a:xfrm>
          <a:prstGeom prst="rect">
            <a:avLst/>
          </a:prstGeom>
          <a:noFill/>
        </p:spPr>
      </p:pic>
      <p:pic>
        <p:nvPicPr>
          <p:cNvPr id="5" name="Picture 3" descr="C:\Users\uniminuto\Downloads\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2286016" cy="228601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1285860"/>
            <a:ext cx="3143272" cy="236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2916" t="24740" r="14556" b="27547"/>
          <a:stretch>
            <a:fillRect/>
          </a:stretch>
        </p:blipFill>
        <p:spPr bwMode="auto">
          <a:xfrm>
            <a:off x="4572000" y="4572008"/>
            <a:ext cx="4214842" cy="155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E:\130918 Andres Munoz\G1132B_05\G1132B-05-0001-3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143380"/>
            <a:ext cx="4186704" cy="2334274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6500826" y="371475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Imagen MEB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85720" y="6286520"/>
            <a:ext cx="154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Imagen AFM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010534" y="6215082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Imagen XRD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14282" y="1000108"/>
            <a:ext cx="871543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00" b="1" dirty="0" smtClean="0">
                <a:solidFill>
                  <a:schemeClr val="tx2"/>
                </a:solidFill>
              </a:rPr>
              <a:t>-  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Eventos internacionales: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Experimental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microestructural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minealogical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concrete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manufactured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Colombia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exposed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 XV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SBPMat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realizado en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Campinas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Brasil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25-29 de septiembre de 2016.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Physico-chemical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mineralogical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Colombia.  XV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SBPMat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realizado en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Campinas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Brasil. 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25-29 de septiembre de 2016.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electrokinetic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kaolins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XXIII International Material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Cancún - </a:t>
            </a:r>
            <a:r>
              <a:rPr lang="es-CO" sz="13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Agosto 17 al 21 de 2014.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anisotropic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kaolins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menerals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AFM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 XXIII International Material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Cancún -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Agosto 17 al 21 de 2014.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social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asbestos in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comumunity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mineralogical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Colombia.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Ponenete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encuentro XIV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SBPMat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realizado en Rio de Janeiro - 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27 de septiembre al 01 de octubre de 2015.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data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Ponente en el encuentro XIV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SBPMat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realizado en Rio de Janeiro - 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27 de septiembre al 01 de octubre de 2015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anisotropic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Kaolin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trought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AFM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XII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Brazilian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MRS Meeting: Campos do </a:t>
            </a:r>
            <a:r>
              <a:rPr lang="es-CO" sz="13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Jordao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-SP - 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Septiembre 29 a Octubre 3 de 2013.</a:t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 Estudio de los parámetros físicos y electroquímicos en el procesamiento de caolines. 13 Congreso Internacional en Ciencia y Tecnología de Metalurgia y Materiales. Puerto Iguazú - </a:t>
            </a:r>
            <a:r>
              <a:rPr lang="es-CO" sz="13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Argentina. </a:t>
            </a:r>
            <a:r>
              <a:rPr lang="es-CO" sz="13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20-23 de agosto de 2013.</a:t>
            </a:r>
            <a:endParaRPr lang="es-CO" sz="1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715272" y="6286520"/>
            <a:ext cx="1193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hlinkClick r:id="rId2"/>
              </a:rPr>
              <a:t>ITC España</a:t>
            </a:r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496" y="285728"/>
            <a:ext cx="4886364" cy="1528772"/>
          </a:xfrm>
        </p:spPr>
        <p:txBody>
          <a:bodyPr>
            <a:normAutofit fontScale="90000"/>
          </a:bodyPr>
          <a:lstStyle/>
          <a:p>
            <a:r>
              <a:rPr lang="es-CO" b="1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Red Meteorológica Uniminuto</a:t>
            </a:r>
            <a:endParaRPr lang="es-CO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4429124" y="1714488"/>
            <a:ext cx="4057656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CO" sz="3200" b="1" dirty="0" smtClean="0">
                <a:solidFill>
                  <a:schemeClr val="tx2"/>
                </a:solidFill>
                <a:latin typeface="Batang" pitchFamily="18" charset="-127"/>
                <a:ea typeface="Batang" pitchFamily="18" charset="-127"/>
              </a:rPr>
              <a:t>Que es? 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5" name="2 Subtítulo"/>
          <p:cNvSpPr txBox="1">
            <a:spLocks noGrp="1"/>
          </p:cNvSpPr>
          <p:nvPr>
            <p:ph type="subTitle" idx="1"/>
          </p:nvPr>
        </p:nvSpPr>
        <p:spPr>
          <a:xfrm>
            <a:off x="4139952" y="2346612"/>
            <a:ext cx="4429188" cy="4000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CO" sz="6400" b="1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Objetivos: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CO" sz="6000" b="1" dirty="0" smtClean="0">
              <a:solidFill>
                <a:schemeClr val="tx2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O" sz="60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Desarrollar  proyectos de investigación en el área de los recursos hídricos y medio ambiente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lang="es-CO" sz="6000" dirty="0" smtClean="0">
              <a:solidFill>
                <a:schemeClr val="tx2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O" sz="60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Promover la investigación académica desde los semilleros de investigación del programa de ingeniería civil y la Facultad de Ingeniería.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lang="es-CO" sz="6000" dirty="0" smtClean="0">
              <a:solidFill>
                <a:schemeClr val="tx2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O" sz="60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Inclusión </a:t>
            </a:r>
            <a:r>
              <a:rPr kumimoji="0" lang="es-CO" sz="600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de otras disciplinas en el desarrollos de nuevas tecnologías para uso de la red.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s-CO" sz="600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O" sz="6000" baseline="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Desarrollo de proyectos</a:t>
            </a:r>
            <a:r>
              <a:rPr lang="es-CO" sz="60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con enfoque social urbano y rural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lang="es-CO" sz="6000" dirty="0" smtClean="0">
              <a:solidFill>
                <a:schemeClr val="tx2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O" sz="6000" dirty="0" smtClean="0">
                <a:solidFill>
                  <a:schemeClr val="tx2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Ser un referente institucional en el estudio del Clima que aporte a la prevención del riesgo y mitigación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lang="es-CO" sz="6000" dirty="0" smtClean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CO" sz="6000" dirty="0" smtClean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O" sz="6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s-CO" sz="6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3571876"/>
            <a:ext cx="4845998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5214942" y="3071810"/>
            <a:ext cx="2286016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O" sz="1600" b="1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Estaciones Instaladas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8750" r="1562" b="15000"/>
          <a:stretch>
            <a:fillRect/>
          </a:stretch>
        </p:blipFill>
        <p:spPr bwMode="auto">
          <a:xfrm>
            <a:off x="3929058" y="1285860"/>
            <a:ext cx="485778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5214942" y="214290"/>
            <a:ext cx="2714644" cy="57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Plataforma</a:t>
            </a:r>
            <a:r>
              <a:rPr kumimoji="0" lang="es-CO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web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357686" y="928670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i="1" dirty="0" smtClean="0">
                <a:hlinkClick r:id="rId4"/>
              </a:rPr>
              <a:t>http://www.uniminuto.edu/web/redmeteorologica</a:t>
            </a:r>
            <a:endParaRPr lang="es-CO" sz="1600" b="1" i="1" dirty="0" smtClean="0"/>
          </a:p>
          <a:p>
            <a:endParaRPr lang="es-CO" sz="1600" b="1" i="1" dirty="0"/>
          </a:p>
        </p:txBody>
      </p:sp>
      <p:pic>
        <p:nvPicPr>
          <p:cNvPr id="11" name="Picture 4" descr="http://documentacion.ideam.gov.co/openbiblio/bvirtual/023466/0234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4500570"/>
            <a:ext cx="1714512" cy="207611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 Subtítulo"/>
          <p:cNvSpPr txBox="1">
            <a:spLocks/>
          </p:cNvSpPr>
          <p:nvPr/>
        </p:nvSpPr>
        <p:spPr>
          <a:xfrm>
            <a:off x="2214546" y="3857628"/>
            <a:ext cx="1500198" cy="571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Boletines</a:t>
            </a:r>
            <a:r>
              <a:rPr kumimoji="0" lang="es-CO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Meteorológicos</a:t>
            </a:r>
            <a:endParaRPr kumimoji="0" lang="es-CO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1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8263" b="54871"/>
          <a:stretch/>
        </p:blipFill>
        <p:spPr>
          <a:xfrm>
            <a:off x="214282" y="5286388"/>
            <a:ext cx="1857356" cy="12858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l="34590" t="12695" r="13250" b="10156"/>
          <a:stretch>
            <a:fillRect/>
          </a:stretch>
        </p:blipFill>
        <p:spPr bwMode="auto">
          <a:xfrm>
            <a:off x="142844" y="1071545"/>
            <a:ext cx="3500462" cy="273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7" y="3884922"/>
            <a:ext cx="1533525" cy="1257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1308</Words>
  <Application>Microsoft Office PowerPoint</Application>
  <PresentationFormat>Presentación en pantalla (4:3)</PresentationFormat>
  <Paragraphs>250</Paragraphs>
  <Slides>45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Tema de Office</vt:lpstr>
      <vt:lpstr>Barrio Digital  </vt:lpstr>
      <vt:lpstr>Presentación de PowerPoint</vt:lpstr>
      <vt:lpstr>Presentación de PowerPoint</vt:lpstr>
      <vt:lpstr>Metodologías de Micro y Nanotecnología para el análisis de materiales</vt:lpstr>
      <vt:lpstr>Presentación de PowerPoint</vt:lpstr>
      <vt:lpstr>Presentación de PowerPoint</vt:lpstr>
      <vt:lpstr>Presentación de PowerPoint</vt:lpstr>
      <vt:lpstr>Red Meteorológica Uniminuto</vt:lpstr>
      <vt:lpstr>Presentación de PowerPoint</vt:lpstr>
      <vt:lpstr>Presentación de PowerPoint</vt:lpstr>
      <vt:lpstr>Proyecto Redes de Sensores – Alertas Tempranas</vt:lpstr>
      <vt:lpstr>Presentación de PowerPoint</vt:lpstr>
      <vt:lpstr>Presentación de PowerPoint</vt:lpstr>
      <vt:lpstr>Presentación de PowerPoint</vt:lpstr>
      <vt:lpstr>Taller de robótica competitiva</vt:lpstr>
      <vt:lpstr>Presentación de PowerPoint</vt:lpstr>
      <vt:lpstr>Presentación de PowerPoint</vt:lpstr>
      <vt:lpstr>Presentación de PowerPoint</vt:lpstr>
      <vt:lpstr>Desarrollos Propios</vt:lpstr>
      <vt:lpstr>Presentación de PowerPoint</vt:lpstr>
      <vt:lpstr>Presentación de PowerPoint</vt:lpstr>
      <vt:lpstr>Presentación de PowerPoint</vt:lpstr>
      <vt:lpstr>Proyecto Piezoeléctrico</vt:lpstr>
      <vt:lpstr>Presentación de PowerPoint</vt:lpstr>
      <vt:lpstr>Presentación de PowerPoint</vt:lpstr>
      <vt:lpstr>Presentación de PowerPoint</vt:lpstr>
      <vt:lpstr>Desarrollos Propios</vt:lpstr>
      <vt:lpstr>Presentación de PowerPoint</vt:lpstr>
      <vt:lpstr>Presentación de PowerPoint</vt:lpstr>
      <vt:lpstr>Diseño y Construcción de Prototipos</vt:lpstr>
      <vt:lpstr>Purificador de aguas lluvias empleando radiación ultravioleta </vt:lpstr>
      <vt:lpstr>Electrocoagulador solar para el tratamiento de aguas residuales industriales  </vt:lpstr>
      <vt:lpstr>Semillero Agrónica</vt:lpstr>
      <vt:lpstr>Presentación de PowerPoint</vt:lpstr>
      <vt:lpstr>Presentación de PowerPoint</vt:lpstr>
      <vt:lpstr> Desarrollo de bancos de trabajo orientados a la educación virtual haciendo uso de instrumentación remota </vt:lpstr>
      <vt:lpstr>Introducción</vt:lpstr>
      <vt:lpstr>Desarrollo de la solución</vt:lpstr>
      <vt:lpstr>  RECORRIDO VIRTUAL GIDU REALIDAD VIRTUAL   José David López García Álvaro Gutiérrez Rodríguez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gloria.cuadros</dc:creator>
  <cp:lastModifiedBy>mdavila</cp:lastModifiedBy>
  <cp:revision>40</cp:revision>
  <dcterms:created xsi:type="dcterms:W3CDTF">2016-08-26T16:37:47Z</dcterms:created>
  <dcterms:modified xsi:type="dcterms:W3CDTF">2016-12-09T00:53:16Z</dcterms:modified>
</cp:coreProperties>
</file>