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85" r:id="rId3"/>
    <p:sldId id="259" r:id="rId4"/>
    <p:sldId id="260" r:id="rId5"/>
    <p:sldId id="261" r:id="rId6"/>
    <p:sldId id="263" r:id="rId7"/>
    <p:sldId id="28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1CE9-1CD7-41A5-AD9E-4F67978FB9AA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A521-3052-42B9-ACA0-B12B211D334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87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603FCFB-12C2-4584-8823-F50A8BCC8B4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A27FEF-A1DB-422C-A3BE-3832FB91E3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5AA847-7F86-4169-AE34-0EBB9A50A36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5F1A137-6575-4153-B1A2-8201B4804827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793CCA-CE21-4EB8-B8B9-86724A74D3E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005D71-680F-4C74-820A-D5F7FC3D0C0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78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7324949C-E8DE-48EE-8BD4-EB0537B3D08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1D1E4A-524C-483F-91E1-5B31D9479832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7836A8-5C13-4BB4-A93D-809E026B903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F741ACF-7129-4853-9726-A37B7669689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B4604D-2ACC-4424-85E2-B6421D76B32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12AC21-F67E-479C-AFF8-D6601DE06EE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1851F93-3837-45EC-B0F7-5BDA81A91E3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3D4CFC-0C95-4FA6-8984-6B3188DB57FB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63BDD9-B39C-4583-B85E-CA28CD12945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0428B60-0C65-4413-92B2-ED5FFD843594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E78FE6-E355-43C5-8AD5-D5514E6E3DD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91B37F-BCE4-4A88-9869-571A3EBE2D42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F741ACF-7129-4853-9726-A37B7669689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B4604D-2ACC-4424-85E2-B6421D76B32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12AC21-F67E-479C-AFF8-D6601DE06EE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296B8589-08A1-4727-A6F5-845F8ABF4237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2BF608-567C-4A02-8EBB-599C80CD123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027668-1993-4B58-93C9-63ECD010C9E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3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30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D553D2DD-62DB-4120-98AB-9246702F09BF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18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32DA8D-C94E-46A0-B47C-7E07348DBBF5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96C512-3A2C-42DA-8702-9E9F44DC289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4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646FF166-986B-4FB0-AF36-C7043042BAE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19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48D4BD-1A68-4BDA-850B-866F24A5BC7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BBDA7A-BAF7-4955-8CF8-98BDD0074693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B0805BA-8ED0-48A6-8BBC-5B7C639C1069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20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1E819B-5C00-4E58-916B-1112CC60523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C12864-2DEF-4F02-9A3E-68FD033B20A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603FCFB-12C2-4584-8823-F50A8BCC8B4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A27FEF-A1DB-422C-A3BE-3832FB91E3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5AA847-7F86-4169-AE34-0EBB9A50A36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10A7057F-DEC9-40E0-A378-688B77C5EA8D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CE346F-0F40-480B-B059-9BE07F766FF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724E11-459B-4905-91F0-E798F8D83236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749F8647-D4FA-46A8-8732-B8778C2BB80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77E76F-8A77-4860-B7CE-A044845593C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085398-AE4C-4A33-9AF2-021247C4587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84EDC2C-6BDF-4511-A518-5B53CD32459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A34F35-59AB-473E-9C48-C840C233B8C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ED96C1-474B-47D2-B65E-014D4813158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91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AC1332EE-2369-4B85-BC43-6B303655C3C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DF4771E-60FA-4A9A-ACA6-494508E4A6B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037FE2-0ECA-4C7B-AC80-D8B061BD023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0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9DBFDE86-D769-4DB1-9916-5C55AB84F8E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6B07E3-F19B-4B66-A0C6-D22F03C1E98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FE9D4E-224D-400C-9ABF-1D05BD96F92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12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EDAEC002-C9F8-4218-A5E6-C4FEC19C8596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08A900-431D-458B-8B33-27F835E762B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89152D-C6FA-4E45-B0B3-B8A1732E205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CA5D8C4-4EAF-4E2A-BC7C-98921B56364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954F86-637E-4E8B-B627-5F1CEF8324A9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3F8D90-55B9-4658-BB62-6C1002CA7C8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CA5D8C4-4EAF-4E2A-BC7C-98921B56364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28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954F86-637E-4E8B-B627-5F1CEF8324A9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3F8D90-55B9-4658-BB62-6C1002CA7C8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EF0D60BB-0D1F-4073-AC09-473E1F4A7FAA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1055B1-6813-418D-8F0A-682C74253A1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764A96-A54C-4772-8253-96410A12762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80C2EB9A-7CA2-43DB-9C2A-60620630FFA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5E8FEF-E4EC-43B6-9A20-74295EB2F5C9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C0ED9F-E552-4ED6-AE17-F1CB41AD48D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F30BAFB-AB8D-45AF-BD4D-C86A4D7C4949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7D63DA-8942-425E-BF51-35CFB4341DB5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55C4B1-14E3-4FA3-912E-D1880CEC64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DCF3378-241B-4288-9ADA-9D1B855F445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DEC55C-5BC5-45FD-82E0-5EB51A4A080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75351C-1C11-4A55-9881-8FCA90A20B7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DCF3378-241B-4288-9ADA-9D1B855F445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DEC55C-5BC5-45FD-82E0-5EB51A4A080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75351C-1C11-4A55-9881-8FCA90A20B7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E074BD0A-C985-4E15-9129-B9EACDD9F0D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8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B64DF6-25D5-474E-9B1D-F43EA8F4EBB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7570B-48E7-4F83-924D-91C761704CD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2DA76182-D3D5-4040-A31A-66F34F505BA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10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4F45A80-5BDA-473F-AEEE-D8E01B1A459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8A02C8-1382-4BB4-9DDE-9D628EF4F5EB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68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01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7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1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04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1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8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97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87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1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3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2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hyperlink" Target="http://www-03.ibm.com/software/products/es/coplin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2FbQ6RnaI0I" TargetMode="External"/><Relationship Id="rId5" Type="http://schemas.openxmlformats.org/officeDocument/2006/relationships/image" Target="../media/image26.jpeg"/><Relationship Id="rId10" Type="http://schemas.openxmlformats.org/officeDocument/2006/relationships/hyperlink" Target="http://www.worldometers.info/es/" TargetMode="External"/><Relationship Id="rId4" Type="http://schemas.openxmlformats.org/officeDocument/2006/relationships/hyperlink" Target="http://www.youtube.com/watch?v=s1LCKu_auvU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7.jpeg"/><Relationship Id="rId4" Type="http://schemas.openxmlformats.org/officeDocument/2006/relationships/hyperlink" Target="http://e-logicasoftware.com/tutoriales/conferencias/temas-de-tecnologias/etic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videos/impresora%203D.MOV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e-logicasoftware.com/tutoriales/conferencias/temas-de-tecnologias/internet-de-las-cosas/" TargetMode="External"/><Relationship Id="rId12" Type="http://schemas.openxmlformats.org/officeDocument/2006/relationships/hyperlink" Target="videos/robotica-linea.M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hyperlink" Target="videos/robotica-sumo.MOV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1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hyperlink" Target="https://www.youtube.com/watch?v=6V87gFMH4c8" TargetMode="External"/><Relationship Id="rId1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10.jpeg"/><Relationship Id="rId4" Type="http://schemas.openxmlformats.org/officeDocument/2006/relationships/image" Target="../media/image34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-logicasoftware.com/tutoriales/conferencias/premio-computerworl-barrio-digital/premio-computerworld-barrio-digital.pdf" TargetMode="External"/><Relationship Id="rId3" Type="http://schemas.openxmlformats.org/officeDocument/2006/relationships/hyperlink" Target="../googleearth/Uniminuto.kmz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-logicasoftware.com/tutoriales/conferencias/nuevas-tecnologias/googleearth/Uniminuto.kmz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28.jpeg"/><Relationship Id="rId10" Type="http://schemas.openxmlformats.org/officeDocument/2006/relationships/image" Target="../media/image9.jpeg"/><Relationship Id="rId4" Type="http://schemas.openxmlformats.org/officeDocument/2006/relationships/image" Target="../media/image40.pn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3.jpeg"/><Relationship Id="rId7" Type="http://schemas.openxmlformats.org/officeDocument/2006/relationships/hyperlink" Target="../videos/padre-RGH_0001.wmv" TargetMode="Externa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e-logicasoftware.com/tutoriales/conferencias/nuevas-tecnologias/videos/padre-RGH_0001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48.png"/><Relationship Id="rId5" Type="http://schemas.openxmlformats.org/officeDocument/2006/relationships/hyperlink" Target="file:///F:\ECOSISTEMA%20INTELIGENTEver3\ECOSISTEMA%20INTELIGENTE\estudiantes.wm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hyperlink" Target="file:///F:\ECOSISTEMA%20INTELIGENTEver3\Barrio%20Digital%20semana%20de%20ingenier&#237;a2\048.wmv" TargetMode="External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UHnh-ZYoWs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jpeg"/><Relationship Id="rId7" Type="http://schemas.openxmlformats.org/officeDocument/2006/relationships/hyperlink" Target="http://e-logicasoftware.com/tutoriales/conferencias/temas-de-tecnologias/software-ver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puterworld.co/imagenes/cuadernoverde2012.pdf" TargetMode="External"/><Relationship Id="rId5" Type="http://schemas.openxmlformats.org/officeDocument/2006/relationships/image" Target="../media/image54.jpeg"/><Relationship Id="rId10" Type="http://schemas.openxmlformats.org/officeDocument/2006/relationships/image" Target="../media/image10.jpeg"/><Relationship Id="rId4" Type="http://schemas.openxmlformats.org/officeDocument/2006/relationships/hyperlink" Target="http://computerworld.co/imagenes/cuadernoverde2011.pdf" TargetMode="External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../videos/generador.wmv" TargetMode="External"/><Relationship Id="rId3" Type="http://schemas.openxmlformats.org/officeDocument/2006/relationships/image" Target="../media/image5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-logicasoftware.com/tutoriales/conferencias/nuevas-tecnologias/videos/generador.wmv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6.png"/><Relationship Id="rId10" Type="http://schemas.openxmlformats.org/officeDocument/2006/relationships/image" Target="../media/image9.jpeg"/><Relationship Id="rId4" Type="http://schemas.openxmlformats.org/officeDocument/2006/relationships/hyperlink" Target="Energ&#237;a%20alternativa%20en%20el%20barrio%20Minuto%20de%20Dios%20de%20Bogot&#225;.wmv" TargetMode="External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../educacion_3d/Ambientes%203D/Ambientes3D.ex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C-Xb3RoUxg" TargetMode="External"/><Relationship Id="rId13" Type="http://schemas.openxmlformats.org/officeDocument/2006/relationships/hyperlink" Target="https://www.youtube.com/watch?v=nNG4sTpOXE4" TargetMode="External"/><Relationship Id="rId1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hyperlink" Target="https://www.youtube.com/watch?v=o0y7eMjZ5VI" TargetMode="Externa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4Q5xPO8h0w" TargetMode="External"/><Relationship Id="rId11" Type="http://schemas.openxmlformats.org/officeDocument/2006/relationships/hyperlink" Target="https://www.youtube.com/watch?v=P4W8T05w94Y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s://www.youtube.com/watch?v=Ictt5ycnXIA" TargetMode="External"/><Relationship Id="rId10" Type="http://schemas.openxmlformats.org/officeDocument/2006/relationships/hyperlink" Target="https://www.youtube.com/watch?v=zrsOCAEFbmM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youtube.com/watch?v=_tSZgbBJ450" TargetMode="External"/><Relationship Id="rId14" Type="http://schemas.openxmlformats.org/officeDocument/2006/relationships/hyperlink" Target="https://www.youtube.com/watch?v=rC16LjoDgr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pp.com.pe/2012-01-18-wikipedia-cierra-su-pagina-en-protesta-por-ley-sopa-noticia_441859.html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hosberart.blogspot.com/2012/01/facebook-twitter-y-google-cierran.html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hyperlink" Target="http://www.eltiempo.com/archivo/documento/CMS-114764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9D4D9BA-908B-4BB7-8DEA-F664359DC7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32161" y="548333"/>
            <a:ext cx="5688111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36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3600" b="1" dirty="0">
              <a:solidFill>
                <a:srgbClr val="0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5253F06-1B4C-43D3-B152-FE7475779BCE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835696" y="3144093"/>
            <a:ext cx="4902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Ingeniero Manuel Dávila </a:t>
            </a:r>
            <a:r>
              <a:rPr lang="es-CO" altLang="es-CO" sz="1500" b="1" dirty="0" err="1">
                <a:solidFill>
                  <a:srgbClr val="000000"/>
                </a:solidFill>
              </a:rPr>
              <a:t>Sguerra</a:t>
            </a:r>
            <a:endParaRPr lang="es-CO" altLang="es-CO" sz="15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es-CO" altLang="es-CO" sz="15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Ingeniero de sistemas de la Universidad de los Andes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Maestría  Cum Laude en Filosofía de la Universidad Javeriana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Decano de la Facultad de Ingeniería de </a:t>
            </a:r>
            <a:r>
              <a:rPr lang="es-CO" altLang="es-CO" sz="1500" b="1" dirty="0" err="1">
                <a:solidFill>
                  <a:srgbClr val="000000"/>
                </a:solidFill>
              </a:rPr>
              <a:t>Uniminuto</a:t>
            </a:r>
            <a:endParaRPr lang="es-CO" altLang="es-CO" sz="1500" b="1" dirty="0">
              <a:solidFill>
                <a:srgbClr val="000000"/>
              </a:solidFill>
            </a:endParaRPr>
          </a:p>
        </p:txBody>
      </p:sp>
      <p:sp>
        <p:nvSpPr>
          <p:cNvPr id="3079" name="AutoShape 7" descr="https://sp.yimg.com/ib/th?id=HN.607992684616353793&amp;pid=15.1&amp;P=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3080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1" y="1988840"/>
            <a:ext cx="15478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9186"/>
            <a:ext cx="2048644" cy="20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50D531C-FA96-40F9-B8B0-DC9693B7146D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65F6151-2DCF-42BA-8723-5AE2FAE2A092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1269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6684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10 CuadroTexto"/>
          <p:cNvSpPr txBox="1">
            <a:spLocks noChangeArrowheads="1"/>
          </p:cNvSpPr>
          <p:nvPr/>
        </p:nvSpPr>
        <p:spPr bwMode="auto">
          <a:xfrm>
            <a:off x="2855962" y="692696"/>
            <a:ext cx="272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y Analítica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2 CuadroTexto"/>
          <p:cNvSpPr txBox="1">
            <a:spLocks noChangeArrowheads="1"/>
          </p:cNvSpPr>
          <p:nvPr/>
        </p:nvSpPr>
        <p:spPr bwMode="auto">
          <a:xfrm>
            <a:off x="1991147" y="1268760"/>
            <a:ext cx="423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máquina para leer el pensamiento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850" y="1854200"/>
            <a:ext cx="7739311" cy="261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personal el ADN virtual de las personas: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nuestra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formas de textos, blogs, noticias, escritos, debates, foros, vídeos, gráficos, Facebook, Twitter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Cientos de plataformas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donde ha llegado la información que de nosotros han publicado otros o que lo hemos hecho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 mismos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Cientos de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cámaras de video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calle, parqueaderos, oficinas, edificios, bares, discotecas, aulas de clase, teatros, restaurantes que nos han convertido en actores involuntarios que hacen posible leer hasta los gestos de nuestro rostro y de nuestro cuerpo. </a:t>
            </a:r>
            <a:endParaRPr lang="es-CO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 en TI</a:t>
            </a:r>
          </a:p>
        </p:txBody>
      </p:sp>
      <p:sp>
        <p:nvSpPr>
          <p:cNvPr id="12297" name="1 Rectángulo"/>
          <p:cNvSpPr>
            <a:spLocks noChangeArrowheads="1"/>
          </p:cNvSpPr>
          <p:nvPr/>
        </p:nvSpPr>
        <p:spPr bwMode="auto">
          <a:xfrm>
            <a:off x="287958" y="4554960"/>
            <a:ext cx="500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Facefirst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biométrico de reconocimiento facial </a:t>
            </a:r>
          </a:p>
        </p:txBody>
      </p:sp>
      <p:pic>
        <p:nvPicPr>
          <p:cNvPr id="12298" name="13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03" y="4574009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2 Rectángulo"/>
          <p:cNvSpPr>
            <a:spLocks noChangeArrowheads="1"/>
          </p:cNvSpPr>
          <p:nvPr/>
        </p:nvSpPr>
        <p:spPr bwMode="auto">
          <a:xfrm>
            <a:off x="287958" y="5343947"/>
            <a:ext cx="253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físicos de un rostro </a:t>
            </a:r>
          </a:p>
        </p:txBody>
      </p:sp>
      <p:pic>
        <p:nvPicPr>
          <p:cNvPr id="12300" name="13 Imagen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95" y="5362996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3 Rectángulo"/>
          <p:cNvSpPr>
            <a:spLocks noChangeArrowheads="1"/>
          </p:cNvSpPr>
          <p:nvPr/>
        </p:nvSpPr>
        <p:spPr bwMode="auto">
          <a:xfrm>
            <a:off x="287958" y="4931197"/>
            <a:ext cx="306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para reconocimiento de rostros</a:t>
            </a:r>
          </a:p>
        </p:txBody>
      </p:sp>
      <p:pic>
        <p:nvPicPr>
          <p:cNvPr id="12302" name="13 Imagen">
            <a:hlinkClick r:id="rId7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06" y="4986760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1 Rectángulo redondeado"/>
          <p:cNvSpPr>
            <a:spLocks noChangeArrowheads="1"/>
          </p:cNvSpPr>
          <p:nvPr/>
        </p:nvSpPr>
        <p:spPr bwMode="auto">
          <a:xfrm>
            <a:off x="179512" y="1700214"/>
            <a:ext cx="8424738" cy="26654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12304" name="18 Rectángulo redondeado"/>
          <p:cNvSpPr>
            <a:spLocks noChangeArrowheads="1"/>
          </p:cNvSpPr>
          <p:nvPr/>
        </p:nvSpPr>
        <p:spPr bwMode="auto">
          <a:xfrm>
            <a:off x="250428" y="4471378"/>
            <a:ext cx="5473700" cy="169392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20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1" name="Marcador de contenido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3" name="5 CuadroTexto"/>
          <p:cNvSpPr txBox="1">
            <a:spLocks noChangeArrowheads="1"/>
          </p:cNvSpPr>
          <p:nvPr/>
        </p:nvSpPr>
        <p:spPr bwMode="auto">
          <a:xfrm>
            <a:off x="323528" y="5283100"/>
            <a:ext cx="1944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CO" alt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altLang="es-CO" sz="1400" dirty="0">
              <a:solidFill>
                <a:schemeClr val="tx1"/>
              </a:solidFill>
            </a:endParaRPr>
          </a:p>
          <a:p>
            <a:r>
              <a:rPr lang="es-CO" altLang="es-CO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Mundómetro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4" name="13 Imagen">
            <a:hlinkClick r:id="rId10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95" y="5664204"/>
            <a:ext cx="4810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5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5" grpId="0"/>
      <p:bldP spid="12297" grpId="0"/>
      <p:bldP spid="12299" grpId="0"/>
      <p:bldP spid="12301" grpId="0"/>
      <p:bldP spid="12303" grpId="0" animBg="1"/>
      <p:bldP spid="1230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1255B05-74F3-44BB-97B7-8C8567CECB57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3FD7FD1-E19F-4C15-80A2-B91F8CF9F273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229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6684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6 Rectángulo"/>
          <p:cNvSpPr>
            <a:spLocks noChangeArrowheads="1"/>
          </p:cNvSpPr>
          <p:nvPr/>
        </p:nvSpPr>
        <p:spPr bwMode="auto">
          <a:xfrm>
            <a:off x="1258888" y="2565400"/>
            <a:ext cx="66786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mundial: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72.637.92.334 se incrementó en 58 personas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personas y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automóviles y 99 bicicletas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libros nuevos y sucedieron 935 entradas a </a:t>
            </a:r>
            <a:r>
              <a:rPr lang="es-CO" altLang="es-CO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enviaron 54.247.023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173.074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Hubo 1.020.340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búsquedas en google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25.541 emisiones de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incrementaron en 4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obesos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faltan 14.311 días para que 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acabe el petróleo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persona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1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VIH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mientras que 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3.917.999  cigarrillos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personas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 por fumar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1 por alcohol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Hubo 1 muerto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accidente de automóvil</a:t>
            </a:r>
          </a:p>
        </p:txBody>
      </p:sp>
      <p:sp>
        <p:nvSpPr>
          <p:cNvPr id="12296" name="3 CuadroTexto"/>
          <p:cNvSpPr txBox="1">
            <a:spLocks noChangeArrowheads="1"/>
          </p:cNvSpPr>
          <p:nvPr/>
        </p:nvSpPr>
        <p:spPr bwMode="auto">
          <a:xfrm>
            <a:off x="1403350" y="2060575"/>
            <a:ext cx="4929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pudo haber sucedido en 5 segundos?:</a:t>
            </a: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2855962" y="692696"/>
            <a:ext cx="272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y Analítica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95CBAB0-7A2D-4174-8964-C16E425F5112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12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885438D-546B-4035-86AC-9BE375DFFC74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12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3317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6684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5613" y="2349500"/>
            <a:ext cx="84534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Irrupción</a:t>
            </a: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significativa en el campo de la seguridad de los datos y la privacidad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tecnológico </a:t>
            </a: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una oportunidad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 a los estándares comprobables de la </a:t>
            </a:r>
            <a:r>
              <a:rPr 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privacidad y seguridad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Habrá cambios de tipo legal, normativo, </a:t>
            </a:r>
            <a:r>
              <a:rPr 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ético</a:t>
            </a: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educativo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</a:t>
            </a:r>
            <a:r>
              <a:rPr 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límites</a:t>
            </a: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aceptables para el uso de Big Data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s-CO" dirty="0"/>
          </a:p>
        </p:txBody>
      </p:sp>
      <p:sp>
        <p:nvSpPr>
          <p:cNvPr id="13320" name="8 CuadroTexto"/>
          <p:cNvSpPr txBox="1">
            <a:spLocks noChangeArrowheads="1"/>
          </p:cNvSpPr>
          <p:nvPr/>
        </p:nvSpPr>
        <p:spPr bwMode="auto">
          <a:xfrm>
            <a:off x="107950" y="17732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13321" name="1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97050"/>
            <a:ext cx="574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2855962" y="692696"/>
            <a:ext cx="272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y Analítica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1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112F3D2-4E12-468C-AFF2-CF1FF26C4B0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13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5121CCA-DD85-4EF7-B9D4-C38B1B97C0C2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13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4 CuadroTexto"/>
          <p:cNvSpPr txBox="1">
            <a:spLocks noChangeArrowheads="1"/>
          </p:cNvSpPr>
          <p:nvPr/>
        </p:nvSpPr>
        <p:spPr bwMode="auto">
          <a:xfrm>
            <a:off x="487363" y="1908175"/>
            <a:ext cx="6609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billones de dispositivo conectados a Internet en el 2020</a:t>
            </a:r>
          </a:p>
        </p:txBody>
      </p:sp>
      <p:sp>
        <p:nvSpPr>
          <p:cNvPr id="14344" name="5 Rectángulo"/>
          <p:cNvSpPr>
            <a:spLocks noChangeArrowheads="1"/>
          </p:cNvSpPr>
          <p:nvPr/>
        </p:nvSpPr>
        <p:spPr bwMode="auto">
          <a:xfrm>
            <a:off x="571500" y="2500313"/>
            <a:ext cx="75485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 tecnología de dispositivos: Ej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Wiring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Raspberry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 de millones de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teléfonos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inteligentes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incorporados 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instalaciones fijas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móvil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Automatización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 digital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y oficinas: Telefonía IP, Televisión IP, Electrodomésticos,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Domótica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Movitrónica</a:t>
            </a:r>
            <a:r>
              <a:rPr lang="es-ES_tradnl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Agromática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67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9C20997-7906-4320-9D42-4C69A56856E2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14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02A99E5-AE31-4C90-B764-BD348A742E75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14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5365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13 CuadroTexto"/>
          <p:cNvSpPr txBox="1">
            <a:spLocks noChangeArrowheads="1"/>
          </p:cNvSpPr>
          <p:nvPr/>
        </p:nvSpPr>
        <p:spPr bwMode="auto">
          <a:xfrm>
            <a:off x="487363" y="2843644"/>
            <a:ext cx="6609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 para las Ciudades </a:t>
            </a:r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digitales, el campo y el mundo</a:t>
            </a:r>
            <a:endParaRPr lang="es-CO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564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65" y="33207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40" y="3731865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10 CuadroTexto"/>
          <p:cNvSpPr txBox="1">
            <a:spLocks noChangeArrowheads="1"/>
          </p:cNvSpPr>
          <p:nvPr/>
        </p:nvSpPr>
        <p:spPr bwMode="auto">
          <a:xfrm>
            <a:off x="107950" y="2204864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15372" name="11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252911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11 Imagen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490663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1 CuadroTexto"/>
          <p:cNvSpPr txBox="1">
            <a:spLocks noChangeArrowheads="1"/>
          </p:cNvSpPr>
          <p:nvPr/>
        </p:nvSpPr>
        <p:spPr bwMode="auto">
          <a:xfrm>
            <a:off x="5940425" y="1484313"/>
            <a:ext cx="151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Riego inteligente</a:t>
            </a:r>
          </a:p>
        </p:txBody>
      </p:sp>
      <p:pic>
        <p:nvPicPr>
          <p:cNvPr id="15375" name="11 Imagen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944688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2 CuadroTexto"/>
          <p:cNvSpPr txBox="1">
            <a:spLocks noChangeArrowheads="1"/>
          </p:cNvSpPr>
          <p:nvPr/>
        </p:nvSpPr>
        <p:spPr bwMode="auto">
          <a:xfrm>
            <a:off x="5946775" y="1927225"/>
            <a:ext cx="140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Robótica Sumo</a:t>
            </a:r>
          </a:p>
        </p:txBody>
      </p:sp>
      <p:pic>
        <p:nvPicPr>
          <p:cNvPr id="15377" name="11 Imagen">
            <a:hlinkClick r:id="rId12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349500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3 CuadroTexto"/>
          <p:cNvSpPr txBox="1">
            <a:spLocks noChangeArrowheads="1"/>
          </p:cNvSpPr>
          <p:nvPr/>
        </p:nvSpPr>
        <p:spPr bwMode="auto">
          <a:xfrm>
            <a:off x="5994400" y="2332038"/>
            <a:ext cx="2929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Robótica </a:t>
            </a:r>
            <a:r>
              <a:rPr lang="es-CO" alt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Línea, el carro autónomo</a:t>
            </a:r>
            <a:endParaRPr lang="es-CO" alt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9" name="11 Imagen">
            <a:hlinkClick r:id="rId13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66454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4 CuadroTexto"/>
          <p:cNvSpPr txBox="1">
            <a:spLocks noChangeArrowheads="1"/>
          </p:cNvSpPr>
          <p:nvPr/>
        </p:nvSpPr>
        <p:spPr bwMode="auto">
          <a:xfrm>
            <a:off x="2862610" y="2202954"/>
            <a:ext cx="1268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Impresora 3D</a:t>
            </a:r>
          </a:p>
        </p:txBody>
      </p:sp>
      <p:pic>
        <p:nvPicPr>
          <p:cNvPr id="21" name="Marcador de contenido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2" name="Marcador de contenido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4CA29DA-9D6C-4096-899D-A7EC2A206E6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15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E3C3691-DB4A-448C-AC5A-FE654FCF3B79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15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6390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10 Imagen" descr="arbo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7"/>
            <a:ext cx="2918098" cy="38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11 Imagen" descr="dispositivo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73" y="1857375"/>
            <a:ext cx="22145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12 Imagen" descr="grup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73" y="3714750"/>
            <a:ext cx="22145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13 Imagen" descr="grupo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40" y="3717032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14 Imagen" descr="inenier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87649"/>
            <a:ext cx="1393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42743" y="1340396"/>
            <a:ext cx="685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naturaleza:  Alertas tempranas en crecimientos de los ríos</a:t>
            </a:r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46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112F3D2-4E12-468C-AFF2-CF1FF26C4B0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16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5121CCA-DD85-4EF7-B9D4-C38B1B97C0C2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16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4342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0560" y="1916832"/>
            <a:ext cx="8469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terrified' of the Internet of Things, says father of 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Vinton Cerf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combination of appliances and software, and I'm always nervous about software --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software has bugs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everything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there's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standardization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we'll need different control and monitoring systems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don't want seven different hubs and systems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control all the pieces in 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00082"/>
            <a:ext cx="26161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es-CO" altLang="es-CO" sz="2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smtClean="0">
                <a:ln>
                  <a:noFill/>
                </a:ln>
                <a:solidFill>
                  <a:srgbClr val="6D6C7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altLang="es-CO" sz="900" b="0" i="0" u="none" strike="noStrike" cap="none" normalizeH="0" baseline="0" smtClean="0">
                <a:ln>
                  <a:noFill/>
                </a:ln>
                <a:solidFill>
                  <a:srgbClr val="6D6C7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Vinton Cerf Heidelberg Laureate F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57" y="321563"/>
            <a:ext cx="2137569" cy="14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9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6AB0D1B-5630-4A00-84A8-816376942AB2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17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50F900A-45E7-4057-BC4F-3CE1382B4B31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17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741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1081" r="38571" b="21889"/>
          <a:stretch>
            <a:fillRect/>
          </a:stretch>
        </p:blipFill>
        <p:spPr bwMode="auto">
          <a:xfrm>
            <a:off x="251520" y="1916832"/>
            <a:ext cx="4660007" cy="344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4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12 CuadroTexto"/>
          <p:cNvSpPr txBox="1">
            <a:spLocks noChangeArrowheads="1"/>
          </p:cNvSpPr>
          <p:nvPr/>
        </p:nvSpPr>
        <p:spPr bwMode="auto">
          <a:xfrm>
            <a:off x="2051050" y="836613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13 CuadroTexto"/>
          <p:cNvSpPr txBox="1">
            <a:spLocks noChangeArrowheads="1"/>
          </p:cNvSpPr>
          <p:nvPr/>
        </p:nvSpPr>
        <p:spPr bwMode="auto">
          <a:xfrm>
            <a:off x="2195736" y="1484784"/>
            <a:ext cx="4262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 para las Ciudades digitales</a:t>
            </a:r>
          </a:p>
        </p:txBody>
      </p:sp>
      <p:pic>
        <p:nvPicPr>
          <p:cNvPr id="17417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1081" r="38571" b="21889"/>
          <a:stretch>
            <a:fillRect/>
          </a:stretch>
        </p:blipFill>
        <p:spPr bwMode="auto">
          <a:xfrm>
            <a:off x="7610475" y="1376363"/>
            <a:ext cx="8556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8" name="1 CuadroTexto"/>
          <p:cNvSpPr txBox="1">
            <a:spLocks noChangeArrowheads="1"/>
          </p:cNvSpPr>
          <p:nvPr/>
        </p:nvSpPr>
        <p:spPr bwMode="auto">
          <a:xfrm>
            <a:off x="4067175" y="55165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>
                <a:solidFill>
                  <a:schemeClr val="tx1"/>
                </a:solidFill>
              </a:rPr>
              <a:t>Local</a:t>
            </a:r>
          </a:p>
        </p:txBody>
      </p:sp>
      <p:sp>
        <p:nvSpPr>
          <p:cNvPr id="17419" name="2 CuadroTexto"/>
          <p:cNvSpPr txBox="1">
            <a:spLocks noChangeArrowheads="1"/>
          </p:cNvSpPr>
          <p:nvPr/>
        </p:nvSpPr>
        <p:spPr bwMode="auto">
          <a:xfrm>
            <a:off x="7758113" y="2060575"/>
            <a:ext cx="56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>
                <a:solidFill>
                  <a:schemeClr val="tx1"/>
                </a:solidFill>
              </a:rPr>
              <a:t>Web</a:t>
            </a:r>
          </a:p>
        </p:txBody>
      </p:sp>
      <p:pic>
        <p:nvPicPr>
          <p:cNvPr id="17420" name="11 Imagen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565400"/>
            <a:ext cx="684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1 CuadroTexto"/>
          <p:cNvSpPr txBox="1">
            <a:spLocks noChangeArrowheads="1"/>
          </p:cNvSpPr>
          <p:nvPr/>
        </p:nvSpPr>
        <p:spPr bwMode="auto">
          <a:xfrm>
            <a:off x="4964113" y="2492375"/>
            <a:ext cx="30107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Barrio digital: </a:t>
            </a:r>
          </a:p>
          <a:p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Premio </a:t>
            </a:r>
            <a:r>
              <a:rPr lang="es-CO" altLang="es-CO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Computerworld</a:t>
            </a:r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mejor </a:t>
            </a:r>
            <a:endParaRPr lang="es-CO" altLang="es-CO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informática del 2014l</a:t>
            </a:r>
            <a:endParaRPr lang="es-CO" alt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5" name="Marcador de contenido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1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F178CA8-6823-43D4-8AAA-D76EC4E659A2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18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91AA817-4B8B-47C4-A600-5532046A296C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18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437" name="12 CuadroTexto"/>
          <p:cNvSpPr txBox="1">
            <a:spLocks noChangeArrowheads="1"/>
          </p:cNvSpPr>
          <p:nvPr/>
        </p:nvSpPr>
        <p:spPr bwMode="auto">
          <a:xfrm>
            <a:off x="1763688" y="899428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latin typeface="Arial" panose="020B0604020202020204" pitchFamily="34" charset="0"/>
                <a:cs typeface="Arial" panose="020B0604020202020204" pitchFamily="34" charset="0"/>
              </a:rPr>
              <a:t>Realidad </a:t>
            </a:r>
            <a:r>
              <a:rPr lang="es-CO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aumentada</a:t>
            </a:r>
            <a:endParaRPr lang="es-CO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1 Rectángulo"/>
          <p:cNvSpPr>
            <a:spLocks noChangeArrowheads="1"/>
          </p:cNvSpPr>
          <p:nvPr/>
        </p:nvSpPr>
        <p:spPr bwMode="auto">
          <a:xfrm>
            <a:off x="468313" y="2276872"/>
            <a:ext cx="84407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</a:rPr>
              <a:t>“La RA es un </a:t>
            </a:r>
            <a:r>
              <a:rPr lang="es-CO" altLang="es-CO" b="1" dirty="0">
                <a:solidFill>
                  <a:schemeClr val="tx1"/>
                </a:solidFill>
              </a:rPr>
              <a:t>proceso de cálculo numérico y matemático </a:t>
            </a:r>
            <a:r>
              <a:rPr lang="es-CO" altLang="es-CO" dirty="0">
                <a:solidFill>
                  <a:schemeClr val="tx1"/>
                </a:solidFill>
              </a:rPr>
              <a:t>que permite el </a:t>
            </a:r>
            <a:r>
              <a:rPr lang="es-CO" altLang="es-CO" b="1" dirty="0">
                <a:solidFill>
                  <a:schemeClr val="tx1"/>
                </a:solidFill>
              </a:rPr>
              <a:t>despliegue</a:t>
            </a:r>
            <a:r>
              <a:rPr lang="es-CO" altLang="es-CO" dirty="0">
                <a:solidFill>
                  <a:schemeClr val="tx1"/>
                </a:solidFill>
              </a:rPr>
              <a:t> de todo tipo de experiencias </a:t>
            </a:r>
            <a:r>
              <a:rPr lang="es-CO" altLang="es-CO" dirty="0" err="1">
                <a:solidFill>
                  <a:schemeClr val="tx1"/>
                </a:solidFill>
              </a:rPr>
              <a:t>multimediales</a:t>
            </a:r>
            <a:r>
              <a:rPr lang="es-CO" altLang="es-CO" dirty="0">
                <a:solidFill>
                  <a:schemeClr val="tx1"/>
                </a:solidFill>
              </a:rPr>
              <a:t> sobre las pantallas de dispositivos, y se logra por una serie de algoritmos y bibliotecas preseleccionadas, desde las herramientas de programación para la debida elaboración de la experiencia completa.  Puede usarse en móviles o </a:t>
            </a:r>
            <a:r>
              <a:rPr lang="es-CO" altLang="es-CO" dirty="0" err="1">
                <a:solidFill>
                  <a:schemeClr val="tx1"/>
                </a:solidFill>
              </a:rPr>
              <a:t>pcs</a:t>
            </a:r>
            <a:r>
              <a:rPr lang="es-CO" altLang="es-CO" dirty="0">
                <a:solidFill>
                  <a:schemeClr val="tx1"/>
                </a:solidFill>
              </a:rPr>
              <a:t> o en dispositivos especiales, parecidos a los que se usan en la realidad virtual“</a:t>
            </a:r>
          </a:p>
        </p:txBody>
      </p:sp>
      <p:pic>
        <p:nvPicPr>
          <p:cNvPr id="18440" name="Picture 2" descr="https://encrypted-tbn0.gstatic.com/images?q=tbn:ANd9GcSZd8YL8gE-GS4rw1hfze8rkoOuPJXhkYw4kOy_AJH2k87GOvAM2aGVs1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79438"/>
            <a:ext cx="1160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95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2C92CFD-E2A8-40CA-B7EC-34F4D551CFF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19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8EA7AA8-C503-4EF3-A49D-122B4D1384EF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19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1" name="12 CuadroTexto"/>
          <p:cNvSpPr txBox="1">
            <a:spLocks noChangeArrowheads="1"/>
          </p:cNvSpPr>
          <p:nvPr/>
        </p:nvSpPr>
        <p:spPr bwMode="auto">
          <a:xfrm>
            <a:off x="2051050" y="8366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</a:rPr>
              <a:t>Realidad aumentada</a:t>
            </a:r>
            <a:endParaRPr lang="es-CO" altLang="es-CO" dirty="0">
              <a:solidFill>
                <a:schemeClr val="tx1"/>
              </a:solidFill>
            </a:endParaRPr>
          </a:p>
        </p:txBody>
      </p:sp>
      <p:pic>
        <p:nvPicPr>
          <p:cNvPr id="19462" name="Picture 2" descr="https://encrypted-tbn0.gstatic.com/images?q=tbn:ANd9GcSZd8YL8gE-GS4rw1hfze8rkoOuPJXhkYw4kOy_AJH2k87GOvAM2aGVs1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79438"/>
            <a:ext cx="1160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773238"/>
            <a:ext cx="3816350" cy="2592387"/>
            <a:chOff x="385" y="754"/>
            <a:chExt cx="4895" cy="2214"/>
          </a:xfrm>
        </p:grpSpPr>
        <p:pic>
          <p:nvPicPr>
            <p:cNvPr id="1947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7" t="13428" r="17322" b="34482"/>
            <a:stretch>
              <a:fillRect/>
            </a:stretch>
          </p:blipFill>
          <p:spPr bwMode="auto">
            <a:xfrm>
              <a:off x="385" y="754"/>
              <a:ext cx="4895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74" name="Line 5">
              <a:hlinkClick r:id="rId5" action="ppaction://hlinkfile"/>
            </p:cNvPr>
            <p:cNvSpPr>
              <a:spLocks noChangeShapeType="1"/>
            </p:cNvSpPr>
            <p:nvPr/>
          </p:nvSpPr>
          <p:spPr bwMode="auto">
            <a:xfrm flipV="1">
              <a:off x="975" y="2429"/>
              <a:ext cx="3806" cy="321"/>
            </a:xfrm>
            <a:prstGeom prst="line">
              <a:avLst/>
            </a:prstGeom>
            <a:noFill/>
            <a:ln w="31680">
              <a:solidFill>
                <a:srgbClr val="FFFF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1773238"/>
            <a:ext cx="3887788" cy="2592387"/>
            <a:chOff x="1156" y="799"/>
            <a:chExt cx="3766" cy="2673"/>
          </a:xfrm>
        </p:grpSpPr>
        <p:pic>
          <p:nvPicPr>
            <p:cNvPr id="1946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253"/>
              <a:ext cx="3367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9466" name="Group 5"/>
            <p:cNvGrpSpPr>
              <a:grpSpLocks/>
            </p:cNvGrpSpPr>
            <p:nvPr/>
          </p:nvGrpSpPr>
          <p:grpSpPr bwMode="auto">
            <a:xfrm>
              <a:off x="1882" y="1752"/>
              <a:ext cx="1991" cy="1130"/>
              <a:chOff x="1882" y="1752"/>
              <a:chExt cx="1991" cy="1130"/>
            </a:xfrm>
          </p:grpSpPr>
          <p:pic>
            <p:nvPicPr>
              <p:cNvPr id="19471" name="Picture 6">
                <a:hlinkClick r:id="rId7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47" t="13428" r="17322" b="34482"/>
              <a:stretch>
                <a:fillRect/>
              </a:stretch>
            </p:blipFill>
            <p:spPr bwMode="auto">
              <a:xfrm>
                <a:off x="1882" y="1752"/>
                <a:ext cx="1991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9472" name="Line 7">
                <a:hlinkClick r:id="rId9" action="ppaction://hlinkfile"/>
              </p:cNvPr>
              <p:cNvSpPr>
                <a:spLocks noChangeShapeType="1"/>
              </p:cNvSpPr>
              <p:nvPr/>
            </p:nvSpPr>
            <p:spPr bwMode="auto">
              <a:xfrm flipV="1">
                <a:off x="2122" y="2606"/>
                <a:ext cx="1547" cy="166"/>
              </a:xfrm>
              <a:prstGeom prst="line">
                <a:avLst/>
              </a:prstGeom>
              <a:noFill/>
              <a:ln w="31680">
                <a:solidFill>
                  <a:srgbClr val="FFFF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2" t="10588" b="17030"/>
            <a:stretch>
              <a:fillRect/>
            </a:stretch>
          </p:blipFill>
          <p:spPr bwMode="auto">
            <a:xfrm>
              <a:off x="1156" y="799"/>
              <a:ext cx="458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8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99"/>
              <a:ext cx="3398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9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1"/>
            <a:stretch>
              <a:fillRect/>
            </a:stretch>
          </p:blipFill>
          <p:spPr bwMode="auto">
            <a:xfrm>
              <a:off x="4104" y="799"/>
              <a:ext cx="818" cy="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70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113"/>
              <a:ext cx="135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9" name="Marcador de contenido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0" name="Marcador de contenido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49411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Local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Nube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9D4D9BA-908B-4BB7-8DEA-F664359DC7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5253F06-1B4C-43D3-B152-FE7475779BCE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0052" y="3284984"/>
            <a:ext cx="89729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Para los griegos, los esclavos eran una extensión de su cuerpo</a:t>
            </a:r>
          </a:p>
          <a:p>
            <a:pPr algn="ctr" eaLnBrk="1" hangingPunct="1"/>
            <a:r>
              <a:rPr lang="es-CO" altLang="es-CO" sz="2000" b="1" dirty="0" smtClean="0">
                <a:solidFill>
                  <a:srgbClr val="000000"/>
                </a:solidFill>
              </a:rPr>
              <a:t>Hoy en día la tecnología podría ser esa </a:t>
            </a:r>
            <a:r>
              <a:rPr lang="es-CO" altLang="es-CO" sz="2000" b="1" dirty="0">
                <a:solidFill>
                  <a:srgbClr val="000000"/>
                </a:solidFill>
              </a:rPr>
              <a:t>extensión de nuestro </a:t>
            </a:r>
            <a:r>
              <a:rPr lang="es-CO" altLang="es-CO" sz="2000" b="1" dirty="0" smtClean="0">
                <a:solidFill>
                  <a:srgbClr val="000000"/>
                </a:solidFill>
              </a:rPr>
              <a:t>cuerpo</a:t>
            </a:r>
            <a:endParaRPr lang="es-CO" altLang="es-CO" sz="20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Seremos nosotros los amos de la tecnología?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O lo contrario…..!!!</a:t>
            </a:r>
          </a:p>
        </p:txBody>
      </p:sp>
      <p:sp>
        <p:nvSpPr>
          <p:cNvPr id="3079" name="AutoShape 7" descr="https://sp.yimg.com/ib/th?id=HN.607992684616353793&amp;pid=15.1&amp;P=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9186"/>
            <a:ext cx="2048644" cy="2048644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1" name="19 Rectángulo redondeado"/>
          <p:cNvSpPr>
            <a:spLocks noChangeArrowheads="1"/>
          </p:cNvSpPr>
          <p:nvPr/>
        </p:nvSpPr>
        <p:spPr bwMode="auto">
          <a:xfrm>
            <a:off x="2555776" y="1627064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13" name="20 Llamada ovalada"/>
          <p:cNvSpPr>
            <a:spLocks noChangeArrowheads="1"/>
          </p:cNvSpPr>
          <p:nvPr/>
        </p:nvSpPr>
        <p:spPr bwMode="auto">
          <a:xfrm>
            <a:off x="3017739" y="1190184"/>
            <a:ext cx="576262" cy="431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4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64" y="1744221"/>
            <a:ext cx="1154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6" y="1723584"/>
            <a:ext cx="13160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3090764" y="1263209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51720" y="78776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Seremos los amos de la tecnología?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78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16353C3-7F73-40E0-92B4-26FC9E26C5E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20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BBDB61C-FE72-47BC-9DC2-9E55F0C24D28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20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0485" name="12 CuadroTexto"/>
          <p:cNvSpPr txBox="1">
            <a:spLocks noChangeArrowheads="1"/>
          </p:cNvSpPr>
          <p:nvPr/>
        </p:nvSpPr>
        <p:spPr bwMode="auto">
          <a:xfrm>
            <a:off x="2863205" y="764704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 aumentada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Gafas de google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altLang="es-CO" dirty="0">
              <a:solidFill>
                <a:schemeClr val="tx1"/>
              </a:solidFill>
            </a:endParaRPr>
          </a:p>
        </p:txBody>
      </p:sp>
      <p:pic>
        <p:nvPicPr>
          <p:cNvPr id="21510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637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s://encrypted-tbn0.gstatic.com/images?q=tbn:ANd9GcSZd8YL8gE-GS4rw1hfze8rkoOuPJXhkYw4kOy_AJH2k87GOvAM2aGVs1f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79438"/>
            <a:ext cx="1160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https://encrypted-tbn0.gstatic.com/images?q=tbn:ANd9GcSZd8YL8gE-GS4rw1hfze8rkoOuPJXhkYw4kOy_AJH2k87GOvAM2aGVs1f5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963988"/>
            <a:ext cx="1160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1 CuadroTexto"/>
          <p:cNvSpPr txBox="1">
            <a:spLocks noChangeArrowheads="1"/>
          </p:cNvSpPr>
          <p:nvPr/>
        </p:nvSpPr>
        <p:spPr bwMode="auto">
          <a:xfrm>
            <a:off x="1979613" y="4437063"/>
            <a:ext cx="769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21515" name="2 Flecha derecha"/>
          <p:cNvSpPr>
            <a:spLocks noChangeArrowheads="1"/>
          </p:cNvSpPr>
          <p:nvPr/>
        </p:nvSpPr>
        <p:spPr bwMode="auto">
          <a:xfrm>
            <a:off x="2873375" y="436562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42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65E86FA-0CE2-4FF7-BAB1-54F0F2BCDEC7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21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DEB5EA1-BB3B-41D6-AEAA-ED1CD0BE97D6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21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1509" name="12 CuadroTexto"/>
          <p:cNvSpPr txBox="1">
            <a:spLocks noChangeArrowheads="1"/>
          </p:cNvSpPr>
          <p:nvPr/>
        </p:nvSpPr>
        <p:spPr bwMode="auto">
          <a:xfrm>
            <a:off x="2320528" y="692696"/>
            <a:ext cx="340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Sostenibilidad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71513"/>
            <a:ext cx="18351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6263" y="2205038"/>
            <a:ext cx="781208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muchas maneras de cómo la tecnología puede ayudar mejorar la sostenibilidad del medio ambiente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crear problemas: Internet de las Cosas llevará 50 billones de dispositivos conectados a Internet en el 2020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gramos de CO2 por consulta en Google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 millones de celulares en el 2007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sostenibilidad del medio ambiente se ha convertido en un factor importante en la industria y la conciencia pública: Agua, energía, materiales y gases de efecto invernadero</a:t>
            </a:r>
            <a:r>
              <a:rPr lang="es-ES_tradnl" sz="1400" dirty="0">
                <a:solidFill>
                  <a:schemeClr val="tx1"/>
                </a:solidFill>
              </a:rPr>
              <a:t>.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1512" name="3 CuadroTexto"/>
          <p:cNvSpPr txBox="1">
            <a:spLocks noChangeArrowheads="1"/>
          </p:cNvSpPr>
          <p:nvPr/>
        </p:nvSpPr>
        <p:spPr bwMode="auto">
          <a:xfrm>
            <a:off x="1337358" y="5005625"/>
            <a:ext cx="48908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Cuadernos verdes de </a:t>
            </a:r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Computerworld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Verde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O" altLang="es-CO" sz="1400" dirty="0">
              <a:solidFill>
                <a:schemeClr val="tx1"/>
              </a:solidFill>
            </a:endParaRPr>
          </a:p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25:                        Página 27</a:t>
            </a:r>
          </a:p>
          <a:p>
            <a:r>
              <a:rPr lang="es-CO" altLang="es-CO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513" name="13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58" y="5437376"/>
            <a:ext cx="6127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14 Imagen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8" y="5437376"/>
            <a:ext cx="6111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10 CuadroTexto"/>
          <p:cNvSpPr txBox="1">
            <a:spLocks noChangeArrowheads="1"/>
          </p:cNvSpPr>
          <p:nvPr/>
        </p:nvSpPr>
        <p:spPr bwMode="auto">
          <a:xfrm>
            <a:off x="107950" y="17732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21516" name="1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30388"/>
            <a:ext cx="527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4" name="Marcador de contenido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20527" y="1450072"/>
            <a:ext cx="653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¿La computación si ayuda a preservar el Medio ambiente?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BAB1386-E80C-4CB8-8DA7-01E7CCAE3C8C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22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39FAB98-3BA5-4165-A03A-8990F0D67743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22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2533" name="12 CuadroTexto"/>
          <p:cNvSpPr txBox="1">
            <a:spLocks noChangeArrowheads="1"/>
          </p:cNvSpPr>
          <p:nvPr/>
        </p:nvSpPr>
        <p:spPr bwMode="auto">
          <a:xfrm>
            <a:off x="2392536" y="692696"/>
            <a:ext cx="340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Sostenibilidad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71513"/>
            <a:ext cx="18351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13210" r="12674" b="13231"/>
          <a:stretch>
            <a:fillRect/>
          </a:stretch>
        </p:blipFill>
        <p:spPr bwMode="auto">
          <a:xfrm>
            <a:off x="179388" y="2060575"/>
            <a:ext cx="38163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1081" r="38571" b="21889"/>
          <a:stretch>
            <a:fillRect/>
          </a:stretch>
        </p:blipFill>
        <p:spPr bwMode="auto">
          <a:xfrm>
            <a:off x="4284663" y="2100263"/>
            <a:ext cx="8540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7" name="11 CuadroTexto"/>
          <p:cNvSpPr txBox="1">
            <a:spLocks noChangeArrowheads="1"/>
          </p:cNvSpPr>
          <p:nvPr/>
        </p:nvSpPr>
        <p:spPr bwMode="auto">
          <a:xfrm>
            <a:off x="1762125" y="5030788"/>
            <a:ext cx="650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/>
              </a:rPr>
              <a:t>Local</a:t>
            </a:r>
            <a:endParaRPr lang="es-CO" alt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12 CuadroTexto"/>
          <p:cNvSpPr txBox="1">
            <a:spLocks noChangeArrowheads="1"/>
          </p:cNvSpPr>
          <p:nvPr/>
        </p:nvSpPr>
        <p:spPr bwMode="auto">
          <a:xfrm>
            <a:off x="4386263" y="2790825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pic>
        <p:nvPicPr>
          <p:cNvPr id="22539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205038"/>
            <a:ext cx="33448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38078" y="836712"/>
            <a:ext cx="276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Generación de energía por 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el roce del automóvil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26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AA6E8A3-FEDE-4C2F-B526-39062C4CA86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23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5038567-B5D4-487D-B5CA-29FA7563FBEB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23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557" name="12 CuadroTexto"/>
          <p:cNvSpPr txBox="1">
            <a:spLocks noChangeArrowheads="1"/>
          </p:cNvSpPr>
          <p:nvPr/>
        </p:nvSpPr>
        <p:spPr bwMode="auto">
          <a:xfrm>
            <a:off x="2228055" y="77628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Massively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abiertos en línea MOOCS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6288"/>
            <a:ext cx="1716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5 Rectángulo"/>
          <p:cNvSpPr>
            <a:spLocks noChangeArrowheads="1"/>
          </p:cNvSpPr>
          <p:nvPr/>
        </p:nvSpPr>
        <p:spPr bwMode="auto">
          <a:xfrm>
            <a:off x="323528" y="2614260"/>
            <a:ext cx="85137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 los productos debe ser óptima en video, sonido y metodología debido a la no </a:t>
            </a:r>
            <a:r>
              <a:rPr lang="es-CO" alt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presencialidad</a:t>
            </a:r>
            <a:endParaRPr lang="es-CO" alt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origen desde el cual se haya motivado la iniciativa de hacer un MOOC, debe ser claro y pertinente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motivaciones de quienes los liberan deben ser conocidas en la medida de lo posible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Catedral y Bazar de Erik Raymond: </a:t>
            </a: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manifiesto del software libre </a:t>
            </a:r>
            <a:r>
              <a:rPr lang="es-CO" alt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bondad excesiva es sospechosa”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motivaciones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un MOOC es alto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MOOC se habla mucho del producto como tal, pero no de la actitud y capacidad de aprendizaje de los estudiantes.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de lo índices de aprendizaje</a:t>
            </a:r>
          </a:p>
        </p:txBody>
      </p:sp>
      <p:sp>
        <p:nvSpPr>
          <p:cNvPr id="23560" name="6 CuadroTexto"/>
          <p:cNvSpPr txBox="1">
            <a:spLocks noChangeArrowheads="1"/>
          </p:cNvSpPr>
          <p:nvPr/>
        </p:nvSpPr>
        <p:spPr bwMode="auto">
          <a:xfrm>
            <a:off x="706640" y="1849438"/>
            <a:ext cx="4108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 </a:t>
            </a:r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</a:t>
            </a:r>
            <a:r>
              <a:rPr lang="es-CO" alt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</a:t>
            </a:r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</a:p>
          <a:p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¿Cambiará la manera d educar?</a:t>
            </a:r>
            <a:endParaRPr lang="es-CO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32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317B183-2544-4BEF-8558-1D6EDB93BDA3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24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4D0B569-05EA-494D-8CAD-08BDB13A27BD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24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4581" name="12 CuadroTexto"/>
          <p:cNvSpPr txBox="1">
            <a:spLocks noChangeArrowheads="1"/>
          </p:cNvSpPr>
          <p:nvPr/>
        </p:nvSpPr>
        <p:spPr bwMode="auto">
          <a:xfrm>
            <a:off x="3213794" y="764704"/>
            <a:ext cx="164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Impresión 3D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708025"/>
            <a:ext cx="124936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2 Rectángulo"/>
          <p:cNvSpPr>
            <a:spLocks noChangeArrowheads="1"/>
          </p:cNvSpPr>
          <p:nvPr/>
        </p:nvSpPr>
        <p:spPr bwMode="auto">
          <a:xfrm>
            <a:off x="468313" y="3773488"/>
            <a:ext cx="8059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Se espera una amplia variedad de productos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Que se produzca en plantas de fabricación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Servicios de impresión local  o en el hogar del consumidor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Puede reducir puestos de trabajo en la fabricación, montaje, transporte de carga  y la venta minorista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Se </a:t>
            </a:r>
            <a:r>
              <a:rPr lang="es-ES_tradnl" altLang="es-CO" sz="1400" b="1" dirty="0">
                <a:solidFill>
                  <a:schemeClr val="tx1"/>
                </a:solidFill>
              </a:rPr>
              <a:t>requerirán cambios en la educación </a:t>
            </a:r>
            <a:r>
              <a:rPr lang="es-ES_tradnl" altLang="es-CO" sz="1400" dirty="0">
                <a:solidFill>
                  <a:schemeClr val="tx1"/>
                </a:solidFill>
              </a:rPr>
              <a:t>para formar a una nueva generación de </a:t>
            </a:r>
            <a:r>
              <a:rPr lang="es-ES_tradnl" altLang="es-CO" sz="1400" b="1" dirty="0">
                <a:solidFill>
                  <a:schemeClr val="tx1"/>
                </a:solidFill>
              </a:rPr>
              <a:t>diseñadores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Cambios en </a:t>
            </a:r>
            <a:r>
              <a:rPr lang="es-ES_tradnl" altLang="es-CO" sz="1400" b="1" dirty="0">
                <a:solidFill>
                  <a:schemeClr val="tx1"/>
                </a:solidFill>
              </a:rPr>
              <a:t>las leyes para manejar nuevos conceptos en materia de propiedad intelectual</a:t>
            </a:r>
          </a:p>
          <a:p>
            <a:pPr eaLnBrk="1" hangingPunct="1">
              <a:buFont typeface="Arial" charset="0"/>
              <a:buChar char="•"/>
            </a:pPr>
            <a:r>
              <a:rPr lang="es-ES_tradnl" altLang="es-CO" sz="1400" dirty="0">
                <a:solidFill>
                  <a:schemeClr val="tx1"/>
                </a:solidFill>
              </a:rPr>
              <a:t>En la vigilancia y la certificación de la seguridad y la eficacia del producto .</a:t>
            </a:r>
            <a:endParaRPr lang="es-CO" altLang="es-CO" sz="1400" dirty="0">
              <a:solidFill>
                <a:schemeClr val="tx1"/>
              </a:solidFill>
            </a:endParaRPr>
          </a:p>
        </p:txBody>
      </p:sp>
      <p:sp>
        <p:nvSpPr>
          <p:cNvPr id="24584" name="3 Rectángulo"/>
          <p:cNvSpPr>
            <a:spLocks noChangeArrowheads="1"/>
          </p:cNvSpPr>
          <p:nvPr/>
        </p:nvSpPr>
        <p:spPr bwMode="auto">
          <a:xfrm>
            <a:off x="395288" y="1700213"/>
            <a:ext cx="8280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libro del Retorno de los brujos de Louis </a:t>
            </a:r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Pauwles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Jaques </a:t>
            </a:r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Berguier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cuenta </a:t>
            </a:r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como, a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finales del siglo XIX 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exactamente en 1875, la oficina de patentes de New York cerró sus puertas porque ya todo estaba inventado.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¿Qué más podría inventarse después de la máquina a vapor? 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impresoras 3D nacen de la idea de convertir en objetos reales diseños realizados con un programa CAD en un ordenador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utilizan para la creación de prototipos y la </a:t>
            </a:r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matricería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prefabricación de piezas en sectores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la arquitectura o el diseño industrial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Son, además, apropiadas en la creación de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prótesis médicas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 permiten adaptarlas a las características particulares de cada paciente con facilidad. </a:t>
            </a:r>
            <a:b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400" dirty="0">
                <a:solidFill>
                  <a:schemeClr val="tx1"/>
                </a:solidFill>
              </a:rPr>
              <a:t/>
            </a:r>
            <a:br>
              <a:rPr lang="es-CO" altLang="es-CO" sz="1400" dirty="0">
                <a:solidFill>
                  <a:schemeClr val="tx1"/>
                </a:solidFill>
              </a:rPr>
            </a:br>
            <a:endParaRPr lang="es-CO" altLang="es-CO" sz="1400" dirty="0">
              <a:solidFill>
                <a:schemeClr val="tx1"/>
              </a:solidFill>
            </a:endParaRPr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2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1A3468A2-9557-49B3-9184-784E1512AE3B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25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D407672-7DFE-4944-9B7E-50A6DCE60DB0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25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3272630" y="736928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3D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63575"/>
            <a:ext cx="1254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5 CuadroTexto"/>
          <p:cNvSpPr txBox="1">
            <a:spLocks noChangeArrowheads="1"/>
          </p:cNvSpPr>
          <p:nvPr/>
        </p:nvSpPr>
        <p:spPr bwMode="auto">
          <a:xfrm>
            <a:off x="365125" y="2760663"/>
            <a:ext cx="417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imagen vale más que mil palabras</a:t>
            </a:r>
          </a:p>
        </p:txBody>
      </p:sp>
      <p:sp>
        <p:nvSpPr>
          <p:cNvPr id="25608" name="6 Flecha derecha"/>
          <p:cNvSpPr>
            <a:spLocks noChangeArrowheads="1"/>
          </p:cNvSpPr>
          <p:nvPr/>
        </p:nvSpPr>
        <p:spPr bwMode="auto">
          <a:xfrm>
            <a:off x="4787900" y="2736850"/>
            <a:ext cx="1368425" cy="485775"/>
          </a:xfrm>
          <a:prstGeom prst="rightArrow">
            <a:avLst>
              <a:gd name="adj1" fmla="val 50000"/>
              <a:gd name="adj2" fmla="val 4989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25609" name="9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55863"/>
            <a:ext cx="12525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67744" y="1291382"/>
            <a:ext cx="35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Asuntos de identidad transformada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3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A9111CF-68D5-42FB-871B-FF35F342EB15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26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6CEEA68-765A-4FA9-919D-4B4329E57DBF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26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765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41259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3 CuadroTexto"/>
          <p:cNvSpPr txBox="1">
            <a:spLocks noChangeArrowheads="1"/>
          </p:cNvSpPr>
          <p:nvPr/>
        </p:nvSpPr>
        <p:spPr bwMode="auto">
          <a:xfrm>
            <a:off x="3203575" y="1533525"/>
            <a:ext cx="28432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Panóptico físico:</a:t>
            </a:r>
          </a:p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Bentham (1748-1832</a:t>
            </a:r>
            <a:b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Inglaterra: Abogado, filósofo</a:t>
            </a:r>
            <a:b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del utilitarismo</a:t>
            </a:r>
          </a:p>
        </p:txBody>
      </p:sp>
      <p:sp>
        <p:nvSpPr>
          <p:cNvPr id="5" name="4 Flecha derecha"/>
          <p:cNvSpPr/>
          <p:nvPr/>
        </p:nvSpPr>
        <p:spPr bwMode="auto">
          <a:xfrm rot="20498258">
            <a:off x="3095625" y="3546475"/>
            <a:ext cx="1520825" cy="1524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4" name="13 Flecha derecha"/>
          <p:cNvSpPr/>
          <p:nvPr/>
        </p:nvSpPr>
        <p:spPr bwMode="auto">
          <a:xfrm rot="11348349">
            <a:off x="1576388" y="3614738"/>
            <a:ext cx="1508125" cy="201612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5" name="14 Flecha derecha"/>
          <p:cNvSpPr/>
          <p:nvPr/>
        </p:nvSpPr>
        <p:spPr bwMode="auto">
          <a:xfrm rot="1288378" flipV="1">
            <a:off x="3087688" y="4114800"/>
            <a:ext cx="1758950" cy="163513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6" name="15 Flecha derecha"/>
          <p:cNvSpPr/>
          <p:nvPr/>
        </p:nvSpPr>
        <p:spPr bwMode="auto">
          <a:xfrm rot="9582315">
            <a:off x="1584325" y="4038600"/>
            <a:ext cx="1557338" cy="14605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5148263" y="3340100"/>
            <a:ext cx="3470275" cy="1330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Celdas en círculo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 aislados, incomunicados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Expuestos a la soledad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vigilante ve a todos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 ve al vigilante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*La sociedad de la transparencia </a:t>
            </a:r>
            <a:r>
              <a:rPr lang="es-CO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Byung-Chul</a:t>
            </a: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</a:p>
        </p:txBody>
      </p:sp>
      <p:pic>
        <p:nvPicPr>
          <p:cNvPr id="26636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6613"/>
            <a:ext cx="1374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12 CuadroTexto"/>
          <p:cNvSpPr txBox="1">
            <a:spLocks noChangeArrowheads="1"/>
          </p:cNvSpPr>
          <p:nvPr/>
        </p:nvSpPr>
        <p:spPr bwMode="auto">
          <a:xfrm>
            <a:off x="3275890" y="798677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para la vida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Flecha derecha"/>
          <p:cNvSpPr>
            <a:spLocks noChangeArrowheads="1"/>
          </p:cNvSpPr>
          <p:nvPr/>
        </p:nvSpPr>
        <p:spPr bwMode="auto">
          <a:xfrm rot="10396062">
            <a:off x="3257550" y="4124325"/>
            <a:ext cx="1885950" cy="184150"/>
          </a:xfrm>
          <a:prstGeom prst="rightArrow">
            <a:avLst>
              <a:gd name="adj1" fmla="val 50000"/>
              <a:gd name="adj2" fmla="val 4973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7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8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6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68BD73F-C2FD-471A-A7A4-38CB91771590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27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A608F70-CD88-4D44-AE22-A0CB9641FF64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27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7654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6613"/>
            <a:ext cx="1374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0" y="2555238"/>
            <a:ext cx="41259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3 CuadroTexto"/>
          <p:cNvSpPr txBox="1">
            <a:spLocks noChangeArrowheads="1"/>
          </p:cNvSpPr>
          <p:nvPr/>
        </p:nvSpPr>
        <p:spPr bwMode="auto">
          <a:xfrm>
            <a:off x="395536" y="1938735"/>
            <a:ext cx="1801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Panóptico digital 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69656" y="2636912"/>
            <a:ext cx="3606800" cy="154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central aislado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expuestos a la mirada de todos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Creencia de estar en libertad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Exhibicionismo sin vergüenza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democratizado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*La sociedad de la transparencia </a:t>
            </a:r>
            <a:r>
              <a:rPr lang="es-CO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Byung-Chul</a:t>
            </a: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7 Flecha izquierda y derecha"/>
          <p:cNvSpPr>
            <a:spLocks noChangeArrowheads="1"/>
          </p:cNvSpPr>
          <p:nvPr/>
        </p:nvSpPr>
        <p:spPr bwMode="auto">
          <a:xfrm rot="1447492">
            <a:off x="1172245" y="3576793"/>
            <a:ext cx="2859088" cy="180975"/>
          </a:xfrm>
          <a:prstGeom prst="leftRightArrow">
            <a:avLst>
              <a:gd name="adj1" fmla="val 50000"/>
              <a:gd name="adj2" fmla="val 4973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3" name="16 Flecha izquierda y derecha"/>
          <p:cNvSpPr>
            <a:spLocks noChangeArrowheads="1"/>
          </p:cNvSpPr>
          <p:nvPr/>
        </p:nvSpPr>
        <p:spPr bwMode="auto">
          <a:xfrm rot="-381613">
            <a:off x="631825" y="3603625"/>
            <a:ext cx="3149600" cy="141288"/>
          </a:xfrm>
          <a:prstGeom prst="leftRightArrow">
            <a:avLst>
              <a:gd name="adj1" fmla="val 50000"/>
              <a:gd name="adj2" fmla="val 5026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4" name="17 Flecha izquierda y derecha"/>
          <p:cNvSpPr>
            <a:spLocks noChangeArrowheads="1"/>
          </p:cNvSpPr>
          <p:nvPr/>
        </p:nvSpPr>
        <p:spPr bwMode="auto">
          <a:xfrm rot="606771">
            <a:off x="1141413" y="3771900"/>
            <a:ext cx="3130550" cy="142875"/>
          </a:xfrm>
          <a:prstGeom prst="leftRightArrow">
            <a:avLst>
              <a:gd name="adj1" fmla="val 50000"/>
              <a:gd name="adj2" fmla="val 49909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5" name="18 Flecha izquierda y derecha"/>
          <p:cNvSpPr>
            <a:spLocks noChangeArrowheads="1"/>
          </p:cNvSpPr>
          <p:nvPr/>
        </p:nvSpPr>
        <p:spPr bwMode="auto">
          <a:xfrm rot="-2628233">
            <a:off x="1604269" y="3513294"/>
            <a:ext cx="2043113" cy="134938"/>
          </a:xfrm>
          <a:prstGeom prst="leftRightArrow">
            <a:avLst>
              <a:gd name="adj1" fmla="val 50000"/>
              <a:gd name="adj2" fmla="val 49629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6" name="19 Flecha izquierda y derecha"/>
          <p:cNvSpPr>
            <a:spLocks noChangeArrowheads="1"/>
          </p:cNvSpPr>
          <p:nvPr/>
        </p:nvSpPr>
        <p:spPr bwMode="auto">
          <a:xfrm rot="-381613">
            <a:off x="968375" y="3722688"/>
            <a:ext cx="2570163" cy="141287"/>
          </a:xfrm>
          <a:prstGeom prst="leftRightArrow">
            <a:avLst>
              <a:gd name="adj1" fmla="val 50000"/>
              <a:gd name="adj2" fmla="val 500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" name="1 Flecha abajo"/>
          <p:cNvSpPr>
            <a:spLocks noChangeArrowheads="1"/>
          </p:cNvSpPr>
          <p:nvPr/>
        </p:nvSpPr>
        <p:spPr bwMode="auto">
          <a:xfrm rot="4191319">
            <a:off x="3875988" y="2060418"/>
            <a:ext cx="134938" cy="2152650"/>
          </a:xfrm>
          <a:prstGeom prst="downArrow">
            <a:avLst>
              <a:gd name="adj1" fmla="val 50000"/>
              <a:gd name="adj2" fmla="val 4955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9" name="12 CuadroTexto"/>
          <p:cNvSpPr txBox="1">
            <a:spLocks noChangeArrowheads="1"/>
          </p:cNvSpPr>
          <p:nvPr/>
        </p:nvSpPr>
        <p:spPr bwMode="auto">
          <a:xfrm>
            <a:off x="3275890" y="798677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para la vida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80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682" grpId="0" animBg="1"/>
      <p:bldP spid="28683" grpId="0" animBg="1"/>
      <p:bldP spid="28684" grpId="0" animBg="1"/>
      <p:bldP spid="28685" grpId="0" animBg="1"/>
      <p:bldP spid="2868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68BD73F-C2FD-471A-A7A4-38CB91771590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28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A608F70-CD88-4D44-AE22-A0CB9641FF64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28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87824" y="2780928"/>
            <a:ext cx="2987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/>
              <a:t>Gracias !!!!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359884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E7649C1-2E4D-483A-A9B4-0DD2919DC36F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3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D36F28D-187B-4198-BADC-19EE344C800F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3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01" name="1 CuadroTexto"/>
          <p:cNvSpPr txBox="1">
            <a:spLocks noChangeArrowheads="1"/>
          </p:cNvSpPr>
          <p:nvPr/>
        </p:nvSpPr>
        <p:spPr bwMode="auto">
          <a:xfrm>
            <a:off x="1942907" y="796409"/>
            <a:ext cx="4583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Dialéctica del amo y el esclavo de Hegel</a:t>
            </a:r>
          </a:p>
        </p:txBody>
      </p:sp>
      <p:pic>
        <p:nvPicPr>
          <p:cNvPr id="4102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868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89138"/>
            <a:ext cx="8683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4 Rectángulo redondeado"/>
          <p:cNvSpPr>
            <a:spLocks noChangeArrowheads="1"/>
          </p:cNvSpPr>
          <p:nvPr/>
        </p:nvSpPr>
        <p:spPr bwMode="auto">
          <a:xfrm>
            <a:off x="684213" y="1484313"/>
            <a:ext cx="2592387" cy="15128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4105" name="6 Llamada ovalada"/>
          <p:cNvSpPr>
            <a:spLocks noChangeArrowheads="1"/>
          </p:cNvSpPr>
          <p:nvPr/>
        </p:nvSpPr>
        <p:spPr bwMode="auto">
          <a:xfrm>
            <a:off x="1042988" y="1557338"/>
            <a:ext cx="433387" cy="2952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4106" name="15 Llamada ovalada"/>
          <p:cNvSpPr>
            <a:spLocks noChangeArrowheads="1"/>
          </p:cNvSpPr>
          <p:nvPr/>
        </p:nvSpPr>
        <p:spPr bwMode="auto">
          <a:xfrm>
            <a:off x="2268538" y="1557338"/>
            <a:ext cx="431800" cy="2952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4107" name="8 CuadroTexto"/>
          <p:cNvSpPr txBox="1">
            <a:spLocks noChangeArrowheads="1"/>
          </p:cNvSpPr>
          <p:nvPr/>
        </p:nvSpPr>
        <p:spPr bwMode="auto">
          <a:xfrm>
            <a:off x="1116013" y="3070225"/>
            <a:ext cx="18240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Dialogo. Lucha a muerte</a:t>
            </a:r>
          </a:p>
          <a:p>
            <a:r>
              <a:rPr lang="es-CO" altLang="es-CO" sz="1100" b="1">
                <a:solidFill>
                  <a:schemeClr val="tx1"/>
                </a:solidFill>
              </a:rPr>
              <a:t>Dos deseos enfrentados</a:t>
            </a:r>
          </a:p>
        </p:txBody>
      </p:sp>
      <p:sp>
        <p:nvSpPr>
          <p:cNvPr id="4108" name="19 Rectángulo redondeado"/>
          <p:cNvSpPr>
            <a:spLocks noChangeArrowheads="1"/>
          </p:cNvSpPr>
          <p:nvPr/>
        </p:nvSpPr>
        <p:spPr bwMode="auto">
          <a:xfrm>
            <a:off x="3851275" y="1484313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4109" name="20 Llamada ovalada"/>
          <p:cNvSpPr>
            <a:spLocks noChangeArrowheads="1"/>
          </p:cNvSpPr>
          <p:nvPr/>
        </p:nvSpPr>
        <p:spPr bwMode="auto">
          <a:xfrm>
            <a:off x="4211638" y="1484313"/>
            <a:ext cx="576262" cy="431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4110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38350"/>
            <a:ext cx="1154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017713"/>
            <a:ext cx="13160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24 CuadroTexto"/>
          <p:cNvSpPr txBox="1">
            <a:spLocks noChangeArrowheads="1"/>
          </p:cNvSpPr>
          <p:nvPr/>
        </p:nvSpPr>
        <p:spPr bwMode="auto">
          <a:xfrm>
            <a:off x="4475163" y="3214688"/>
            <a:ext cx="1189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Amo y Esclavo</a:t>
            </a:r>
          </a:p>
        </p:txBody>
      </p:sp>
      <p:sp>
        <p:nvSpPr>
          <p:cNvPr id="4113" name="13 CuadroTexto"/>
          <p:cNvSpPr txBox="1">
            <a:spLocks noChangeArrowheads="1"/>
          </p:cNvSpPr>
          <p:nvPr/>
        </p:nvSpPr>
        <p:spPr bwMode="auto">
          <a:xfrm>
            <a:off x="4284663" y="1557338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pic>
        <p:nvPicPr>
          <p:cNvPr id="4114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4298950"/>
            <a:ext cx="7937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2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229100"/>
            <a:ext cx="1152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28 Llamada ovalada"/>
          <p:cNvSpPr>
            <a:spLocks noChangeArrowheads="1"/>
          </p:cNvSpPr>
          <p:nvPr/>
        </p:nvSpPr>
        <p:spPr bwMode="auto">
          <a:xfrm>
            <a:off x="1412875" y="3795713"/>
            <a:ext cx="576263" cy="4333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4117" name="29 CuadroTexto"/>
          <p:cNvSpPr txBox="1">
            <a:spLocks noChangeArrowheads="1"/>
          </p:cNvSpPr>
          <p:nvPr/>
        </p:nvSpPr>
        <p:spPr bwMode="auto">
          <a:xfrm>
            <a:off x="1519238" y="3873500"/>
            <a:ext cx="365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sp>
        <p:nvSpPr>
          <p:cNvPr id="4118" name="30 CuadroTexto"/>
          <p:cNvSpPr txBox="1">
            <a:spLocks noChangeArrowheads="1"/>
          </p:cNvSpPr>
          <p:nvPr/>
        </p:nvSpPr>
        <p:spPr bwMode="auto">
          <a:xfrm>
            <a:off x="1250950" y="5235575"/>
            <a:ext cx="1412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Ordenar - Trabajar</a:t>
            </a:r>
          </a:p>
        </p:txBody>
      </p:sp>
      <p:sp>
        <p:nvSpPr>
          <p:cNvPr id="4119" name="31 Rectángulo redondeado"/>
          <p:cNvSpPr>
            <a:spLocks noChangeArrowheads="1"/>
          </p:cNvSpPr>
          <p:nvPr/>
        </p:nvSpPr>
        <p:spPr bwMode="auto">
          <a:xfrm>
            <a:off x="682625" y="3656013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4120" name="32 Rectángulo redondeado"/>
          <p:cNvSpPr>
            <a:spLocks noChangeArrowheads="1"/>
          </p:cNvSpPr>
          <p:nvPr/>
        </p:nvSpPr>
        <p:spPr bwMode="auto">
          <a:xfrm>
            <a:off x="3851275" y="3644900"/>
            <a:ext cx="2808288" cy="15859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4121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002088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3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933825"/>
            <a:ext cx="1314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35 CuadroTexto"/>
          <p:cNvSpPr txBox="1">
            <a:spLocks noChangeArrowheads="1"/>
          </p:cNvSpPr>
          <p:nvPr/>
        </p:nvSpPr>
        <p:spPr bwMode="auto">
          <a:xfrm>
            <a:off x="4364038" y="5229225"/>
            <a:ext cx="1789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Esclavo –Amo</a:t>
            </a:r>
          </a:p>
          <a:p>
            <a:r>
              <a:rPr lang="es-CO" altLang="es-CO" sz="1100" b="1">
                <a:solidFill>
                  <a:schemeClr val="tx1"/>
                </a:solidFill>
              </a:rPr>
              <a:t>Se invierten los papeles</a:t>
            </a:r>
          </a:p>
        </p:txBody>
      </p:sp>
      <p:pic>
        <p:nvPicPr>
          <p:cNvPr id="28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9" name="Marcador de contenido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37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7" grpId="0"/>
      <p:bldP spid="4108" grpId="0" animBg="1"/>
      <p:bldP spid="4109" grpId="0" animBg="1"/>
      <p:bldP spid="4112" grpId="0"/>
      <p:bldP spid="4113" grpId="0"/>
      <p:bldP spid="4116" grpId="0" animBg="1"/>
      <p:bldP spid="4117" grpId="0"/>
      <p:bldP spid="4118" grpId="0"/>
      <p:bldP spid="4119" grpId="0" animBg="1"/>
      <p:bldP spid="4120" grpId="0" animBg="1"/>
      <p:bldP spid="4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008FB053-2BFA-409E-A9A4-081E773837E1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DC0A1A7-9439-4A3E-B40D-43370D7DD100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126" name="3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89138"/>
            <a:ext cx="8683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37 Rectángulo redondeado"/>
          <p:cNvSpPr>
            <a:spLocks noChangeArrowheads="1"/>
          </p:cNvSpPr>
          <p:nvPr/>
        </p:nvSpPr>
        <p:spPr bwMode="auto">
          <a:xfrm>
            <a:off x="684213" y="1484313"/>
            <a:ext cx="2592387" cy="15128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5128" name="38 Llamada ovalada"/>
          <p:cNvSpPr>
            <a:spLocks noChangeArrowheads="1"/>
          </p:cNvSpPr>
          <p:nvPr/>
        </p:nvSpPr>
        <p:spPr bwMode="auto">
          <a:xfrm>
            <a:off x="1042988" y="1557338"/>
            <a:ext cx="433387" cy="2952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5129" name="39 Llamada ovalada"/>
          <p:cNvSpPr>
            <a:spLocks noChangeArrowheads="1"/>
          </p:cNvSpPr>
          <p:nvPr/>
        </p:nvSpPr>
        <p:spPr bwMode="auto">
          <a:xfrm>
            <a:off x="2268538" y="1557338"/>
            <a:ext cx="431800" cy="2952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5130" name="40 CuadroTexto"/>
          <p:cNvSpPr txBox="1">
            <a:spLocks noChangeArrowheads="1"/>
          </p:cNvSpPr>
          <p:nvPr/>
        </p:nvSpPr>
        <p:spPr bwMode="auto">
          <a:xfrm>
            <a:off x="1116013" y="3070225"/>
            <a:ext cx="2374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La técnica como una extensión del cuerpo del hombre</a:t>
            </a:r>
          </a:p>
        </p:txBody>
      </p:sp>
      <p:sp>
        <p:nvSpPr>
          <p:cNvPr id="5131" name="41 Rectángulo redondeado"/>
          <p:cNvSpPr>
            <a:spLocks noChangeArrowheads="1"/>
          </p:cNvSpPr>
          <p:nvPr/>
        </p:nvSpPr>
        <p:spPr bwMode="auto">
          <a:xfrm>
            <a:off x="3851275" y="1484313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5132" name="42 Llamada ovalada"/>
          <p:cNvSpPr>
            <a:spLocks noChangeArrowheads="1"/>
          </p:cNvSpPr>
          <p:nvPr/>
        </p:nvSpPr>
        <p:spPr bwMode="auto">
          <a:xfrm>
            <a:off x="4211638" y="1484313"/>
            <a:ext cx="576262" cy="431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5133" name="4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38350"/>
            <a:ext cx="1154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44 CuadroTexto"/>
          <p:cNvSpPr txBox="1">
            <a:spLocks noChangeArrowheads="1"/>
          </p:cNvSpPr>
          <p:nvPr/>
        </p:nvSpPr>
        <p:spPr bwMode="auto">
          <a:xfrm>
            <a:off x="4475163" y="3214688"/>
            <a:ext cx="1189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Amo y Esclavo</a:t>
            </a:r>
          </a:p>
        </p:txBody>
      </p:sp>
      <p:sp>
        <p:nvSpPr>
          <p:cNvPr id="5135" name="45 CuadroTexto"/>
          <p:cNvSpPr txBox="1">
            <a:spLocks noChangeArrowheads="1"/>
          </p:cNvSpPr>
          <p:nvPr/>
        </p:nvSpPr>
        <p:spPr bwMode="auto">
          <a:xfrm>
            <a:off x="4284663" y="1557338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pic>
        <p:nvPicPr>
          <p:cNvPr id="5136" name="4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9100"/>
            <a:ext cx="1154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47 Llamada ovalada"/>
          <p:cNvSpPr>
            <a:spLocks noChangeArrowheads="1"/>
          </p:cNvSpPr>
          <p:nvPr/>
        </p:nvSpPr>
        <p:spPr bwMode="auto">
          <a:xfrm>
            <a:off x="1412875" y="3795713"/>
            <a:ext cx="576263" cy="4333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5138" name="48 CuadroTexto"/>
          <p:cNvSpPr txBox="1">
            <a:spLocks noChangeArrowheads="1"/>
          </p:cNvSpPr>
          <p:nvPr/>
        </p:nvSpPr>
        <p:spPr bwMode="auto">
          <a:xfrm>
            <a:off x="1519238" y="3873500"/>
            <a:ext cx="365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sp>
        <p:nvSpPr>
          <p:cNvPr id="5139" name="49 CuadroTexto"/>
          <p:cNvSpPr txBox="1">
            <a:spLocks noChangeArrowheads="1"/>
          </p:cNvSpPr>
          <p:nvPr/>
        </p:nvSpPr>
        <p:spPr bwMode="auto">
          <a:xfrm>
            <a:off x="1250950" y="5235575"/>
            <a:ext cx="1412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Ordenar - Trabajar</a:t>
            </a:r>
          </a:p>
        </p:txBody>
      </p:sp>
      <p:sp>
        <p:nvSpPr>
          <p:cNvPr id="5140" name="50 Rectángulo redondeado"/>
          <p:cNvSpPr>
            <a:spLocks noChangeArrowheads="1"/>
          </p:cNvSpPr>
          <p:nvPr/>
        </p:nvSpPr>
        <p:spPr bwMode="auto">
          <a:xfrm>
            <a:off x="682625" y="3656013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5141" name="51 Rectángulo redondeado"/>
          <p:cNvSpPr>
            <a:spLocks noChangeArrowheads="1"/>
          </p:cNvSpPr>
          <p:nvPr/>
        </p:nvSpPr>
        <p:spPr bwMode="auto">
          <a:xfrm>
            <a:off x="3851275" y="3644900"/>
            <a:ext cx="2808288" cy="15859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5142" name="52 CuadroTexto"/>
          <p:cNvSpPr txBox="1">
            <a:spLocks noChangeArrowheads="1"/>
          </p:cNvSpPr>
          <p:nvPr/>
        </p:nvSpPr>
        <p:spPr bwMode="auto">
          <a:xfrm>
            <a:off x="4364038" y="5229225"/>
            <a:ext cx="1789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b="1">
                <a:solidFill>
                  <a:schemeClr val="tx1"/>
                </a:solidFill>
              </a:rPr>
              <a:t>Esclavo – Amo</a:t>
            </a:r>
          </a:p>
          <a:p>
            <a:r>
              <a:rPr lang="es-CO" altLang="es-CO" sz="1100" b="1">
                <a:solidFill>
                  <a:schemeClr val="tx1"/>
                </a:solidFill>
              </a:rPr>
              <a:t>Se invierten los papeles</a:t>
            </a:r>
          </a:p>
        </p:txBody>
      </p:sp>
      <p:pic>
        <p:nvPicPr>
          <p:cNvPr id="5143" name="5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952625"/>
            <a:ext cx="1254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5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952625"/>
            <a:ext cx="12525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5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49725"/>
            <a:ext cx="12525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5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883025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5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059238"/>
            <a:ext cx="12525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Marcador de conteni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9" name="Marcador de contenido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31" name="1 CuadroTexto"/>
          <p:cNvSpPr txBox="1">
            <a:spLocks noChangeArrowheads="1"/>
          </p:cNvSpPr>
          <p:nvPr/>
        </p:nvSpPr>
        <p:spPr bwMode="auto">
          <a:xfrm>
            <a:off x="1942907" y="796409"/>
            <a:ext cx="4583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Dialéctica del amo y el esclavo de Hegel</a:t>
            </a:r>
          </a:p>
        </p:txBody>
      </p:sp>
    </p:spTree>
    <p:extLst>
      <p:ext uri="{BB962C8B-B14F-4D97-AF65-F5344CB8AC3E}">
        <p14:creationId xmlns:p14="http://schemas.microsoft.com/office/powerpoint/2010/main" val="1483782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/>
      <p:bldP spid="5131" grpId="0" animBg="1"/>
      <p:bldP spid="5132" grpId="0" animBg="1"/>
      <p:bldP spid="5134" grpId="0"/>
      <p:bldP spid="5135" grpId="0"/>
      <p:bldP spid="5137" grpId="0" animBg="1"/>
      <p:bldP spid="5138" grpId="0"/>
      <p:bldP spid="5139" grpId="0"/>
      <p:bldP spid="5140" grpId="0" animBg="1"/>
      <p:bldP spid="5141" grpId="0" animBg="1"/>
      <p:bldP spid="5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65257A2-38DB-46D4-AC51-9AE786B5AB53}" type="slidenum">
              <a:rPr lang="es-CO" altLang="es-CO" sz="1000">
                <a:latin typeface="Book Antiqua" charset="0"/>
                <a:ea typeface="DejaVu Sans" charset="0"/>
                <a:cs typeface="DejaVu Sans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CO" altLang="es-CO" sz="1000">
              <a:latin typeface="Book Antiqua" charset="0"/>
              <a:ea typeface="DejaVu Sans" charset="0"/>
              <a:cs typeface="DejaVu Sans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1D0B31-46FD-41D5-A9BE-EE34C9DBDCF2}" type="slidenum">
              <a:rPr lang="es-CO" altLang="es-CO" sz="1000">
                <a:ea typeface="DejaVu Sans" charset="0"/>
                <a:cs typeface="DejaVu Sans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CO" altLang="es-CO" sz="1000">
              <a:ea typeface="DejaVu Sans" charset="0"/>
              <a:cs typeface="DejaVu Sans" charset="0"/>
            </a:endParaRPr>
          </a:p>
        </p:txBody>
      </p:sp>
      <p:pic>
        <p:nvPicPr>
          <p:cNvPr id="1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13" y="1353468"/>
            <a:ext cx="1211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50" y="1353468"/>
            <a:ext cx="1212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5" y="1353468"/>
            <a:ext cx="1212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3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50" y="1383630"/>
            <a:ext cx="12112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50" y="1372518"/>
            <a:ext cx="121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8" y="1372518"/>
            <a:ext cx="1211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3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38" y="1372518"/>
            <a:ext cx="121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3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5" y="3388643"/>
            <a:ext cx="38465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35 Flecha derecha"/>
          <p:cNvSpPr>
            <a:spLocks noChangeArrowheads="1"/>
          </p:cNvSpPr>
          <p:nvPr/>
        </p:nvSpPr>
        <p:spPr bwMode="auto">
          <a:xfrm rot="16200000">
            <a:off x="4864769" y="2749674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27" name="8 CuadroTexto"/>
          <p:cNvSpPr txBox="1">
            <a:spLocks noChangeArrowheads="1"/>
          </p:cNvSpPr>
          <p:nvPr/>
        </p:nvSpPr>
        <p:spPr bwMode="auto">
          <a:xfrm>
            <a:off x="1882701" y="766762"/>
            <a:ext cx="438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en la Nube - Cloud Computing</a:t>
            </a: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146050" y="479742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</a:t>
            </a:r>
          </a:p>
        </p:txBody>
      </p:sp>
      <p:sp>
        <p:nvSpPr>
          <p:cNvPr id="29" name="39 Flecha derecha"/>
          <p:cNvSpPr>
            <a:spLocks noChangeArrowheads="1"/>
          </p:cNvSpPr>
          <p:nvPr/>
        </p:nvSpPr>
        <p:spPr bwMode="auto">
          <a:xfrm rot="16200000">
            <a:off x="944438" y="3937918"/>
            <a:ext cx="1728787" cy="484187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30" name="40 CuadroTexto"/>
          <p:cNvSpPr txBox="1">
            <a:spLocks noChangeArrowheads="1"/>
          </p:cNvSpPr>
          <p:nvPr/>
        </p:nvSpPr>
        <p:spPr bwMode="auto">
          <a:xfrm>
            <a:off x="34925" y="2560638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64.233.177.102</a:t>
            </a:r>
          </a:p>
        </p:txBody>
      </p:sp>
      <p:sp>
        <p:nvSpPr>
          <p:cNvPr id="31" name="4 CuadroTexto"/>
          <p:cNvSpPr txBox="1">
            <a:spLocks noChangeArrowheads="1"/>
          </p:cNvSpPr>
          <p:nvPr/>
        </p:nvSpPr>
        <p:spPr bwMode="auto">
          <a:xfrm>
            <a:off x="2122363" y="3963318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pic>
        <p:nvPicPr>
          <p:cNvPr id="33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808A8C0-0D22-4709-996B-A10FDC48FB54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86140A1A-651C-42D1-AF86-82FA4CBE0F67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21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47825"/>
            <a:ext cx="23526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9 Flecha derecha"/>
          <p:cNvSpPr>
            <a:spLocks noChangeArrowheads="1"/>
          </p:cNvSpPr>
          <p:nvPr/>
        </p:nvSpPr>
        <p:spPr bwMode="auto">
          <a:xfrm>
            <a:off x="2627313" y="2133600"/>
            <a:ext cx="504825" cy="377825"/>
          </a:xfrm>
          <a:prstGeom prst="rightArrow">
            <a:avLst>
              <a:gd name="adj1" fmla="val 50000"/>
              <a:gd name="adj2" fmla="val 5015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grpSp>
        <p:nvGrpSpPr>
          <p:cNvPr id="3" name="3 Grupo"/>
          <p:cNvGrpSpPr>
            <a:grpSpLocks/>
          </p:cNvGrpSpPr>
          <p:nvPr/>
        </p:nvGrpSpPr>
        <p:grpSpPr bwMode="auto">
          <a:xfrm>
            <a:off x="6275388" y="1716088"/>
            <a:ext cx="2730500" cy="1522412"/>
            <a:chOff x="6275300" y="1715411"/>
            <a:chExt cx="2730849" cy="1522759"/>
          </a:xfrm>
        </p:grpSpPr>
        <p:pic>
          <p:nvPicPr>
            <p:cNvPr id="8224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375" y="1844824"/>
              <a:ext cx="2068750" cy="135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12 Rectángulo redondeado"/>
            <p:cNvSpPr>
              <a:spLocks noChangeArrowheads="1"/>
            </p:cNvSpPr>
            <p:nvPr/>
          </p:nvSpPr>
          <p:spPr bwMode="auto">
            <a:xfrm>
              <a:off x="6275300" y="1715411"/>
              <a:ext cx="2730849" cy="1522759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 altLang="es-CO"/>
            </a:p>
          </p:txBody>
        </p:sp>
      </p:grpSp>
      <p:sp>
        <p:nvSpPr>
          <p:cNvPr id="8200" name="12 CuadroTexto"/>
          <p:cNvSpPr txBox="1">
            <a:spLocks noChangeArrowheads="1"/>
          </p:cNvSpPr>
          <p:nvPr/>
        </p:nvSpPr>
        <p:spPr bwMode="auto">
          <a:xfrm>
            <a:off x="2234184" y="836613"/>
            <a:ext cx="3788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</a:p>
          <a:p>
            <a:pPr algn="ctr"/>
            <a:r>
              <a:rPr lang="es-ES_tradnl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la caja fuerte del vecino</a:t>
            </a:r>
            <a:endParaRPr lang="es-ES_tradnl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1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6613"/>
            <a:ext cx="1374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00025" y="4006225"/>
            <a:ext cx="32095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caja fuerte del vecino: Manuel Dávila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de sistemas </a:t>
            </a:r>
            <a:r>
              <a:rPr lang="es-CO" altLang="es-CO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Maestría en filosofía</a:t>
            </a:r>
            <a:endParaRPr lang="es-CO" altLang="es-CO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5 Imagen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53" y="3608065"/>
            <a:ext cx="34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79388" y="5059363"/>
            <a:ext cx="2620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y sociedad: Ernesto Lleras: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de sistemas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01613" y="4483100"/>
            <a:ext cx="2762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Identidad, Alteridad, Cultura, </a:t>
            </a:r>
          </a:p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Ciberespacio, Tecnología: Betty </a:t>
            </a:r>
            <a:r>
              <a:rPr lang="es-CO" altLang="es-CO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Martinez</a:t>
            </a:r>
            <a:endParaRPr lang="es-CO" altLang="es-C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Antropóloga- Filósofa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79388" y="5519067"/>
            <a:ext cx="2225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Cyberbulling</a:t>
            </a:r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Rosa Isabel Galvis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Psicóloga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4932363" y="3475038"/>
            <a:ext cx="23374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neo gramática del estudiantes: </a:t>
            </a:r>
          </a:p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Cristina </a:t>
            </a:r>
            <a:r>
              <a:rPr lang="es-CO" altLang="es-CO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Asqueta</a:t>
            </a:r>
            <a:endParaRPr lang="es-CO" altLang="es-C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Filóloga</a:t>
            </a:r>
          </a:p>
        </p:txBody>
      </p:sp>
      <p:pic>
        <p:nvPicPr>
          <p:cNvPr id="22" name="15 Imagen">
            <a:hlinkClick r:id="rId8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65" y="4086225"/>
            <a:ext cx="3476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5 Imagen">
            <a:hlinkClick r:id="rId9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53" y="5119688"/>
            <a:ext cx="34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5 Imagen">
            <a:hlinkClick r:id="rId10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87888"/>
            <a:ext cx="3476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15 Imagen">
            <a:hlinkClick r:id="rId1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53" y="5491163"/>
            <a:ext cx="34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15 Imagen">
            <a:hlinkClick r:id="rId12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3617913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4921250" y="4051300"/>
            <a:ext cx="3084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Jurídicos: </a:t>
            </a:r>
          </a:p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SOPA, PIPA, LLERAS: Germán </a:t>
            </a:r>
            <a:r>
              <a:rPr lang="es-CO" altLang="es-CO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Realpe</a:t>
            </a:r>
            <a:endParaRPr lang="es-CO" altLang="es-C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Abogado</a:t>
            </a:r>
          </a:p>
        </p:txBody>
      </p:sp>
      <p:pic>
        <p:nvPicPr>
          <p:cNvPr id="28" name="15 Imagen">
            <a:hlinkClick r:id="rId13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42672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4932363" y="4676874"/>
            <a:ext cx="3043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Convergencia digital, Innovación en </a:t>
            </a:r>
          </a:p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y nuevos saberes de los Maestros:</a:t>
            </a:r>
          </a:p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Briceño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Licenciado en informática</a:t>
            </a:r>
          </a:p>
        </p:txBody>
      </p:sp>
      <p:pic>
        <p:nvPicPr>
          <p:cNvPr id="30" name="15 Imagen">
            <a:hlinkClick r:id="rId14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4797425"/>
            <a:ext cx="34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211138" y="6066137"/>
            <a:ext cx="258921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gran </a:t>
            </a:r>
            <a:r>
              <a:rPr lang="es-CO" altLang="es-CO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vuelve al </a:t>
            </a:r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control: Carlos Cantor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Comunicador</a:t>
            </a:r>
          </a:p>
        </p:txBody>
      </p:sp>
      <p:pic>
        <p:nvPicPr>
          <p:cNvPr id="32" name="15 Imagen">
            <a:hlinkClick r:id="rId15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5373688"/>
            <a:ext cx="34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3276600" y="1716088"/>
            <a:ext cx="2994025" cy="1508125"/>
            <a:chOff x="3275856" y="1715411"/>
            <a:chExt cx="2995005" cy="1509123"/>
          </a:xfrm>
        </p:grpSpPr>
        <p:pic>
          <p:nvPicPr>
            <p:cNvPr id="8221" name="8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903" y="1938058"/>
              <a:ext cx="2310886" cy="109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1 Rectángulo redondeado"/>
            <p:cNvSpPr>
              <a:spLocks noChangeArrowheads="1"/>
            </p:cNvSpPr>
            <p:nvPr/>
          </p:nvSpPr>
          <p:spPr bwMode="auto">
            <a:xfrm>
              <a:off x="3275856" y="1715411"/>
              <a:ext cx="2441789" cy="1509123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 altLang="es-CO"/>
            </a:p>
          </p:txBody>
        </p:sp>
        <p:sp>
          <p:nvSpPr>
            <p:cNvPr id="8223" name="9 Flecha derecha"/>
            <p:cNvSpPr>
              <a:spLocks noChangeArrowheads="1"/>
            </p:cNvSpPr>
            <p:nvPr/>
          </p:nvSpPr>
          <p:spPr bwMode="auto">
            <a:xfrm>
              <a:off x="5766805" y="2132856"/>
              <a:ext cx="504056" cy="378158"/>
            </a:xfrm>
            <a:prstGeom prst="rightArrow">
              <a:avLst>
                <a:gd name="adj1" fmla="val 50000"/>
                <a:gd name="adj2" fmla="val 5003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 altLang="es-CO"/>
            </a:p>
          </p:txBody>
        </p:sp>
      </p:grpSp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35" name="Marcador de contenido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251520" y="3501008"/>
            <a:ext cx="2747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tecnología en el 2020 Jorge Reynolds</a:t>
            </a:r>
          </a:p>
          <a:p>
            <a:r>
              <a:rPr lang="es-CO" altLang="es-CO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electrónico - Científico</a:t>
            </a:r>
          </a:p>
        </p:txBody>
      </p:sp>
    </p:spTree>
    <p:extLst>
      <p:ext uri="{BB962C8B-B14F-4D97-AF65-F5344CB8AC3E}">
        <p14:creationId xmlns:p14="http://schemas.microsoft.com/office/powerpoint/2010/main" val="1198650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2" grpId="0"/>
      <p:bldP spid="17" grpId="0"/>
      <p:bldP spid="18" grpId="0"/>
      <p:bldP spid="20" grpId="0"/>
      <p:bldP spid="21" grpId="0"/>
      <p:bldP spid="27" grpId="0"/>
      <p:bldP spid="29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808A8C0-0D22-4709-996B-A10FDC48FB54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7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86140A1A-651C-42D1-AF86-82FA4CBE0F67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7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35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2006" y="2298224"/>
            <a:ext cx="4012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SOPA: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Online Piracy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PIPA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PROTECT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 Act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12 CuadroTexto"/>
          <p:cNvSpPr txBox="1">
            <a:spLocks noChangeArrowheads="1"/>
          </p:cNvSpPr>
          <p:nvPr/>
        </p:nvSpPr>
        <p:spPr bwMode="auto">
          <a:xfrm>
            <a:off x="2234184" y="836613"/>
            <a:ext cx="3788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</a:p>
          <a:p>
            <a:pPr algn="ctr"/>
            <a:r>
              <a:rPr lang="es-ES_tradnl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la caja fuerte del vecino</a:t>
            </a:r>
            <a:endParaRPr lang="es-ES_tradnl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03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2B2C456-BBD4-4D18-B9EB-B6E7E380DA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BC8A2A9-845E-4DEB-9B8D-16D6C082CF7D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21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92150"/>
            <a:ext cx="1463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8 CuadroTexto"/>
          <p:cNvSpPr txBox="1">
            <a:spLocks noChangeArrowheads="1"/>
          </p:cNvSpPr>
          <p:nvPr/>
        </p:nvSpPr>
        <p:spPr bwMode="auto">
          <a:xfrm>
            <a:off x="2771800" y="692696"/>
            <a:ext cx="2890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en la Nube</a:t>
            </a:r>
          </a:p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</a:t>
            </a:r>
          </a:p>
        </p:txBody>
      </p:sp>
      <p:pic>
        <p:nvPicPr>
          <p:cNvPr id="10247" name="2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704975"/>
            <a:ext cx="446405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3 Imagen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04975"/>
            <a:ext cx="34798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20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5900"/>
            <a:ext cx="52705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92150"/>
            <a:ext cx="1463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5 CuadroTexto"/>
          <p:cNvSpPr txBox="1">
            <a:spLocks noChangeArrowheads="1"/>
          </p:cNvSpPr>
          <p:nvPr/>
        </p:nvSpPr>
        <p:spPr bwMode="auto">
          <a:xfrm>
            <a:off x="107950" y="17732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10247" name="7 Imagen">
            <a:hlinkClick r:id="rId2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73238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2771800" y="692696"/>
            <a:ext cx="2890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en la Nube</a:t>
            </a:r>
          </a:p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278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1623</Words>
  <Application>Microsoft Office PowerPoint</Application>
  <PresentationFormat>Presentación en pantalla (4:3)</PresentationFormat>
  <Paragraphs>383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JANUS</dc:creator>
  <cp:lastModifiedBy>mdavila</cp:lastModifiedBy>
  <cp:revision>27</cp:revision>
  <dcterms:created xsi:type="dcterms:W3CDTF">2014-08-19T20:10:31Z</dcterms:created>
  <dcterms:modified xsi:type="dcterms:W3CDTF">2016-08-03T01:15:47Z</dcterms:modified>
</cp:coreProperties>
</file>