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85" r:id="rId3"/>
    <p:sldId id="261" r:id="rId4"/>
    <p:sldId id="286" r:id="rId5"/>
    <p:sldId id="264" r:id="rId6"/>
    <p:sldId id="266" r:id="rId7"/>
    <p:sldId id="267" r:id="rId8"/>
    <p:sldId id="270" r:id="rId9"/>
    <p:sldId id="271" r:id="rId10"/>
    <p:sldId id="284" r:id="rId11"/>
    <p:sldId id="274" r:id="rId12"/>
    <p:sldId id="276" r:id="rId13"/>
    <p:sldId id="277" r:id="rId14"/>
    <p:sldId id="278" r:id="rId15"/>
    <p:sldId id="280" r:id="rId16"/>
    <p:sldId id="281" r:id="rId17"/>
    <p:sldId id="282" r:id="rId18"/>
    <p:sldId id="287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1CE9-1CD7-41A5-AD9E-4F67978FB9AA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AA521-3052-42B9-ACA0-B12B211D334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887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603FCFB-12C2-4584-8823-F50A8BCC8B41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A27FEF-A1DB-422C-A3BE-3832FB91E301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5AA847-7F86-4169-AE34-0EBB9A50A36C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7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297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CF741ACF-7129-4853-9726-A37B76696891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10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B4604D-2ACC-4424-85E2-B6421D76B320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12AC21-F67E-479C-AFF8-D6601DE06EE4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99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646FF166-986B-4FB0-AF36-C7043042BAEB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11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48D4BD-1A68-4BDA-850B-866F24A5BC7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BBDA7A-BAF7-4955-8CF8-98BDD0074693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5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50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10A7057F-DEC9-40E0-A378-688B77C5EA8D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12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1CE346F-0F40-480B-B059-9BE07F766FFE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724E11-459B-4905-91F0-E798F8D83236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71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71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749F8647-D4FA-46A8-8732-B8778C2BB80B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13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377E76F-8A77-4860-B7CE-A044845593C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085398-AE4C-4A33-9AF2-021247C45874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81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81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84EDC2C-6BDF-4511-A518-5B53CD324591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14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A34F35-59AB-473E-9C48-C840C233B8CA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ED96C1-474B-47D2-B65E-014D48131587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91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91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9DBFDE86-D769-4DB1-9916-5C55AB84F8E8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15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F6B07E3-F19B-4B66-A0C6-D22F03C1E98C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FE9D4E-224D-400C-9ABF-1D05BD96F927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1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5120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EDAEC002-C9F8-4218-A5E6-C4FEC19C8596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16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08A900-431D-458B-8B33-27F835E762B7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B89152D-C6FA-4E45-B0B3-B8A1732E205E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22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CA5D8C4-4EAF-4E2A-BC7C-98921B56364E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17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954F86-637E-4E8B-B627-5F1CEF8324A9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23F8D90-55B9-4658-BB62-6C1002CA7C8A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532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CA5D8C4-4EAF-4E2A-BC7C-98921B56364E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18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954F86-637E-4E8B-B627-5F1CEF8324A9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23F8D90-55B9-4658-BB62-6C1002CA7C8A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532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603FCFB-12C2-4584-8823-F50A8BCC8B41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2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A27FEF-A1DB-422C-A3BE-3832FB91E301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5AA847-7F86-4169-AE34-0EBB9A50A36C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97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297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5F30BAFB-AB8D-45AF-BD4D-C86A4D7C4949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3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7D63DA-8942-425E-BF51-35CFB4341DB5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55C4B1-14E3-4FA3-912E-D1880CEC6401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27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CDCF3378-241B-4288-9ADA-9D1B855F445B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4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DEC55C-5BC5-45FD-82E0-5EB51A4A080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75351C-1C11-4A55-9881-8FCA90A20B7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48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48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E074BD0A-C985-4E15-9129-B9EACDD9F0D8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5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B64DF6-25D5-474E-9B1D-F43EA8F4EBB1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7570B-48E7-4F83-924D-91C761704CD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58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58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2DA76182-D3D5-4040-A31A-66F34F505BAB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6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4F45A80-5BDA-473F-AEEE-D8E01B1A459C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8A02C8-1382-4BB4-9DDE-9D628EF4F5EB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68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68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05F1A137-6575-4153-B1A2-8201B4804827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7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7793CCA-CE21-4EB8-B8B9-86724A74D3E0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005D71-680F-4C74-820A-D5F7FC3D0C08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78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378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01851F93-3837-45EC-B0F7-5BDA81A91E3E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8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3D4CFC-0C95-4FA6-8984-6B3188DB57FB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63BDD9-B39C-4583-B85E-CA28CD12945E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09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09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/>
            <a:fld id="{00428B60-0C65-4413-92B2-ED5FFD843594}" type="slidenum">
              <a:rPr lang="es-ES" altLang="es-CO" smtClean="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eaLnBrk="1" hangingPunct="1"/>
              <a:t>9</a:t>
            </a:fld>
            <a:endParaRPr lang="es-ES" altLang="es-CO" smtClean="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E78FE6-E355-43C5-8AD5-D5514E6E3DDF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91B37F-BCE4-4A88-9869-571A3EBE2D42}" type="slidenum">
              <a:rPr lang="es-ES" altLang="es-CO" sz="1200">
                <a:solidFill>
                  <a:srgbClr val="000000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ES" altLang="es-CO" sz="1200">
              <a:solidFill>
                <a:srgbClr val="000000"/>
              </a:solidFill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19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/>
        </p:spPr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001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877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612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04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115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18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97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94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87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515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3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55852-D599-4723-9CE7-E3A29E6EAC1C}" type="datetimeFigureOut">
              <a:rPr lang="es-CO" smtClean="0"/>
              <a:pPr/>
              <a:t>2/08/2016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061A-171F-4FDB-AEFE-786B7E3AD78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2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F:\ECOSISTEMA%20INTELIGENTEver3\Barrio%20Digital%20semana%20de%20ingenier&#237;a2\048.wmv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hyperlink" Target="https://www.youtube.com/watch?v=oUHnh-ZYoWs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hyperlink" Target="file:///F:\ECOSISTEMA%20INTELIGENTEver3\ECOSISTEMA%20INTELIGENTE\estudiantes.wmv" TargetMode="External"/><Relationship Id="rId15" Type="http://schemas.openxmlformats.org/officeDocument/2006/relationships/image" Target="../media/image35.jpe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7.jpeg"/><Relationship Id="rId7" Type="http://schemas.openxmlformats.org/officeDocument/2006/relationships/hyperlink" Target="http://e-logicasoftware.com/tutoriales/conferencias/temas-de-tecnologias/software-ver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puterworld.co/imagenes/cuadernoverde2012.pdf" TargetMode="External"/><Relationship Id="rId5" Type="http://schemas.openxmlformats.org/officeDocument/2006/relationships/image" Target="../media/image38.jpeg"/><Relationship Id="rId10" Type="http://schemas.openxmlformats.org/officeDocument/2006/relationships/image" Target="../media/image7.jpeg"/><Relationship Id="rId4" Type="http://schemas.openxmlformats.org/officeDocument/2006/relationships/hyperlink" Target="http://computerworld.co/imagenes/cuadernoverde2011.pdf" TargetMode="Externa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-logicasoftware.com/tutoriales/conferencias/nuevas-tecnologias/googleearth/Uniminuto.kmz" TargetMode="External"/><Relationship Id="rId5" Type="http://schemas.openxmlformats.org/officeDocument/2006/relationships/image" Target="../media/image40.png"/><Relationship Id="rId4" Type="http://schemas.openxmlformats.org/officeDocument/2006/relationships/hyperlink" Target="../videos/generador.wmv" TargetMode="External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10" Type="http://schemas.openxmlformats.org/officeDocument/2006/relationships/image" Target="../media/image47.jpeg"/><Relationship Id="rId4" Type="http://schemas.openxmlformats.org/officeDocument/2006/relationships/hyperlink" Target="../educacion_3d/Ambientes%203D/Ambientes3D.exe" TargetMode="External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eltiempo.com/archivo/documento/CMS-11476423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pp.com.pe/2012-01-18-wikipedia-cierra-su-pagina-en-protesta-por-ley-sopa-noticia_441859.html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hosberart.blogspot.com/2012/01/facebook-twitter-y-google-cierran.html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hyperlink" Target="http://www-03.ibm.com/software/products/es/coplin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2FbQ6RnaI0I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://www.worldometers.info/es/" TargetMode="External"/><Relationship Id="rId4" Type="http://schemas.openxmlformats.org/officeDocument/2006/relationships/hyperlink" Target="http://www.youtube.com/watch?v=s1LCKu_auvU" TargetMode="Externa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videos/impresora%203D.MOV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e-logicasoftware.com/tutoriales/conferencias/temas-de-tecnologias/internet-de-las-cosas/" TargetMode="External"/><Relationship Id="rId12" Type="http://schemas.openxmlformats.org/officeDocument/2006/relationships/hyperlink" Target="videos/robotica-linea.M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hyperlink" Target="videos/robotica-sumo.MOV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7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hyperlink" Target="https://www.youtube.com/watch?v=6V87gFMH4c8" TargetMode="External"/><Relationship Id="rId1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7.jpeg"/><Relationship Id="rId4" Type="http://schemas.openxmlformats.org/officeDocument/2006/relationships/image" Target="../media/image21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69D4D9BA-908B-4BB7-8DEA-F664359DC7B9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32161" y="548333"/>
            <a:ext cx="5688111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36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3600" b="1" dirty="0">
              <a:solidFill>
                <a:srgbClr val="000000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5253F06-1B4C-43D3-B152-FE7475779BCE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835696" y="3144093"/>
            <a:ext cx="4902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1500" b="1" dirty="0">
                <a:solidFill>
                  <a:srgbClr val="000000"/>
                </a:solidFill>
              </a:rPr>
              <a:t>Ingeniero Manuel Dávila </a:t>
            </a:r>
            <a:r>
              <a:rPr lang="es-CO" altLang="es-CO" sz="1500" b="1" dirty="0" err="1">
                <a:solidFill>
                  <a:srgbClr val="000000"/>
                </a:solidFill>
              </a:rPr>
              <a:t>Sguerra</a:t>
            </a:r>
            <a:endParaRPr lang="es-CO" altLang="es-CO" sz="15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endParaRPr lang="es-CO" altLang="es-CO" sz="15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s-CO" altLang="es-CO" sz="1500" b="1" dirty="0">
                <a:solidFill>
                  <a:srgbClr val="000000"/>
                </a:solidFill>
              </a:rPr>
              <a:t>Ingeniero de sistemas de la Universidad de los Andes</a:t>
            </a:r>
          </a:p>
          <a:p>
            <a:pPr algn="ctr" eaLnBrk="1" hangingPunct="1">
              <a:buClrTx/>
              <a:buFontTx/>
              <a:buNone/>
            </a:pPr>
            <a:r>
              <a:rPr lang="es-CO" altLang="es-CO" sz="1500" b="1" dirty="0">
                <a:solidFill>
                  <a:srgbClr val="000000"/>
                </a:solidFill>
              </a:rPr>
              <a:t>Maestría  Cum Laude en Filosofía de la Universidad Javeriana</a:t>
            </a:r>
          </a:p>
          <a:p>
            <a:pPr algn="ctr" eaLnBrk="1" hangingPunct="1">
              <a:buClrTx/>
              <a:buFontTx/>
              <a:buNone/>
            </a:pPr>
            <a:r>
              <a:rPr lang="es-CO" altLang="es-CO" sz="1500" b="1" dirty="0">
                <a:solidFill>
                  <a:srgbClr val="000000"/>
                </a:solidFill>
              </a:rPr>
              <a:t>Decano de la Facultad de Ingeniería de </a:t>
            </a:r>
            <a:r>
              <a:rPr lang="es-CO" altLang="es-CO" sz="1500" b="1" dirty="0" err="1">
                <a:solidFill>
                  <a:srgbClr val="000000"/>
                </a:solidFill>
              </a:rPr>
              <a:t>Uniminuto</a:t>
            </a:r>
            <a:endParaRPr lang="es-CO" altLang="es-CO" sz="1500" b="1" dirty="0">
              <a:solidFill>
                <a:srgbClr val="000000"/>
              </a:solidFill>
            </a:endParaRPr>
          </a:p>
        </p:txBody>
      </p:sp>
      <p:sp>
        <p:nvSpPr>
          <p:cNvPr id="3079" name="AutoShape 7" descr="https://sp.yimg.com/ib/th?id=HN.607992684616353793&amp;pid=15.1&amp;P=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/>
          </a:p>
        </p:txBody>
      </p:sp>
      <p:pic>
        <p:nvPicPr>
          <p:cNvPr id="3080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21" y="1988840"/>
            <a:ext cx="15478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99186"/>
            <a:ext cx="2048644" cy="20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0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E112F3D2-4E12-468C-AFF2-CF1FF26C4B08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10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65121CCA-DD85-4EF7-B9D4-C38B1B97C0C2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10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4342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0263"/>
            <a:ext cx="13700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00034" y="2424066"/>
            <a:ext cx="84690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terrified' of the Internet of Things, says father of the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Vinton Cerf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It's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combination of appliances and software, and I'm always nervous about software --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software has bugs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everything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there's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standardization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we'll need different control and monitoring systems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don't want seven different hubs and systems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control all the pieces in my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00082"/>
            <a:ext cx="26161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es-CO" altLang="es-CO" sz="23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Helvetica Neue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0" i="0" u="none" strike="noStrike" cap="none" normalizeH="0" baseline="0" smtClean="0">
                <a:ln>
                  <a:noFill/>
                </a:ln>
                <a:solidFill>
                  <a:srgbClr val="6D6C7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altLang="es-CO" sz="900" b="0" i="0" u="none" strike="noStrike" cap="none" normalizeH="0" baseline="0" smtClean="0">
                <a:ln>
                  <a:noFill/>
                </a:ln>
                <a:solidFill>
                  <a:srgbClr val="6D6C7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Vinton Cerf Heidelberg Laureate For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57" y="321563"/>
            <a:ext cx="2137569" cy="14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0 CuadroTexto"/>
          <p:cNvSpPr txBox="1">
            <a:spLocks noChangeArrowheads="1"/>
          </p:cNvSpPr>
          <p:nvPr/>
        </p:nvSpPr>
        <p:spPr bwMode="auto">
          <a:xfrm>
            <a:off x="2634158" y="692696"/>
            <a:ext cx="2801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of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Internet de las cosas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59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A2C92CFD-E2A8-40CA-B7EC-34F4D551CFF8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11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8EA7AA8-C503-4EF3-A49D-122B4D1384EF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11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9461" name="12 CuadroTexto"/>
          <p:cNvSpPr txBox="1">
            <a:spLocks noChangeArrowheads="1"/>
          </p:cNvSpPr>
          <p:nvPr/>
        </p:nvSpPr>
        <p:spPr bwMode="auto">
          <a:xfrm>
            <a:off x="2051050" y="83661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</a:rPr>
              <a:t>Realidad aumentada</a:t>
            </a:r>
            <a:endParaRPr lang="es-CO" altLang="es-CO" dirty="0">
              <a:solidFill>
                <a:schemeClr val="tx1"/>
              </a:solidFill>
            </a:endParaRPr>
          </a:p>
        </p:txBody>
      </p:sp>
      <p:pic>
        <p:nvPicPr>
          <p:cNvPr id="19462" name="Picture 2" descr="https://encrypted-tbn0.gstatic.com/images?q=tbn:ANd9GcSZd8YL8gE-GS4rw1hfze8rkoOuPJXhkYw4kOy_AJH2k87GOvAM2aGVs1f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79438"/>
            <a:ext cx="11604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773239"/>
            <a:ext cx="3103556" cy="2155828"/>
            <a:chOff x="385" y="754"/>
            <a:chExt cx="4895" cy="2214"/>
          </a:xfrm>
        </p:grpSpPr>
        <p:pic>
          <p:nvPicPr>
            <p:cNvPr id="1947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7" t="13428" r="17322" b="34482"/>
            <a:stretch>
              <a:fillRect/>
            </a:stretch>
          </p:blipFill>
          <p:spPr bwMode="auto">
            <a:xfrm>
              <a:off x="385" y="754"/>
              <a:ext cx="4895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74" name="Line 5">
              <a:hlinkClick r:id="rId5" action="ppaction://hlinkfile"/>
            </p:cNvPr>
            <p:cNvSpPr>
              <a:spLocks noChangeShapeType="1"/>
            </p:cNvSpPr>
            <p:nvPr/>
          </p:nvSpPr>
          <p:spPr bwMode="auto">
            <a:xfrm flipV="1">
              <a:off x="975" y="2429"/>
              <a:ext cx="3806" cy="321"/>
            </a:xfrm>
            <a:prstGeom prst="line">
              <a:avLst/>
            </a:prstGeom>
            <a:noFill/>
            <a:ln w="31680">
              <a:solidFill>
                <a:srgbClr val="FFFF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786314" y="1773238"/>
            <a:ext cx="3673474" cy="2084389"/>
            <a:chOff x="1156" y="799"/>
            <a:chExt cx="3766" cy="2673"/>
          </a:xfrm>
        </p:grpSpPr>
        <p:pic>
          <p:nvPicPr>
            <p:cNvPr id="1946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253"/>
              <a:ext cx="3367" cy="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9466" name="Group 5"/>
            <p:cNvGrpSpPr>
              <a:grpSpLocks/>
            </p:cNvGrpSpPr>
            <p:nvPr/>
          </p:nvGrpSpPr>
          <p:grpSpPr bwMode="auto">
            <a:xfrm>
              <a:off x="1882" y="1752"/>
              <a:ext cx="1991" cy="1130"/>
              <a:chOff x="1882" y="1752"/>
              <a:chExt cx="1991" cy="1130"/>
            </a:xfrm>
          </p:grpSpPr>
          <p:pic>
            <p:nvPicPr>
              <p:cNvPr id="19471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47" t="13428" r="17322" b="34482"/>
              <a:stretch>
                <a:fillRect/>
              </a:stretch>
            </p:blipFill>
            <p:spPr bwMode="auto">
              <a:xfrm>
                <a:off x="1882" y="1752"/>
                <a:ext cx="1991" cy="1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9472" name="Line 7">
                <a:hlinkClick r:id="rId8" action="ppaction://hlinkfile"/>
              </p:cNvPr>
              <p:cNvSpPr>
                <a:spLocks noChangeShapeType="1"/>
              </p:cNvSpPr>
              <p:nvPr/>
            </p:nvSpPr>
            <p:spPr bwMode="auto">
              <a:xfrm flipV="1">
                <a:off x="2122" y="2606"/>
                <a:ext cx="1547" cy="166"/>
              </a:xfrm>
              <a:prstGeom prst="line">
                <a:avLst/>
              </a:prstGeom>
              <a:noFill/>
              <a:ln w="31680">
                <a:solidFill>
                  <a:srgbClr val="FFFF00"/>
                </a:solidFill>
                <a:prstDash val="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19467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2" t="10588" b="17030"/>
            <a:stretch>
              <a:fillRect/>
            </a:stretch>
          </p:blipFill>
          <p:spPr bwMode="auto">
            <a:xfrm>
              <a:off x="1156" y="799"/>
              <a:ext cx="458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468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799"/>
              <a:ext cx="3398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469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41"/>
            <a:stretch>
              <a:fillRect/>
            </a:stretch>
          </p:blipFill>
          <p:spPr bwMode="auto">
            <a:xfrm>
              <a:off x="4104" y="799"/>
              <a:ext cx="818" cy="2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470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3113"/>
              <a:ext cx="135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9" name="Marcador de contenido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20" name="Marcador de contenido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pic>
        <p:nvPicPr>
          <p:cNvPr id="22" name="17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138641"/>
            <a:ext cx="2254391" cy="15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18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148167"/>
            <a:ext cx="2254390" cy="14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s://encrypted-tbn0.gstatic.com/images?q=tbn:ANd9GcSZd8YL8gE-GS4rw1hfze8rkoOuPJXhkYw4kOy_AJH2k87GOvAM2aGVs1f5">
            <a:hlinkClick r:id="rId17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57" y="4357694"/>
            <a:ext cx="915533" cy="91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 CuadroTexto"/>
          <p:cNvSpPr txBox="1">
            <a:spLocks noChangeArrowheads="1"/>
          </p:cNvSpPr>
          <p:nvPr/>
        </p:nvSpPr>
        <p:spPr bwMode="auto">
          <a:xfrm>
            <a:off x="5429256" y="4714884"/>
            <a:ext cx="817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26" name="2 Flecha derecha"/>
          <p:cNvSpPr>
            <a:spLocks noChangeArrowheads="1"/>
          </p:cNvSpPr>
          <p:nvPr/>
        </p:nvSpPr>
        <p:spPr bwMode="auto">
          <a:xfrm>
            <a:off x="6471132" y="4759331"/>
            <a:ext cx="766556" cy="381994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33733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D65E86FA-0CE2-4FF7-BAB1-54F0F2BCDEC7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12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DEB5EA1-BB3B-41D6-AEAA-ED1CD0BE97D6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12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1509" name="12 CuadroTexto"/>
          <p:cNvSpPr txBox="1">
            <a:spLocks noChangeArrowheads="1"/>
          </p:cNvSpPr>
          <p:nvPr/>
        </p:nvSpPr>
        <p:spPr bwMode="auto">
          <a:xfrm>
            <a:off x="2320528" y="692696"/>
            <a:ext cx="340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Sostenibilidad</a:t>
            </a:r>
          </a:p>
          <a:p>
            <a:pPr algn="ctr"/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ambiente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10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71513"/>
            <a:ext cx="18351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6263" y="2205038"/>
            <a:ext cx="7812087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muchas maneras de cómo la tecnología puede ayudar mejorar la sostenibilidad del medio ambiente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crear problemas: Internet de las Cosas llevará 50 billones de dispositivos conectados a Internet en el 2020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gramos de CO2 por consulta en Google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 millones de celulares en el 2007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sostenibilidad del medio ambiente se ha convertido en un factor importante en la industria y la conciencia pública: Agua, energía, materiales y gases de efecto invernadero</a:t>
            </a:r>
            <a:r>
              <a:rPr lang="es-ES_tradnl" sz="1400" dirty="0">
                <a:solidFill>
                  <a:schemeClr val="tx1"/>
                </a:solidFill>
              </a:rPr>
              <a:t>. 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1512" name="3 CuadroTexto"/>
          <p:cNvSpPr txBox="1">
            <a:spLocks noChangeArrowheads="1"/>
          </p:cNvSpPr>
          <p:nvPr/>
        </p:nvSpPr>
        <p:spPr bwMode="auto">
          <a:xfrm>
            <a:off x="1337358" y="5005625"/>
            <a:ext cx="48908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Cuadernos verdes de </a:t>
            </a:r>
            <a:r>
              <a:rPr lang="es-CO" altLang="es-C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Computerworld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Software Verde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CO" altLang="es-CO" sz="1400" dirty="0">
              <a:solidFill>
                <a:schemeClr val="tx1"/>
              </a:solidFill>
            </a:endParaRPr>
          </a:p>
          <a:p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25:                        Página 27</a:t>
            </a:r>
          </a:p>
          <a:p>
            <a:r>
              <a:rPr lang="es-CO" altLang="es-CO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1513" name="13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58" y="5437376"/>
            <a:ext cx="6127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14 Imagen">
            <a:hlinkClick r:id="rId6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58" y="5437376"/>
            <a:ext cx="6111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10 CuadroTexto"/>
          <p:cNvSpPr txBox="1">
            <a:spLocks noChangeArrowheads="1"/>
          </p:cNvSpPr>
          <p:nvPr/>
        </p:nvSpPr>
        <p:spPr bwMode="auto">
          <a:xfrm>
            <a:off x="107950" y="1773238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</a:p>
        </p:txBody>
      </p:sp>
      <p:pic>
        <p:nvPicPr>
          <p:cNvPr id="21516" name="1 Imagen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830388"/>
            <a:ext cx="5270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Marcador de contenido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4" name="Marcador de contenido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037187" y="1450072"/>
            <a:ext cx="653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¿La computación si ayuda a preservar el Medio ambiente?</a:t>
            </a:r>
            <a:endParaRPr lang="es-C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9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5BAB1386-E80C-4CB8-8DA7-01E7CCAE3C8C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13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B39FAB98-3BA5-4165-A03A-8990F0D67743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13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2533" name="12 CuadroTexto"/>
          <p:cNvSpPr txBox="1">
            <a:spLocks noChangeArrowheads="1"/>
          </p:cNvSpPr>
          <p:nvPr/>
        </p:nvSpPr>
        <p:spPr bwMode="auto">
          <a:xfrm>
            <a:off x="2392536" y="692696"/>
            <a:ext cx="340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Sostenibilidad</a:t>
            </a: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ambiente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4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71513"/>
            <a:ext cx="18351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13210" r="12674" b="13231"/>
          <a:stretch>
            <a:fillRect/>
          </a:stretch>
        </p:blipFill>
        <p:spPr bwMode="auto">
          <a:xfrm>
            <a:off x="2252893" y="2000240"/>
            <a:ext cx="4105065" cy="31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1081" r="38571" b="21889"/>
          <a:stretch>
            <a:fillRect/>
          </a:stretch>
        </p:blipFill>
        <p:spPr bwMode="auto">
          <a:xfrm>
            <a:off x="6646883" y="2263790"/>
            <a:ext cx="8540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7" name="11 CuadroTexto"/>
          <p:cNvSpPr txBox="1">
            <a:spLocks noChangeArrowheads="1"/>
          </p:cNvSpPr>
          <p:nvPr/>
        </p:nvSpPr>
        <p:spPr bwMode="auto">
          <a:xfrm>
            <a:off x="4124345" y="5194315"/>
            <a:ext cx="650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</p:txBody>
      </p:sp>
      <p:sp>
        <p:nvSpPr>
          <p:cNvPr id="22538" name="12 CuadroTexto"/>
          <p:cNvSpPr txBox="1">
            <a:spLocks noChangeArrowheads="1"/>
          </p:cNvSpPr>
          <p:nvPr/>
        </p:nvSpPr>
        <p:spPr bwMode="auto">
          <a:xfrm>
            <a:off x="6748483" y="2954352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3" name="Marcador de contenido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938078" y="836712"/>
            <a:ext cx="2767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Generación de energía por </a:t>
            </a:r>
          </a:p>
          <a:p>
            <a:r>
              <a:rPr lang="es-CO" b="1" dirty="0" smtClean="0">
                <a:solidFill>
                  <a:srgbClr val="FF0000"/>
                </a:solidFill>
              </a:rPr>
              <a:t>el roce del automóvil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26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9AA6E8A3-FEDE-4C2F-B526-39062C4CA868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14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C5038567-B5D4-487D-B5CA-29FA7563FBEB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14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3557" name="12 CuadroTexto"/>
          <p:cNvSpPr txBox="1">
            <a:spLocks noChangeArrowheads="1"/>
          </p:cNvSpPr>
          <p:nvPr/>
        </p:nvSpPr>
        <p:spPr bwMode="auto">
          <a:xfrm>
            <a:off x="2228055" y="77628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CO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Massively</a:t>
            </a:r>
            <a:r>
              <a:rPr lang="es-ES_tradnl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</a:p>
          <a:p>
            <a:pPr algn="ctr"/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 abiertos en línea MOOCS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8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6288"/>
            <a:ext cx="1716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5 Rectángulo"/>
          <p:cNvSpPr>
            <a:spLocks noChangeArrowheads="1"/>
          </p:cNvSpPr>
          <p:nvPr/>
        </p:nvSpPr>
        <p:spPr bwMode="auto">
          <a:xfrm>
            <a:off x="323528" y="2614260"/>
            <a:ext cx="85137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calidad de los productos debe ser óptima en video, sonido y metodología debido a la no </a:t>
            </a:r>
            <a:r>
              <a:rPr lang="es-CO" alt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presencialidad</a:t>
            </a:r>
            <a:endParaRPr lang="es-CO" alt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origen desde el cual se haya motivado la iniciativa de hacer un MOOC, debe ser claro y pertinente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motivaciones de quienes los liberan deben ser conocidas en la medida de lo posible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Catedral y Bazar de Erik Raymond: </a:t>
            </a: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manifiesto del software libre </a:t>
            </a:r>
            <a:r>
              <a:rPr lang="es-CO" alt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bondad excesiva es sospechosa”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motivaciones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de un MOOC es alto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MOOC se habla mucho del producto como tal, pero no de la actitud y capacidad de aprendizaje de los estudiantes.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de lo índices de aprendizaje</a:t>
            </a:r>
          </a:p>
        </p:txBody>
      </p:sp>
      <p:sp>
        <p:nvSpPr>
          <p:cNvPr id="23560" name="6 CuadroTexto"/>
          <p:cNvSpPr txBox="1">
            <a:spLocks noChangeArrowheads="1"/>
          </p:cNvSpPr>
          <p:nvPr/>
        </p:nvSpPr>
        <p:spPr bwMode="auto">
          <a:xfrm>
            <a:off x="706640" y="1849438"/>
            <a:ext cx="41088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la </a:t>
            </a:r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novedad</a:t>
            </a:r>
            <a:r>
              <a:rPr lang="es-CO" alt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del </a:t>
            </a:r>
            <a:r>
              <a:rPr lang="es-CO" alt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</a:t>
            </a:r>
          </a:p>
          <a:p>
            <a:r>
              <a:rPr lang="es-CO" alt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¿Cambiará la manera de educar?</a:t>
            </a:r>
            <a:endParaRPr lang="es-CO" altLang="es-C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32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1A3468A2-9557-49B3-9184-784E1512AE3B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15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2D407672-7DFE-4944-9B7E-50A6DCE60DB0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15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5605" name="12 CuadroTexto"/>
          <p:cNvSpPr txBox="1">
            <a:spLocks noChangeArrowheads="1"/>
          </p:cNvSpPr>
          <p:nvPr/>
        </p:nvSpPr>
        <p:spPr bwMode="auto">
          <a:xfrm>
            <a:off x="3272630" y="620688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3D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63575"/>
            <a:ext cx="12541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5 CuadroTexto"/>
          <p:cNvSpPr txBox="1">
            <a:spLocks noChangeArrowheads="1"/>
          </p:cNvSpPr>
          <p:nvPr/>
        </p:nvSpPr>
        <p:spPr bwMode="auto">
          <a:xfrm>
            <a:off x="365125" y="1692251"/>
            <a:ext cx="4171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imagen vale más que mil palabras</a:t>
            </a:r>
          </a:p>
        </p:txBody>
      </p:sp>
      <p:sp>
        <p:nvSpPr>
          <p:cNvPr id="25608" name="6 Flecha derecha"/>
          <p:cNvSpPr>
            <a:spLocks noChangeArrowheads="1"/>
          </p:cNvSpPr>
          <p:nvPr/>
        </p:nvSpPr>
        <p:spPr bwMode="auto">
          <a:xfrm>
            <a:off x="4787900" y="1668438"/>
            <a:ext cx="1368425" cy="485775"/>
          </a:xfrm>
          <a:prstGeom prst="rightArrow">
            <a:avLst>
              <a:gd name="adj1" fmla="val 50000"/>
              <a:gd name="adj2" fmla="val 4989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25609" name="9 Imagen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2525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1" name="Marcador de contenido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67744" y="908720"/>
            <a:ext cx="3561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0000"/>
                </a:solidFill>
              </a:rPr>
              <a:t>Asuntos de identidad transformada</a:t>
            </a:r>
          </a:p>
          <a:p>
            <a:pPr algn="ctr"/>
            <a:r>
              <a:rPr lang="es-CO" b="1" dirty="0" err="1" smtClean="0">
                <a:solidFill>
                  <a:srgbClr val="FF0000"/>
                </a:solidFill>
              </a:rPr>
              <a:t>Abatares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3d-sala-de-est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97" y="4067522"/>
            <a:ext cx="24669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3d-dictando-cla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96" y="4077072"/>
            <a:ext cx="23622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3d-en-bicicle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80" y="2237606"/>
            <a:ext cx="2324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3d-area-de-esparcimient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39" y="2204864"/>
            <a:ext cx="2409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603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BA9111CF-68D5-42FB-871B-FF35F342EB15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16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D6CEEA68-765A-4FA9-919D-4B4329E57DBF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16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765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97200"/>
            <a:ext cx="41259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3 CuadroTexto"/>
          <p:cNvSpPr txBox="1">
            <a:spLocks noChangeArrowheads="1"/>
          </p:cNvSpPr>
          <p:nvPr/>
        </p:nvSpPr>
        <p:spPr bwMode="auto">
          <a:xfrm>
            <a:off x="3203575" y="1533525"/>
            <a:ext cx="28432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Panóptico físico:</a:t>
            </a:r>
          </a:p>
          <a:p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Jeremy Bentham (1748-1832</a:t>
            </a:r>
            <a:b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Inglaterra: Abogado, filósofo</a:t>
            </a:r>
            <a:b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 del utilitarismo</a:t>
            </a:r>
          </a:p>
        </p:txBody>
      </p:sp>
      <p:sp>
        <p:nvSpPr>
          <p:cNvPr id="5" name="4 Flecha derecha"/>
          <p:cNvSpPr/>
          <p:nvPr/>
        </p:nvSpPr>
        <p:spPr bwMode="auto">
          <a:xfrm rot="20498258">
            <a:off x="3095625" y="3546475"/>
            <a:ext cx="1520825" cy="15240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/>
          </a:p>
        </p:txBody>
      </p:sp>
      <p:sp>
        <p:nvSpPr>
          <p:cNvPr id="14" name="13 Flecha derecha"/>
          <p:cNvSpPr/>
          <p:nvPr/>
        </p:nvSpPr>
        <p:spPr bwMode="auto">
          <a:xfrm rot="11348349">
            <a:off x="1576388" y="3614738"/>
            <a:ext cx="1508125" cy="201612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/>
          </a:p>
        </p:txBody>
      </p:sp>
      <p:sp>
        <p:nvSpPr>
          <p:cNvPr id="15" name="14 Flecha derecha"/>
          <p:cNvSpPr/>
          <p:nvPr/>
        </p:nvSpPr>
        <p:spPr bwMode="auto">
          <a:xfrm rot="1288378" flipV="1">
            <a:off x="3087688" y="4114800"/>
            <a:ext cx="1758950" cy="163513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/>
          </a:p>
        </p:txBody>
      </p:sp>
      <p:sp>
        <p:nvSpPr>
          <p:cNvPr id="16" name="15 Flecha derecha"/>
          <p:cNvSpPr/>
          <p:nvPr/>
        </p:nvSpPr>
        <p:spPr bwMode="auto">
          <a:xfrm rot="9582315">
            <a:off x="1584325" y="4038600"/>
            <a:ext cx="1557338" cy="14605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5148263" y="3340100"/>
            <a:ext cx="3470275" cy="1330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Celdas en círculo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Seres aislados, incomunicados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Expuestos a la soledad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vigilante ve a todos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 ve al vigilante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*La sociedad de la transparencia </a:t>
            </a:r>
            <a:r>
              <a:rPr lang="es-CO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Byung-Chul</a:t>
            </a:r>
            <a:r>
              <a:rPr lang="es-CO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</a:t>
            </a:r>
          </a:p>
        </p:txBody>
      </p:sp>
      <p:pic>
        <p:nvPicPr>
          <p:cNvPr id="26636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36613"/>
            <a:ext cx="1374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12 CuadroTexto"/>
          <p:cNvSpPr txBox="1">
            <a:spLocks noChangeArrowheads="1"/>
          </p:cNvSpPr>
          <p:nvPr/>
        </p:nvSpPr>
        <p:spPr bwMode="auto">
          <a:xfrm>
            <a:off x="3275890" y="798677"/>
            <a:ext cx="2338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para la vida</a:t>
            </a: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Flecha derecha"/>
          <p:cNvSpPr>
            <a:spLocks noChangeArrowheads="1"/>
          </p:cNvSpPr>
          <p:nvPr/>
        </p:nvSpPr>
        <p:spPr bwMode="auto">
          <a:xfrm rot="10396062">
            <a:off x="3257550" y="4124325"/>
            <a:ext cx="1885950" cy="184150"/>
          </a:xfrm>
          <a:prstGeom prst="rightArrow">
            <a:avLst>
              <a:gd name="adj1" fmla="val 50000"/>
              <a:gd name="adj2" fmla="val 4973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17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8" name="Marcador de contenido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44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68BD73F-C2FD-471A-A7A4-38CB91771590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17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A608F70-CD88-4D44-AE22-A0CB9641FF64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17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7654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36613"/>
            <a:ext cx="1374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0" y="2555238"/>
            <a:ext cx="4125913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3 CuadroTexto"/>
          <p:cNvSpPr txBox="1">
            <a:spLocks noChangeArrowheads="1"/>
          </p:cNvSpPr>
          <p:nvPr/>
        </p:nvSpPr>
        <p:spPr bwMode="auto">
          <a:xfrm>
            <a:off x="395536" y="1938735"/>
            <a:ext cx="1801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Panóptico digital 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69656" y="2636912"/>
            <a:ext cx="3606800" cy="154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central aislado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expuestos a la mirada de todos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Creencia de estar en libertad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Exhibicionismo sin vergüenza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democratizado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*La sociedad de la transparencia </a:t>
            </a:r>
            <a:r>
              <a:rPr lang="es-CO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Byung-Chul</a:t>
            </a:r>
            <a:r>
              <a:rPr lang="es-CO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7 Flecha izquierda y derecha"/>
          <p:cNvSpPr>
            <a:spLocks noChangeArrowheads="1"/>
          </p:cNvSpPr>
          <p:nvPr/>
        </p:nvSpPr>
        <p:spPr bwMode="auto">
          <a:xfrm rot="1447492">
            <a:off x="1172245" y="3576793"/>
            <a:ext cx="2859088" cy="180975"/>
          </a:xfrm>
          <a:prstGeom prst="leftRightArrow">
            <a:avLst>
              <a:gd name="adj1" fmla="val 50000"/>
              <a:gd name="adj2" fmla="val 4973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 altLang="es-CO"/>
          </a:p>
        </p:txBody>
      </p:sp>
      <p:sp>
        <p:nvSpPr>
          <p:cNvPr id="28683" name="16 Flecha izquierda y derecha"/>
          <p:cNvSpPr>
            <a:spLocks noChangeArrowheads="1"/>
          </p:cNvSpPr>
          <p:nvPr/>
        </p:nvSpPr>
        <p:spPr bwMode="auto">
          <a:xfrm rot="-381613">
            <a:off x="631825" y="3603625"/>
            <a:ext cx="3149600" cy="141288"/>
          </a:xfrm>
          <a:prstGeom prst="leftRightArrow">
            <a:avLst>
              <a:gd name="adj1" fmla="val 50000"/>
              <a:gd name="adj2" fmla="val 5026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 altLang="es-CO"/>
          </a:p>
        </p:txBody>
      </p:sp>
      <p:sp>
        <p:nvSpPr>
          <p:cNvPr id="28684" name="17 Flecha izquierda y derecha"/>
          <p:cNvSpPr>
            <a:spLocks noChangeArrowheads="1"/>
          </p:cNvSpPr>
          <p:nvPr/>
        </p:nvSpPr>
        <p:spPr bwMode="auto">
          <a:xfrm rot="606771">
            <a:off x="1141413" y="3771900"/>
            <a:ext cx="3130550" cy="142875"/>
          </a:xfrm>
          <a:prstGeom prst="leftRightArrow">
            <a:avLst>
              <a:gd name="adj1" fmla="val 50000"/>
              <a:gd name="adj2" fmla="val 49909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 altLang="es-CO"/>
          </a:p>
        </p:txBody>
      </p:sp>
      <p:sp>
        <p:nvSpPr>
          <p:cNvPr id="28685" name="18 Flecha izquierda y derecha"/>
          <p:cNvSpPr>
            <a:spLocks noChangeArrowheads="1"/>
          </p:cNvSpPr>
          <p:nvPr/>
        </p:nvSpPr>
        <p:spPr bwMode="auto">
          <a:xfrm rot="-2628233">
            <a:off x="1604269" y="3513294"/>
            <a:ext cx="2043113" cy="134938"/>
          </a:xfrm>
          <a:prstGeom prst="leftRightArrow">
            <a:avLst>
              <a:gd name="adj1" fmla="val 50000"/>
              <a:gd name="adj2" fmla="val 49629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 altLang="es-CO"/>
          </a:p>
        </p:txBody>
      </p:sp>
      <p:sp>
        <p:nvSpPr>
          <p:cNvPr id="28686" name="19 Flecha izquierda y derecha"/>
          <p:cNvSpPr>
            <a:spLocks noChangeArrowheads="1"/>
          </p:cNvSpPr>
          <p:nvPr/>
        </p:nvSpPr>
        <p:spPr bwMode="auto">
          <a:xfrm rot="-381613">
            <a:off x="968375" y="3722688"/>
            <a:ext cx="2570163" cy="141287"/>
          </a:xfrm>
          <a:prstGeom prst="leftRightArrow">
            <a:avLst>
              <a:gd name="adj1" fmla="val 50000"/>
              <a:gd name="adj2" fmla="val 5002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CO" altLang="es-CO"/>
          </a:p>
        </p:txBody>
      </p:sp>
      <p:sp>
        <p:nvSpPr>
          <p:cNvPr id="2" name="1 Flecha abajo"/>
          <p:cNvSpPr>
            <a:spLocks noChangeArrowheads="1"/>
          </p:cNvSpPr>
          <p:nvPr/>
        </p:nvSpPr>
        <p:spPr bwMode="auto">
          <a:xfrm rot="4191319">
            <a:off x="3875988" y="2060418"/>
            <a:ext cx="134938" cy="2152650"/>
          </a:xfrm>
          <a:prstGeom prst="downArrow">
            <a:avLst>
              <a:gd name="adj1" fmla="val 50000"/>
              <a:gd name="adj2" fmla="val 4955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16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7" name="Marcador de contenido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19" name="12 CuadroTexto"/>
          <p:cNvSpPr txBox="1">
            <a:spLocks noChangeArrowheads="1"/>
          </p:cNvSpPr>
          <p:nvPr/>
        </p:nvSpPr>
        <p:spPr bwMode="auto">
          <a:xfrm>
            <a:off x="3275890" y="798677"/>
            <a:ext cx="2338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para la vida</a:t>
            </a: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80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682" grpId="0" animBg="1"/>
      <p:bldP spid="28683" grpId="0" animBg="1"/>
      <p:bldP spid="28684" grpId="0" animBg="1"/>
      <p:bldP spid="28685" grpId="0" animBg="1"/>
      <p:bldP spid="2868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68BD73F-C2FD-471A-A7A4-38CB91771590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18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A608F70-CD88-4D44-AE22-A0CB9641FF64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18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7" name="Marcador de contenid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987824" y="2780928"/>
            <a:ext cx="2987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 smtClean="0"/>
              <a:t>Gracias !!!!</a:t>
            </a:r>
            <a:endParaRPr lang="es-CO" sz="4800" b="1" dirty="0"/>
          </a:p>
        </p:txBody>
      </p:sp>
    </p:spTree>
    <p:extLst>
      <p:ext uri="{BB962C8B-B14F-4D97-AF65-F5344CB8AC3E}">
        <p14:creationId xmlns:p14="http://schemas.microsoft.com/office/powerpoint/2010/main" val="359884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69D4D9BA-908B-4BB7-8DEA-F664359DC7B9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5253F06-1B4C-43D3-B152-FE7475779BCE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2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30052" y="3284984"/>
            <a:ext cx="897299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000" b="1" dirty="0" smtClean="0">
                <a:solidFill>
                  <a:srgbClr val="000000"/>
                </a:solidFill>
              </a:rPr>
              <a:t>Para los griegos, los esclavos eran una extensión de su cuerpo</a:t>
            </a:r>
          </a:p>
          <a:p>
            <a:pPr algn="ctr" eaLnBrk="1" hangingPunct="1"/>
            <a:r>
              <a:rPr lang="es-CO" altLang="es-CO" sz="2000" b="1" dirty="0" smtClean="0">
                <a:solidFill>
                  <a:srgbClr val="000000"/>
                </a:solidFill>
              </a:rPr>
              <a:t>Hoy en día la tecnología podría ser esa </a:t>
            </a:r>
            <a:r>
              <a:rPr lang="es-CO" altLang="es-CO" sz="2000" b="1" dirty="0">
                <a:solidFill>
                  <a:srgbClr val="000000"/>
                </a:solidFill>
              </a:rPr>
              <a:t>extensión de nuestro </a:t>
            </a:r>
            <a:r>
              <a:rPr lang="es-CO" altLang="es-CO" sz="2000" b="1" dirty="0" smtClean="0">
                <a:solidFill>
                  <a:srgbClr val="000000"/>
                </a:solidFill>
              </a:rPr>
              <a:t>cuerpo</a:t>
            </a:r>
            <a:endParaRPr lang="es-CO" altLang="es-CO" sz="20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s-CO" altLang="es-CO" sz="2000" b="1" dirty="0" smtClean="0">
                <a:solidFill>
                  <a:srgbClr val="000000"/>
                </a:solidFill>
              </a:rPr>
              <a:t>Seremos nosotros los amos de la tecnología?</a:t>
            </a:r>
          </a:p>
          <a:p>
            <a:pPr algn="ctr" eaLnBrk="1" hangingPunct="1">
              <a:buClrTx/>
              <a:buFontTx/>
              <a:buNone/>
            </a:pPr>
            <a:r>
              <a:rPr lang="es-CO" altLang="es-CO" sz="2000" b="1" dirty="0" smtClean="0">
                <a:solidFill>
                  <a:srgbClr val="000000"/>
                </a:solidFill>
              </a:rPr>
              <a:t>O lo contrario…..!!!</a:t>
            </a:r>
          </a:p>
        </p:txBody>
      </p:sp>
      <p:sp>
        <p:nvSpPr>
          <p:cNvPr id="3079" name="AutoShape 7" descr="https://sp.yimg.com/ib/th?id=HN.607992684616353793&amp;pid=15.1&amp;P=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/>
          </a:p>
        </p:txBody>
      </p:sp>
      <p:pic>
        <p:nvPicPr>
          <p:cNvPr id="12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99186"/>
            <a:ext cx="2048644" cy="2048644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11" name="19 Rectángulo redondeado"/>
          <p:cNvSpPr>
            <a:spLocks noChangeArrowheads="1"/>
          </p:cNvSpPr>
          <p:nvPr/>
        </p:nvSpPr>
        <p:spPr bwMode="auto">
          <a:xfrm>
            <a:off x="2555776" y="1627064"/>
            <a:ext cx="2808288" cy="15859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13" name="20 Llamada ovalada"/>
          <p:cNvSpPr>
            <a:spLocks noChangeArrowheads="1"/>
          </p:cNvSpPr>
          <p:nvPr/>
        </p:nvSpPr>
        <p:spPr bwMode="auto">
          <a:xfrm>
            <a:off x="3017739" y="1190184"/>
            <a:ext cx="576262" cy="431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pic>
        <p:nvPicPr>
          <p:cNvPr id="14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64" y="1744221"/>
            <a:ext cx="11541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76" y="1723584"/>
            <a:ext cx="13160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3 CuadroTexto"/>
          <p:cNvSpPr txBox="1">
            <a:spLocks noChangeArrowheads="1"/>
          </p:cNvSpPr>
          <p:nvPr/>
        </p:nvSpPr>
        <p:spPr bwMode="auto">
          <a:xfrm>
            <a:off x="3090764" y="1263209"/>
            <a:ext cx="36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1200"/>
              <a:t>!!!!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51720" y="78776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¿Seremos los amos de la tecnología?</a:t>
            </a:r>
            <a:endParaRPr lang="es-C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78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65257A2-38DB-46D4-AC51-9AE786B5AB53}" type="slidenum">
              <a:rPr lang="es-CO" altLang="es-CO" sz="1000">
                <a:latin typeface="Book Antiqua" charset="0"/>
                <a:ea typeface="DejaVu Sans" charset="0"/>
                <a:cs typeface="DejaVu Sans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CO" altLang="es-CO" sz="1000">
              <a:latin typeface="Book Antiqua" charset="0"/>
              <a:ea typeface="DejaVu Sans" charset="0"/>
              <a:cs typeface="DejaVu Sans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E1D0B31-46FD-41D5-A9BE-EE34C9DBDCF2}" type="slidenum">
              <a:rPr lang="es-CO" altLang="es-CO" sz="1000">
                <a:ea typeface="DejaVu Sans" charset="0"/>
                <a:cs typeface="DejaVu Sans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CO" altLang="es-CO" sz="1000">
              <a:ea typeface="DejaVu Sans" charset="0"/>
              <a:cs typeface="DejaVu Sans" charset="0"/>
            </a:endParaRPr>
          </a:p>
        </p:txBody>
      </p:sp>
      <p:pic>
        <p:nvPicPr>
          <p:cNvPr id="18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13" y="1353468"/>
            <a:ext cx="12112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50" y="1353468"/>
            <a:ext cx="12128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25" y="1353468"/>
            <a:ext cx="12128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3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50" y="1383630"/>
            <a:ext cx="12112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3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50" y="1372518"/>
            <a:ext cx="1212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3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38" y="1372518"/>
            <a:ext cx="1211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3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38" y="1372518"/>
            <a:ext cx="1212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3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25" y="3388643"/>
            <a:ext cx="3846513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35 Flecha derecha"/>
          <p:cNvSpPr>
            <a:spLocks noChangeArrowheads="1"/>
          </p:cNvSpPr>
          <p:nvPr/>
        </p:nvSpPr>
        <p:spPr bwMode="auto">
          <a:xfrm rot="16200000">
            <a:off x="4864769" y="2749674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sp>
        <p:nvSpPr>
          <p:cNvPr id="27" name="8 CuadroTexto"/>
          <p:cNvSpPr txBox="1">
            <a:spLocks noChangeArrowheads="1"/>
          </p:cNvSpPr>
          <p:nvPr/>
        </p:nvSpPr>
        <p:spPr bwMode="auto">
          <a:xfrm>
            <a:off x="2525643" y="642918"/>
            <a:ext cx="318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Computación en la </a:t>
            </a:r>
            <a:r>
              <a:rPr lang="es-CO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Nube</a:t>
            </a:r>
            <a:endParaRPr lang="es-CO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3 CuadroTexto"/>
          <p:cNvSpPr txBox="1">
            <a:spLocks noChangeArrowheads="1"/>
          </p:cNvSpPr>
          <p:nvPr/>
        </p:nvSpPr>
        <p:spPr bwMode="auto">
          <a:xfrm>
            <a:off x="146050" y="4797425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</a:t>
            </a:r>
          </a:p>
        </p:txBody>
      </p:sp>
      <p:sp>
        <p:nvSpPr>
          <p:cNvPr id="29" name="39 Flecha derecha"/>
          <p:cNvSpPr>
            <a:spLocks noChangeArrowheads="1"/>
          </p:cNvSpPr>
          <p:nvPr/>
        </p:nvSpPr>
        <p:spPr bwMode="auto">
          <a:xfrm rot="16200000">
            <a:off x="944438" y="3937918"/>
            <a:ext cx="1728787" cy="484187"/>
          </a:xfrm>
          <a:prstGeom prst="rightArrow">
            <a:avLst>
              <a:gd name="adj1" fmla="val 50000"/>
              <a:gd name="adj2" fmla="val 5007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 altLang="es-CO"/>
          </a:p>
        </p:txBody>
      </p:sp>
      <p:sp>
        <p:nvSpPr>
          <p:cNvPr id="30" name="40 CuadroTexto"/>
          <p:cNvSpPr txBox="1">
            <a:spLocks noChangeArrowheads="1"/>
          </p:cNvSpPr>
          <p:nvPr/>
        </p:nvSpPr>
        <p:spPr bwMode="auto">
          <a:xfrm>
            <a:off x="34925" y="2560638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64.233.177.102</a:t>
            </a:r>
          </a:p>
        </p:txBody>
      </p:sp>
      <p:sp>
        <p:nvSpPr>
          <p:cNvPr id="31" name="4 CuadroTexto"/>
          <p:cNvSpPr txBox="1">
            <a:spLocks noChangeArrowheads="1"/>
          </p:cNvSpPr>
          <p:nvPr/>
        </p:nvSpPr>
        <p:spPr bwMode="auto">
          <a:xfrm>
            <a:off x="2122363" y="3963318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pic>
        <p:nvPicPr>
          <p:cNvPr id="33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pic>
        <p:nvPicPr>
          <p:cNvPr id="34" name="Marcador de contenido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24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808A8C0-0D22-4709-996B-A10FDC48FB54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4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86140A1A-651C-42D1-AF86-82FA4CBE0F67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4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34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35" name="Marcador de contenid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39" name="12 CuadroTexto"/>
          <p:cNvSpPr txBox="1">
            <a:spLocks noChangeArrowheads="1"/>
          </p:cNvSpPr>
          <p:nvPr/>
        </p:nvSpPr>
        <p:spPr bwMode="auto">
          <a:xfrm>
            <a:off x="3071802" y="642918"/>
            <a:ext cx="2467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_tradnl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Ciencias 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ES_tradnl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1000109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nube abierta es como una “caja fuerte” en manos del vecino</a:t>
            </a:r>
          </a:p>
          <a:p>
            <a:pPr algn="ctr"/>
            <a:r>
              <a:rPr lang="es-ES_tradnl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datos que residen en la nube abierta como </a:t>
            </a:r>
          </a:p>
          <a:p>
            <a:pPr algn="ctr"/>
            <a:r>
              <a:rPr lang="es-ES_tradnl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s-ES_tradnl" altLang="es-C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es-ES_tradnl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C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es-ES_tradnl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Box, </a:t>
            </a:r>
            <a:r>
              <a:rPr lang="es-ES_tradnl" altLang="es-C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  <a:r>
              <a:rPr lang="es-ES_tradnl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C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hotmail</a:t>
            </a:r>
            <a:r>
              <a:rPr lang="es-ES_tradnl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C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s-ES_tradnl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demás</a:t>
            </a:r>
          </a:p>
          <a:p>
            <a:pPr algn="ctr"/>
            <a:r>
              <a:rPr lang="es-ES_tradnl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están en servidores residentes en otro país.</a:t>
            </a:r>
          </a:p>
          <a:p>
            <a:pPr algn="ctr"/>
            <a:r>
              <a:rPr lang="es-ES_tradnl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 país tiene la prerrogativa de decidir sobre un posible cierre,</a:t>
            </a:r>
          </a:p>
          <a:p>
            <a:pPr algn="ctr"/>
            <a:r>
              <a:rPr lang="es-ES_tradnl" alt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rompimiento de la seguridad y control sobre esos contenidos</a:t>
            </a:r>
          </a:p>
          <a:p>
            <a:endParaRPr lang="es-ES_tradnl" alt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1 Imagen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79" y="2928934"/>
            <a:ext cx="3872760" cy="29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03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A2B2C456-BBD4-4D18-B9EB-B6E7E380DAB9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5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FBC8A2A9-845E-4DEB-9B8D-16D6C082CF7D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5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9221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92150"/>
            <a:ext cx="14636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8 CuadroTexto"/>
          <p:cNvSpPr txBox="1">
            <a:spLocks noChangeArrowheads="1"/>
          </p:cNvSpPr>
          <p:nvPr/>
        </p:nvSpPr>
        <p:spPr bwMode="auto">
          <a:xfrm>
            <a:off x="2771800" y="692696"/>
            <a:ext cx="2890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Computación en la </a:t>
            </a:r>
            <a:r>
              <a:rPr lang="es-CO" altLang="es-CO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Nube</a:t>
            </a:r>
            <a:endParaRPr lang="es-CO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7" name="2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19630"/>
            <a:ext cx="3909505" cy="343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3 Imagen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1928802"/>
            <a:ext cx="3643338" cy="34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73939" y="1139595"/>
            <a:ext cx="4012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SOPA: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Online Piracy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PIPA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PROTECT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 Act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20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C50D531C-FA96-40F9-B8B0-DC9693B7146D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6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E65F6151-2DCF-42BA-8723-5AE2FAE2A092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6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1269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16684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10 CuadroTexto"/>
          <p:cNvSpPr txBox="1">
            <a:spLocks noChangeArrowheads="1"/>
          </p:cNvSpPr>
          <p:nvPr/>
        </p:nvSpPr>
        <p:spPr bwMode="auto">
          <a:xfrm>
            <a:off x="2855962" y="692696"/>
            <a:ext cx="272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and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es-ES_tradnl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y Analítica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2 CuadroTexto"/>
          <p:cNvSpPr txBox="1">
            <a:spLocks noChangeArrowheads="1"/>
          </p:cNvSpPr>
          <p:nvPr/>
        </p:nvSpPr>
        <p:spPr bwMode="auto">
          <a:xfrm>
            <a:off x="1991147" y="1268760"/>
            <a:ext cx="4237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máquina para leer el pensamiento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850" y="1854200"/>
            <a:ext cx="7739311" cy="261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 personal el ADN virtual de las personas: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nuestra 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formas de textos, blogs, noticias, escritos, debates, foros, vídeos, gráficos, Facebook, Twitter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Cientos de plataformas 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donde ha llegado la información que de nosotros han publicado otros o que lo hemos hecho 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nosotros mismos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Cientos de 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cámaras de video 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calle, parqueaderos, oficinas, edificios, bares, discotecas, aulas de clase, teatros, restaurantes que nos han convertido en actores involuntarios que hacen posible leer hasta los gestos de nuestro rostro y de nuestro cuerpo. </a:t>
            </a:r>
            <a:endParaRPr lang="es-CO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Gestalt en TI</a:t>
            </a:r>
          </a:p>
        </p:txBody>
      </p:sp>
      <p:sp>
        <p:nvSpPr>
          <p:cNvPr id="12297" name="1 Rectángulo"/>
          <p:cNvSpPr>
            <a:spLocks noChangeArrowheads="1"/>
          </p:cNvSpPr>
          <p:nvPr/>
        </p:nvSpPr>
        <p:spPr bwMode="auto">
          <a:xfrm>
            <a:off x="287958" y="4554960"/>
            <a:ext cx="500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Facefirst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biométrico de reconocimiento facial </a:t>
            </a:r>
          </a:p>
        </p:txBody>
      </p:sp>
      <p:pic>
        <p:nvPicPr>
          <p:cNvPr id="12298" name="13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03" y="4574009"/>
            <a:ext cx="4810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2 Rectángulo"/>
          <p:cNvSpPr>
            <a:spLocks noChangeArrowheads="1"/>
          </p:cNvSpPr>
          <p:nvPr/>
        </p:nvSpPr>
        <p:spPr bwMode="auto">
          <a:xfrm>
            <a:off x="287958" y="5343947"/>
            <a:ext cx="2533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físicos de un rostro </a:t>
            </a:r>
          </a:p>
        </p:txBody>
      </p:sp>
      <p:pic>
        <p:nvPicPr>
          <p:cNvPr id="12300" name="13 Imagen">
            <a:hlinkClick r:id="rId6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95" y="5362996"/>
            <a:ext cx="4810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3 Rectángulo"/>
          <p:cNvSpPr>
            <a:spLocks noChangeArrowheads="1"/>
          </p:cNvSpPr>
          <p:nvPr/>
        </p:nvSpPr>
        <p:spPr bwMode="auto">
          <a:xfrm>
            <a:off x="287958" y="4931197"/>
            <a:ext cx="306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para reconocimiento de rostros</a:t>
            </a:r>
          </a:p>
        </p:txBody>
      </p:sp>
      <p:pic>
        <p:nvPicPr>
          <p:cNvPr id="12302" name="13 Imagen">
            <a:hlinkClick r:id="rId7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06" y="4986760"/>
            <a:ext cx="4810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1 Rectángulo redondeado"/>
          <p:cNvSpPr>
            <a:spLocks noChangeArrowheads="1"/>
          </p:cNvSpPr>
          <p:nvPr/>
        </p:nvSpPr>
        <p:spPr bwMode="auto">
          <a:xfrm>
            <a:off x="179512" y="1700214"/>
            <a:ext cx="8424738" cy="26654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sp>
        <p:nvSpPr>
          <p:cNvPr id="12304" name="18 Rectángulo redondeado"/>
          <p:cNvSpPr>
            <a:spLocks noChangeArrowheads="1"/>
          </p:cNvSpPr>
          <p:nvPr/>
        </p:nvSpPr>
        <p:spPr bwMode="auto">
          <a:xfrm>
            <a:off x="250428" y="4471378"/>
            <a:ext cx="5473700" cy="169392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altLang="es-CO"/>
          </a:p>
        </p:txBody>
      </p:sp>
      <p:pic>
        <p:nvPicPr>
          <p:cNvPr id="20" name="Marcador de contenido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21" name="Marcador de contenido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3" name="5 CuadroTexto"/>
          <p:cNvSpPr txBox="1">
            <a:spLocks noChangeArrowheads="1"/>
          </p:cNvSpPr>
          <p:nvPr/>
        </p:nvSpPr>
        <p:spPr bwMode="auto">
          <a:xfrm>
            <a:off x="323528" y="5283100"/>
            <a:ext cx="1944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CO" alt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altLang="es-CO" sz="1400" dirty="0">
              <a:solidFill>
                <a:schemeClr val="tx1"/>
              </a:solidFill>
            </a:endParaRPr>
          </a:p>
          <a:p>
            <a:r>
              <a:rPr lang="es-CO" altLang="es-CO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Mundómetro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24" name="13 Imagen">
            <a:hlinkClick r:id="rId10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95" y="5664204"/>
            <a:ext cx="4810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5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5" grpId="0"/>
      <p:bldP spid="12297" grpId="0"/>
      <p:bldP spid="12299" grpId="0"/>
      <p:bldP spid="12301" grpId="0"/>
      <p:bldP spid="12303" grpId="0" animBg="1"/>
      <p:bldP spid="1230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91255B05-74F3-44BB-97B7-8C8567CECB57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7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B3FD7FD1-E19F-4C15-80A2-B91F8CF9F273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7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2293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16684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6 Rectángulo"/>
          <p:cNvSpPr>
            <a:spLocks noChangeArrowheads="1"/>
          </p:cNvSpPr>
          <p:nvPr/>
        </p:nvSpPr>
        <p:spPr bwMode="auto">
          <a:xfrm>
            <a:off x="1258888" y="2565400"/>
            <a:ext cx="66786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mundial: 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72.637.92.334 se incrementó en 58 personas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Nacieron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 personas y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automóviles y 99 bicicletas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libros nuevos y sucedieron 935 entradas a </a:t>
            </a:r>
            <a:r>
              <a:rPr lang="es-CO" altLang="es-CO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enviaron 54.247.023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correos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173.074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tweets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Hubo 1.020.340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búsquedas en google 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25.541 emisiones de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 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incrementaron en 4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obesos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hambre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faltan 14.311 días para que se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acabe el petróleo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persona por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cáncer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1 por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VIH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mientras que se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fumaron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3.917.999  cigarrillos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personas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murieron por fumar </a:t>
            </a: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1 por alcohol</a:t>
            </a:r>
          </a:p>
          <a:p>
            <a:pPr eaLnBrk="1" hangingPunct="1">
              <a:buFont typeface="Arial" charset="0"/>
              <a:buChar char="•"/>
            </a:pPr>
            <a:r>
              <a:rPr lang="es-CO" alt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Hubo 1 muerto por </a:t>
            </a:r>
            <a:r>
              <a:rPr lang="es-CO" altLang="es-C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accidente de automóvil</a:t>
            </a:r>
          </a:p>
        </p:txBody>
      </p:sp>
      <p:sp>
        <p:nvSpPr>
          <p:cNvPr id="12296" name="3 CuadroTexto"/>
          <p:cNvSpPr txBox="1">
            <a:spLocks noChangeArrowheads="1"/>
          </p:cNvSpPr>
          <p:nvPr/>
        </p:nvSpPr>
        <p:spPr bwMode="auto">
          <a:xfrm>
            <a:off x="1403350" y="2060575"/>
            <a:ext cx="4929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pudo haber sucedido en 5 segundos?:</a:t>
            </a:r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2855962" y="692696"/>
            <a:ext cx="272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and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es-ES_tradnl" alt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y Analítica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86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59C20997-7906-4320-9D42-4C69A56856E2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8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A02A99E5-AE31-4C90-B764-BD348A742E75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8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5365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0263"/>
            <a:ext cx="13700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13 CuadroTexto"/>
          <p:cNvSpPr txBox="1">
            <a:spLocks noChangeArrowheads="1"/>
          </p:cNvSpPr>
          <p:nvPr/>
        </p:nvSpPr>
        <p:spPr bwMode="auto">
          <a:xfrm>
            <a:off x="487363" y="2843644"/>
            <a:ext cx="6609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Sensores para las Ciudades </a:t>
            </a:r>
            <a:r>
              <a:rPr lang="es-CO" alt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digitales, el campo y el mundo</a:t>
            </a:r>
            <a:endParaRPr lang="es-CO" altLang="es-CO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8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564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65" y="332070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40" y="3731865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10 CuadroTexto"/>
          <p:cNvSpPr txBox="1">
            <a:spLocks noChangeArrowheads="1"/>
          </p:cNvSpPr>
          <p:nvPr/>
        </p:nvSpPr>
        <p:spPr bwMode="auto">
          <a:xfrm>
            <a:off x="107950" y="2204864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</a:p>
        </p:txBody>
      </p:sp>
      <p:pic>
        <p:nvPicPr>
          <p:cNvPr id="15372" name="11 Imagen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252911"/>
            <a:ext cx="4460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11 Imagen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490663"/>
            <a:ext cx="444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1 CuadroTexto"/>
          <p:cNvSpPr txBox="1">
            <a:spLocks noChangeArrowheads="1"/>
          </p:cNvSpPr>
          <p:nvPr/>
        </p:nvSpPr>
        <p:spPr bwMode="auto">
          <a:xfrm>
            <a:off x="5940425" y="1484313"/>
            <a:ext cx="151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Riego inteligente</a:t>
            </a:r>
          </a:p>
        </p:txBody>
      </p:sp>
      <p:pic>
        <p:nvPicPr>
          <p:cNvPr id="15375" name="11 Imagen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1944688"/>
            <a:ext cx="444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2 CuadroTexto"/>
          <p:cNvSpPr txBox="1">
            <a:spLocks noChangeArrowheads="1"/>
          </p:cNvSpPr>
          <p:nvPr/>
        </p:nvSpPr>
        <p:spPr bwMode="auto">
          <a:xfrm>
            <a:off x="5946775" y="1927225"/>
            <a:ext cx="1409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Robótica Sumo</a:t>
            </a:r>
          </a:p>
        </p:txBody>
      </p:sp>
      <p:pic>
        <p:nvPicPr>
          <p:cNvPr id="15377" name="11 Imagen">
            <a:hlinkClick r:id="rId12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349500"/>
            <a:ext cx="4460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3 CuadroTexto"/>
          <p:cNvSpPr txBox="1">
            <a:spLocks noChangeArrowheads="1"/>
          </p:cNvSpPr>
          <p:nvPr/>
        </p:nvSpPr>
        <p:spPr bwMode="auto">
          <a:xfrm>
            <a:off x="5994400" y="2332038"/>
            <a:ext cx="2929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Robótica </a:t>
            </a:r>
            <a:r>
              <a:rPr lang="es-CO" alt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Línea, el carro autónomo</a:t>
            </a:r>
            <a:endParaRPr lang="es-CO" alt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79" name="11 Imagen">
            <a:hlinkClick r:id="rId13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66454"/>
            <a:ext cx="4460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4 CuadroTexto"/>
          <p:cNvSpPr txBox="1">
            <a:spLocks noChangeArrowheads="1"/>
          </p:cNvSpPr>
          <p:nvPr/>
        </p:nvSpPr>
        <p:spPr bwMode="auto">
          <a:xfrm>
            <a:off x="2862610" y="2202954"/>
            <a:ext cx="1268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alt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Impresora 3D</a:t>
            </a:r>
          </a:p>
        </p:txBody>
      </p:sp>
      <p:pic>
        <p:nvPicPr>
          <p:cNvPr id="21" name="Marcador de contenido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22" name="Marcador de contenido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4" name="10 CuadroTexto"/>
          <p:cNvSpPr txBox="1">
            <a:spLocks noChangeArrowheads="1"/>
          </p:cNvSpPr>
          <p:nvPr/>
        </p:nvSpPr>
        <p:spPr bwMode="auto">
          <a:xfrm>
            <a:off x="2634158" y="692696"/>
            <a:ext cx="2801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of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Internet de las cosas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675688" y="6492875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24CA29DA-9D6C-4096-899D-A7EC2A206E68}" type="slidenum">
              <a:rPr lang="es-CO" altLang="es-CO" sz="1000">
                <a:solidFill>
                  <a:srgbClr val="000000"/>
                </a:solidFill>
                <a:latin typeface="Book Antiqua" pitchFamily="18" charset="0"/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9</a:t>
            </a:fld>
            <a:endParaRPr lang="es-CO" altLang="es-CO" sz="1000">
              <a:solidFill>
                <a:srgbClr val="000000"/>
              </a:solidFill>
              <a:latin typeface="Book Antiqu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8604250" y="6416675"/>
            <a:ext cx="503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EE3C3691-DB4A-448C-AC5A-FE654FCF3B79}" type="slidenum">
              <a:rPr lang="es-CO" altLang="es-CO" sz="1000">
                <a:solidFill>
                  <a:srgbClr val="000000"/>
                </a:solidFill>
                <a:ea typeface="DejaVu Sans" pitchFamily="34" charset="0"/>
                <a:cs typeface="DejaVu Sans" pitchFamily="34" charset="0"/>
              </a:rPr>
              <a:pPr algn="ctr" eaLnBrk="1" hangingPunct="1">
                <a:buClrTx/>
                <a:buFontTx/>
                <a:buNone/>
              </a:pPr>
              <a:t>9</a:t>
            </a:fld>
            <a:endParaRPr lang="es-CO" altLang="es-CO" sz="1000">
              <a:solidFill>
                <a:srgbClr val="000000"/>
              </a:solidFill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6390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0263"/>
            <a:ext cx="13700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10 Imagen" descr="arbo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7"/>
            <a:ext cx="2918098" cy="388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11 Imagen" descr="dispositivo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73" y="1857375"/>
            <a:ext cx="22145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12 Imagen" descr="grup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73" y="3714750"/>
            <a:ext cx="22145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13 Imagen" descr="grupo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40" y="3717032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14 Imagen" descr="inenier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787649"/>
            <a:ext cx="1393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9" y="6044028"/>
            <a:ext cx="3429795" cy="620688"/>
          </a:xfrm>
          <a:prstGeom prst="rect">
            <a:avLst/>
          </a:prstGeom>
        </p:spPr>
      </p:pic>
      <p:pic>
        <p:nvPicPr>
          <p:cNvPr id="13" name="Marcador de contenido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4" y="5350475"/>
            <a:ext cx="2172876" cy="1431325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84362" y="188293"/>
            <a:ext cx="4487863" cy="5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O" altLang="es-CO" sz="2800" b="1" dirty="0" smtClean="0">
                <a:solidFill>
                  <a:srgbClr val="000000"/>
                </a:solidFill>
              </a:rPr>
              <a:t>Sociedad transformada</a:t>
            </a:r>
            <a:endParaRPr lang="es-CO" altLang="es-CO" sz="2800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42743" y="1340396"/>
            <a:ext cx="685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naturaleza:  Alertas tempranas en crecimientos de los ríos</a:t>
            </a:r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0 CuadroTexto"/>
          <p:cNvSpPr txBox="1">
            <a:spLocks noChangeArrowheads="1"/>
          </p:cNvSpPr>
          <p:nvPr/>
        </p:nvSpPr>
        <p:spPr bwMode="auto">
          <a:xfrm>
            <a:off x="2634158" y="692696"/>
            <a:ext cx="2801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of </a:t>
            </a:r>
            <a:r>
              <a:rPr lang="es-ES_tradnl" altLang="es-CO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alt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Internet de las cosas</a:t>
            </a:r>
            <a:endParaRPr lang="es-CO" alt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46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969</Words>
  <Application>Microsoft Office PowerPoint</Application>
  <PresentationFormat>Presentación en pantalla (4:3)</PresentationFormat>
  <Paragraphs>241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JANUS</dc:creator>
  <cp:lastModifiedBy>mdavila</cp:lastModifiedBy>
  <cp:revision>30</cp:revision>
  <dcterms:created xsi:type="dcterms:W3CDTF">2014-08-19T20:10:31Z</dcterms:created>
  <dcterms:modified xsi:type="dcterms:W3CDTF">2016-08-03T02:25:37Z</dcterms:modified>
</cp:coreProperties>
</file>