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300" r:id="rId4"/>
    <p:sldId id="283" r:id="rId5"/>
    <p:sldId id="281" r:id="rId6"/>
    <p:sldId id="303" r:id="rId7"/>
    <p:sldId id="262" r:id="rId8"/>
    <p:sldId id="261" r:id="rId9"/>
    <p:sldId id="263" r:id="rId10"/>
    <p:sldId id="275" r:id="rId11"/>
    <p:sldId id="265" r:id="rId12"/>
    <p:sldId id="266" r:id="rId13"/>
    <p:sldId id="280" r:id="rId14"/>
    <p:sldId id="267" r:id="rId15"/>
    <p:sldId id="299" r:id="rId16"/>
    <p:sldId id="268" r:id="rId17"/>
    <p:sldId id="258" r:id="rId18"/>
    <p:sldId id="259" r:id="rId19"/>
    <p:sldId id="304" r:id="rId20"/>
    <p:sldId id="260" r:id="rId21"/>
    <p:sldId id="269" r:id="rId22"/>
    <p:sldId id="270" r:id="rId23"/>
    <p:sldId id="271" r:id="rId24"/>
    <p:sldId id="301" r:id="rId25"/>
    <p:sldId id="279" r:id="rId26"/>
    <p:sldId id="276" r:id="rId27"/>
    <p:sldId id="277" r:id="rId28"/>
    <p:sldId id="278" r:id="rId29"/>
    <p:sldId id="284" r:id="rId30"/>
    <p:sldId id="285" r:id="rId31"/>
    <p:sldId id="286" r:id="rId32"/>
    <p:sldId id="287" r:id="rId33"/>
    <p:sldId id="302" r:id="rId34"/>
    <p:sldId id="288" r:id="rId35"/>
    <p:sldId id="272" r:id="rId36"/>
    <p:sldId id="273" r:id="rId37"/>
    <p:sldId id="293" r:id="rId38"/>
    <p:sldId id="295" r:id="rId39"/>
    <p:sldId id="298" r:id="rId40"/>
    <p:sldId id="305" r:id="rId41"/>
    <p:sldId id="297" r:id="rId42"/>
    <p:sldId id="296" r:id="rId43"/>
    <p:sldId id="306" r:id="rId44"/>
    <p:sldId id="289" r:id="rId45"/>
    <p:sldId id="290" r:id="rId46"/>
    <p:sldId id="291" r:id="rId47"/>
    <p:sldId id="307" r:id="rId48"/>
    <p:sldId id="257" r:id="rId49"/>
    <p:sldId id="310" r:id="rId5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64" d="100"/>
          <a:sy n="64" d="100"/>
        </p:scale>
        <p:origin x="9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6730C-9617-AD24-9230-BC19A01D8C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69E24DA-7045-554B-2DF3-FADAD1C39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3CA6635-02E2-5364-10FB-C8AA548F813F}"/>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5" name="Marcador de pie de página 4">
            <a:extLst>
              <a:ext uri="{FF2B5EF4-FFF2-40B4-BE49-F238E27FC236}">
                <a16:creationId xmlns:a16="http://schemas.microsoft.com/office/drawing/2014/main" id="{0ED88F7E-3FCD-B0AA-7FDB-556D2B7E652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FD499D7-0F1B-0AEC-1555-D6C6C7C682C9}"/>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47841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0E113-67E6-B0CA-5FA4-17374B7391B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85600CD-F74F-D2A3-4D64-9C1D27E73C7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710871E-A370-EF63-98E1-57E66CE2EF7C}"/>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5" name="Marcador de pie de página 4">
            <a:extLst>
              <a:ext uri="{FF2B5EF4-FFF2-40B4-BE49-F238E27FC236}">
                <a16:creationId xmlns:a16="http://schemas.microsoft.com/office/drawing/2014/main" id="{78980622-D8A7-EAC7-4561-F03C31AA80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7465F86-1C71-07E3-0F77-A06683474434}"/>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158520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2A8A8B-225D-1216-82E5-ED043BB6FC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F01C2E8-E8D9-57EE-CFCA-BA1573CD68D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88485E2-B0D8-75FD-FCDA-60E5F826D822}"/>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5" name="Marcador de pie de página 4">
            <a:extLst>
              <a:ext uri="{FF2B5EF4-FFF2-40B4-BE49-F238E27FC236}">
                <a16:creationId xmlns:a16="http://schemas.microsoft.com/office/drawing/2014/main" id="{1D8407D2-AB79-3623-2906-892A9702E22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8D62C83-FF02-770C-8CA1-4997832130AE}"/>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367764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AA151-CFAF-4B05-28E2-6F646214F1B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0B41FD3-A956-75A8-7CA9-6249A3DA9BF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2A44283-55E8-6D39-0A4F-A8BB1C4C6BB0}"/>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5" name="Marcador de pie de página 4">
            <a:extLst>
              <a:ext uri="{FF2B5EF4-FFF2-40B4-BE49-F238E27FC236}">
                <a16:creationId xmlns:a16="http://schemas.microsoft.com/office/drawing/2014/main" id="{F32892A0-0D2F-5B91-4427-CDEEA100E2C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ADED045-C293-79B0-B0F0-6671765CABDD}"/>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79541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71D30-AC5A-CD51-2DF3-8DBF336EFE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E2ED738-4A2A-1486-2DA0-B78C2B10D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F9D3D0-A00F-153F-342E-4F11BAC6998E}"/>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5" name="Marcador de pie de página 4">
            <a:extLst>
              <a:ext uri="{FF2B5EF4-FFF2-40B4-BE49-F238E27FC236}">
                <a16:creationId xmlns:a16="http://schemas.microsoft.com/office/drawing/2014/main" id="{A21C9E2A-EFE1-5A52-395C-754CF8DEF61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44B3A63-34A5-0801-A93D-E20BBCAB1F74}"/>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189369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F233B8-92A4-F79E-1E24-86508C297A2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111EFA9-6DE1-176E-E09D-398B5874C5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151A4E4-8DD1-1642-DF4C-BBD87D355F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1A3280-7464-2240-C0B1-B2B39BF968FE}"/>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6" name="Marcador de pie de página 5">
            <a:extLst>
              <a:ext uri="{FF2B5EF4-FFF2-40B4-BE49-F238E27FC236}">
                <a16:creationId xmlns:a16="http://schemas.microsoft.com/office/drawing/2014/main" id="{DD78FA7E-EE86-20ED-F15F-EE3E5A097EB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48B556A-6FC3-5E79-ACCA-19BEA15B59B7}"/>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272334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EFC41-EF76-6605-1D10-6B279828011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331E4A9-804E-EA4E-2FC0-0BCC524DB0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DC2965-10E2-0785-8E7C-EB905984E90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432FEA0-3A3D-1F3A-CD9E-1C538C122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1735E76-34C1-024F-9277-86CDAB528F4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4FC0FE-1032-A418-EA2C-9EA46B660219}"/>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8" name="Marcador de pie de página 7">
            <a:extLst>
              <a:ext uri="{FF2B5EF4-FFF2-40B4-BE49-F238E27FC236}">
                <a16:creationId xmlns:a16="http://schemas.microsoft.com/office/drawing/2014/main" id="{6F8B8C35-A1F5-32B5-606E-7D4614F3EED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09C2A09-9DE3-F42A-81FE-5DEB530895F2}"/>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86830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2EB1D-91F7-E9DD-C55A-64F2295034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4B30D2C-A57C-D8B2-6EC0-FACA8250F60F}"/>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4" name="Marcador de pie de página 3">
            <a:extLst>
              <a:ext uri="{FF2B5EF4-FFF2-40B4-BE49-F238E27FC236}">
                <a16:creationId xmlns:a16="http://schemas.microsoft.com/office/drawing/2014/main" id="{FDC6853E-70AF-5C39-C789-F308585E571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55F7EF4-201D-26E7-4855-6A62B44CBC08}"/>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240274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38F277-880E-C447-E1F6-DB3723E0BC49}"/>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3" name="Marcador de pie de página 2">
            <a:extLst>
              <a:ext uri="{FF2B5EF4-FFF2-40B4-BE49-F238E27FC236}">
                <a16:creationId xmlns:a16="http://schemas.microsoft.com/office/drawing/2014/main" id="{852552D1-7864-8504-B85F-37A0810B227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CC771EC-EA8F-BE02-28DF-CEE3EBD79AF0}"/>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402548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D817A-4D6F-6367-290D-C4473167D1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DA5F282-BCEF-0328-9E01-F1ED4AB179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2192367-EDEB-E1BD-1A3D-93FEE5A71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B16C5E-D7C6-24B4-D783-D1FD4D85289B}"/>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6" name="Marcador de pie de página 5">
            <a:extLst>
              <a:ext uri="{FF2B5EF4-FFF2-40B4-BE49-F238E27FC236}">
                <a16:creationId xmlns:a16="http://schemas.microsoft.com/office/drawing/2014/main" id="{9777AF09-8F62-A6D5-1DE6-E8989C2256C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A404840-6C80-8DF1-4E4C-1F3A2E53AF4C}"/>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321718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D12BA-302A-21E1-8E7A-7D75092078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2247889-E58C-9256-AD31-9C354632D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EF34C32-D545-D329-B1CD-F63659134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B1AF36-4CAB-CCD6-4E33-84261CC6D386}"/>
              </a:ext>
            </a:extLst>
          </p:cNvPr>
          <p:cNvSpPr>
            <a:spLocks noGrp="1"/>
          </p:cNvSpPr>
          <p:nvPr>
            <p:ph type="dt" sz="half" idx="10"/>
          </p:nvPr>
        </p:nvSpPr>
        <p:spPr/>
        <p:txBody>
          <a:bodyPr/>
          <a:lstStyle/>
          <a:p>
            <a:fld id="{4D4DC720-13C5-4AF8-9E67-51106D8796F5}" type="datetimeFigureOut">
              <a:rPr lang="es-CO" smtClean="0"/>
              <a:t>28/05/2023</a:t>
            </a:fld>
            <a:endParaRPr lang="es-CO"/>
          </a:p>
        </p:txBody>
      </p:sp>
      <p:sp>
        <p:nvSpPr>
          <p:cNvPr id="6" name="Marcador de pie de página 5">
            <a:extLst>
              <a:ext uri="{FF2B5EF4-FFF2-40B4-BE49-F238E27FC236}">
                <a16:creationId xmlns:a16="http://schemas.microsoft.com/office/drawing/2014/main" id="{DD46E5E8-EDD4-CCF2-2BCB-2D0238A91B9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B2C1285-EE2B-5C60-7706-006BFB089DBE}"/>
              </a:ext>
            </a:extLst>
          </p:cNvPr>
          <p:cNvSpPr>
            <a:spLocks noGrp="1"/>
          </p:cNvSpPr>
          <p:nvPr>
            <p:ph type="sldNum" sz="quarter" idx="12"/>
          </p:nvPr>
        </p:nvSpPr>
        <p:spPr/>
        <p:txBody>
          <a:bodyPr/>
          <a:lstStyle/>
          <a:p>
            <a:fld id="{79006EC9-685C-4191-8B90-ECCAF29A0DBD}" type="slidenum">
              <a:rPr lang="es-CO" smtClean="0"/>
              <a:t>‹Nº›</a:t>
            </a:fld>
            <a:endParaRPr lang="es-CO"/>
          </a:p>
        </p:txBody>
      </p:sp>
    </p:spTree>
    <p:extLst>
      <p:ext uri="{BB962C8B-B14F-4D97-AF65-F5344CB8AC3E}">
        <p14:creationId xmlns:p14="http://schemas.microsoft.com/office/powerpoint/2010/main" val="30023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5AD3A-6D53-FDD4-F72C-BA0E3D942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46E3C31-3A5F-C94C-A83B-85AAA3BED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1BD3E-4420-BA20-53DB-E0CD7CC8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DC720-13C5-4AF8-9E67-51106D8796F5}" type="datetimeFigureOut">
              <a:rPr lang="es-CO" smtClean="0"/>
              <a:t>28/05/2023</a:t>
            </a:fld>
            <a:endParaRPr lang="es-CO"/>
          </a:p>
        </p:txBody>
      </p:sp>
      <p:sp>
        <p:nvSpPr>
          <p:cNvPr id="5" name="Marcador de pie de página 4">
            <a:extLst>
              <a:ext uri="{FF2B5EF4-FFF2-40B4-BE49-F238E27FC236}">
                <a16:creationId xmlns:a16="http://schemas.microsoft.com/office/drawing/2014/main" id="{AF5E479B-D467-ED29-AF0A-BE15A6F20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1680445-FB38-D7B9-09E9-D55EB0A475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06EC9-685C-4191-8B90-ECCAF29A0DBD}" type="slidenum">
              <a:rPr lang="es-CO" smtClean="0"/>
              <a:t>‹Nº›</a:t>
            </a:fld>
            <a:endParaRPr lang="es-CO"/>
          </a:p>
        </p:txBody>
      </p:sp>
    </p:spTree>
    <p:extLst>
      <p:ext uri="{BB962C8B-B14F-4D97-AF65-F5344CB8AC3E}">
        <p14:creationId xmlns:p14="http://schemas.microsoft.com/office/powerpoint/2010/main" val="1217587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C37BE-14C5-0F47-ED03-FBCB8E9F3446}"/>
              </a:ext>
            </a:extLst>
          </p:cNvPr>
          <p:cNvSpPr>
            <a:spLocks noGrp="1"/>
          </p:cNvSpPr>
          <p:nvPr>
            <p:ph type="ctrTitle"/>
          </p:nvPr>
        </p:nvSpPr>
        <p:spPr/>
        <p:txBody>
          <a:bodyPr>
            <a:normAutofit/>
          </a:bodyPr>
          <a:lstStyle/>
          <a:p>
            <a:r>
              <a:rPr lang="es-CO" sz="4000" i="1" dirty="0">
                <a:latin typeface="Arial" panose="020B0604020202020204" pitchFamily="34" charset="0"/>
                <a:cs typeface="Arial" panose="020B0604020202020204" pitchFamily="34" charset="0"/>
              </a:rPr>
              <a:t>PLASTICIDAD CEREBRAL</a:t>
            </a:r>
          </a:p>
        </p:txBody>
      </p:sp>
      <p:sp>
        <p:nvSpPr>
          <p:cNvPr id="3" name="Subtítulo 2">
            <a:extLst>
              <a:ext uri="{FF2B5EF4-FFF2-40B4-BE49-F238E27FC236}">
                <a16:creationId xmlns:a16="http://schemas.microsoft.com/office/drawing/2014/main" id="{F29BD15D-1950-7FE2-27A6-106D4B3757A9}"/>
              </a:ext>
            </a:extLst>
          </p:cNvPr>
          <p:cNvSpPr>
            <a:spLocks noGrp="1"/>
          </p:cNvSpPr>
          <p:nvPr>
            <p:ph type="subTitle" idx="1"/>
          </p:nvPr>
        </p:nvSpPr>
        <p:spPr>
          <a:xfrm>
            <a:off x="1524000" y="3602037"/>
            <a:ext cx="9144000" cy="2019273"/>
          </a:xfrm>
        </p:spPr>
        <p:txBody>
          <a:bodyPr>
            <a:normAutofit fontScale="92500" lnSpcReduction="10000"/>
          </a:bodyPr>
          <a:lstStyle/>
          <a:p>
            <a:r>
              <a:rPr lang="es-CO" dirty="0">
                <a:latin typeface="Arial" panose="020B0604020202020204" pitchFamily="34" charset="0"/>
                <a:cs typeface="Arial" panose="020B0604020202020204" pitchFamily="34" charset="0"/>
              </a:rPr>
              <a:t>FILOSOFIA DEL DOLOR</a:t>
            </a:r>
          </a:p>
          <a:p>
            <a:r>
              <a:rPr lang="es-CO" dirty="0">
                <a:latin typeface="Arial" panose="020B0604020202020204" pitchFamily="34" charset="0"/>
                <a:cs typeface="Arial" panose="020B0604020202020204" pitchFamily="34" charset="0"/>
              </a:rPr>
              <a:t>LOS NUEVOS HERIDOS CATHERINE MALABOU</a:t>
            </a:r>
          </a:p>
          <a:p>
            <a:endParaRPr lang="es-CO" dirty="0">
              <a:latin typeface="Arial" panose="020B0604020202020204" pitchFamily="34" charset="0"/>
              <a:cs typeface="Arial" panose="020B0604020202020204" pitchFamily="34" charset="0"/>
            </a:endParaRPr>
          </a:p>
          <a:p>
            <a:r>
              <a:rPr lang="es-CO" dirty="0">
                <a:latin typeface="Arial" panose="020B0604020202020204" pitchFamily="34" charset="0"/>
                <a:cs typeface="Arial" panose="020B0604020202020204" pitchFamily="34" charset="0"/>
              </a:rPr>
              <a:t>OLGA LUCIA PEDRAZA</a:t>
            </a:r>
          </a:p>
          <a:p>
            <a:r>
              <a:rPr lang="es-CO" dirty="0">
                <a:latin typeface="Arial" panose="020B0604020202020204" pitchFamily="34" charset="0"/>
                <a:cs typeface="Arial" panose="020B0604020202020204" pitchFamily="34" charset="0"/>
              </a:rPr>
              <a:t>Mayo 2023</a:t>
            </a:r>
          </a:p>
        </p:txBody>
      </p:sp>
    </p:spTree>
    <p:extLst>
      <p:ext uri="{BB962C8B-B14F-4D97-AF65-F5344CB8AC3E}">
        <p14:creationId xmlns:p14="http://schemas.microsoft.com/office/powerpoint/2010/main" val="389285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E6DB9-46FC-03BC-5496-A9286A62016F}"/>
              </a:ext>
            </a:extLst>
          </p:cNvPr>
          <p:cNvSpPr>
            <a:spLocks noGrp="1"/>
          </p:cNvSpPr>
          <p:nvPr>
            <p:ph type="title"/>
          </p:nvPr>
        </p:nvSpPr>
        <p:spPr/>
        <p:txBody>
          <a:bodyPr/>
          <a:lstStyle/>
          <a:p>
            <a:r>
              <a:rPr lang="es-ES" sz="4000" i="1" dirty="0">
                <a:latin typeface="Arial" panose="020B0604020202020204" pitchFamily="34" charset="0"/>
                <a:cs typeface="Arial" panose="020B0604020202020204" pitchFamily="34" charset="0"/>
              </a:rPr>
              <a:t>Plasticidad neuronal a lo largo de la vida</a:t>
            </a:r>
            <a:br>
              <a:rPr lang="es-ES" sz="4400" i="1" dirty="0">
                <a:latin typeface="Arial" panose="020B0604020202020204" pitchFamily="34" charset="0"/>
                <a:cs typeface="Arial" panose="020B0604020202020204" pitchFamily="34" charset="0"/>
              </a:rPr>
            </a:br>
            <a:r>
              <a:rPr lang="en-US" sz="1800" b="1" i="1" dirty="0">
                <a:latin typeface="Arial" panose="020B0604020202020204" pitchFamily="34" charset="0"/>
                <a:cs typeface="Arial" panose="020B0604020202020204" pitchFamily="34" charset="0"/>
              </a:rPr>
              <a:t>Wiley </a:t>
            </a:r>
            <a:r>
              <a:rPr lang="en-US" sz="1800" b="1" i="1" dirty="0" err="1">
                <a:latin typeface="Arial" panose="020B0604020202020204" pitchFamily="34" charset="0"/>
                <a:cs typeface="Arial" panose="020B0604020202020204" pitchFamily="34" charset="0"/>
              </a:rPr>
              <a:t>Interdiscip</a:t>
            </a:r>
            <a:r>
              <a:rPr lang="en-US" sz="1800" b="1" i="1" dirty="0">
                <a:latin typeface="Arial" panose="020B0604020202020204" pitchFamily="34" charset="0"/>
                <a:cs typeface="Arial" panose="020B0604020202020204" pitchFamily="34" charset="0"/>
              </a:rPr>
              <a:t> Rev Dev Biol. 2017</a:t>
            </a:r>
            <a:r>
              <a:rPr lang="es-ES" sz="1800" i="1" dirty="0">
                <a:latin typeface="Arial" panose="020B0604020202020204" pitchFamily="34" charset="0"/>
                <a:cs typeface="Arial" panose="020B0604020202020204" pitchFamily="34" charset="0"/>
              </a:rPr>
              <a:t> </a:t>
            </a:r>
            <a:endParaRPr lang="es-CO" sz="1800" dirty="0"/>
          </a:p>
        </p:txBody>
      </p:sp>
      <p:sp>
        <p:nvSpPr>
          <p:cNvPr id="3" name="Marcador de contenido 2">
            <a:extLst>
              <a:ext uri="{FF2B5EF4-FFF2-40B4-BE49-F238E27FC236}">
                <a16:creationId xmlns:a16="http://schemas.microsoft.com/office/drawing/2014/main" id="{8F2690CB-EF80-48E4-30B2-27ED55905424}"/>
              </a:ext>
            </a:extLst>
          </p:cNvPr>
          <p:cNvSpPr>
            <a:spLocks noGrp="1"/>
          </p:cNvSpPr>
          <p:nvPr>
            <p:ph idx="1"/>
          </p:nvPr>
        </p:nvSpPr>
        <p:spPr/>
        <p:txBody>
          <a:bodyPr>
            <a:normAutofit fontScale="55000" lnSpcReduction="20000"/>
          </a:bodyPr>
          <a:lstStyle/>
          <a:p>
            <a:pPr>
              <a:lnSpc>
                <a:spcPct val="120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3800" dirty="0">
                <a:solidFill>
                  <a:srgbClr val="202124"/>
                </a:solidFill>
                <a:effectLst/>
                <a:latin typeface="Arial" panose="020B0604020202020204" pitchFamily="34" charset="0"/>
                <a:ea typeface="Calibri" panose="020F0502020204030204" pitchFamily="34" charset="0"/>
                <a:cs typeface="Arial" panose="020B0604020202020204" pitchFamily="34" charset="0"/>
              </a:rPr>
              <a:t>Patrones de actividad en la red masiva de todo el cerebro dan lugar a nuestra experiencia como humanos: nuestras percepciones, </a:t>
            </a:r>
            <a:r>
              <a:rPr lang="es-ES" sz="3800" dirty="0">
                <a:solidFill>
                  <a:srgbClr val="202124"/>
                </a:solidFill>
                <a:latin typeface="Arial" panose="020B0604020202020204" pitchFamily="34" charset="0"/>
                <a:ea typeface="Calibri" panose="020F0502020204030204" pitchFamily="34" charset="0"/>
                <a:cs typeface="Arial" panose="020B0604020202020204" pitchFamily="34" charset="0"/>
              </a:rPr>
              <a:t>p</a:t>
            </a:r>
            <a:r>
              <a:rPr lang="es-ES" sz="3800" dirty="0">
                <a:solidFill>
                  <a:srgbClr val="202124"/>
                </a:solidFill>
                <a:effectLst/>
                <a:latin typeface="Arial" panose="020B0604020202020204" pitchFamily="34" charset="0"/>
                <a:ea typeface="Calibri" panose="020F0502020204030204" pitchFamily="34" charset="0"/>
                <a:cs typeface="Arial" panose="020B0604020202020204" pitchFamily="34" charset="0"/>
              </a:rPr>
              <a:t>ensamientos, emociones, acciones y recuerdos.</a:t>
            </a:r>
          </a:p>
          <a:p>
            <a:pPr>
              <a:lnSpc>
                <a:spcPct val="120000"/>
              </a:lnSpc>
              <a:spcAft>
                <a:spcPts val="800"/>
              </a:spcAft>
            </a:pPr>
            <a:r>
              <a:rPr lang="es-CO" sz="3800" kern="100" dirty="0">
                <a:effectLst/>
                <a:latin typeface="Arial" panose="020B0604020202020204" pitchFamily="34" charset="0"/>
                <a:ea typeface="Calibri" panose="020F0502020204030204" pitchFamily="34" charset="0"/>
                <a:cs typeface="Arial" panose="020B0604020202020204" pitchFamily="34" charset="0"/>
              </a:rPr>
              <a:t>La plasticidad </a:t>
            </a:r>
            <a:r>
              <a:rPr lang="es-CO" sz="3800" kern="100" dirty="0" err="1">
                <a:effectLst/>
                <a:latin typeface="Arial" panose="020B0604020202020204" pitchFamily="34" charset="0"/>
                <a:ea typeface="Calibri" panose="020F0502020204030204" pitchFamily="34" charset="0"/>
                <a:cs typeface="Arial" panose="020B0604020202020204" pitchFamily="34" charset="0"/>
              </a:rPr>
              <a:t>Hebbiana</a:t>
            </a:r>
            <a:r>
              <a:rPr lang="es-CO" sz="3800" kern="100" dirty="0">
                <a:effectLst/>
                <a:latin typeface="Arial" panose="020B0604020202020204" pitchFamily="34" charset="0"/>
                <a:ea typeface="Calibri" panose="020F0502020204030204" pitchFamily="34" charset="0"/>
                <a:cs typeface="Arial" panose="020B0604020202020204" pitchFamily="34" charset="0"/>
              </a:rPr>
              <a:t> es la base de la teoría de Donal Hebb quien propuso en 1940 que la actividad organizada dentro del circuito cerebral podría mantenerse y volver a implementar en el futuro si:</a:t>
            </a:r>
          </a:p>
          <a:p>
            <a:pPr lvl="1">
              <a:lnSpc>
                <a:spcPct val="107000"/>
              </a:lnSpc>
              <a:spcAft>
                <a:spcPts val="800"/>
              </a:spcAft>
            </a:pPr>
            <a:r>
              <a:rPr lang="es-CO" sz="3800" kern="100" dirty="0">
                <a:effectLst/>
                <a:latin typeface="Arial" panose="020B0604020202020204" pitchFamily="34" charset="0"/>
                <a:ea typeface="Calibri" panose="020F0502020204030204" pitchFamily="34" charset="0"/>
                <a:cs typeface="Arial" panose="020B0604020202020204" pitchFamily="34" charset="0"/>
              </a:rPr>
              <a:t>Las neuronas estaban organizadas de modo que un circuito podría ser </a:t>
            </a:r>
            <a:r>
              <a:rPr lang="es-CO" sz="3800" kern="100" dirty="0" err="1">
                <a:effectLst/>
                <a:latin typeface="Arial" panose="020B0604020202020204" pitchFamily="34" charset="0"/>
                <a:ea typeface="Calibri" panose="020F0502020204030204" pitchFamily="34" charset="0"/>
                <a:cs typeface="Arial" panose="020B0604020202020204" pitchFamily="34" charset="0"/>
              </a:rPr>
              <a:t>auto-excitante</a:t>
            </a:r>
            <a:r>
              <a:rPr lang="es-CO" sz="3800" kern="100" dirty="0">
                <a:effectLst/>
                <a:latin typeface="Arial" panose="020B0604020202020204" pitchFamily="34" charset="0"/>
                <a:ea typeface="Calibri" panose="020F0502020204030204" pitchFamily="34" charset="0"/>
                <a:cs typeface="Arial" panose="020B0604020202020204" pitchFamily="34" charset="0"/>
              </a:rPr>
              <a:t> y por lo tanto mantener su propia actividad durante un periodo de tiempo y</a:t>
            </a:r>
          </a:p>
          <a:p>
            <a:pPr lvl="1">
              <a:lnSpc>
                <a:spcPct val="107000"/>
              </a:lnSpc>
              <a:spcAft>
                <a:spcPts val="800"/>
              </a:spcAft>
            </a:pPr>
            <a:r>
              <a:rPr lang="es-CO" sz="3800" kern="100" dirty="0">
                <a:latin typeface="Arial" panose="020B0604020202020204" pitchFamily="34" charset="0"/>
                <a:ea typeface="Calibri" panose="020F0502020204030204" pitchFamily="34" charset="0"/>
                <a:cs typeface="Arial" panose="020B0604020202020204" pitchFamily="34" charset="0"/>
              </a:rPr>
              <a:t>S</a:t>
            </a:r>
            <a:r>
              <a:rPr lang="es-CO" sz="3800" kern="100" dirty="0">
                <a:effectLst/>
                <a:latin typeface="Arial" panose="020B0604020202020204" pitchFamily="34" charset="0"/>
                <a:ea typeface="Calibri" panose="020F0502020204030204" pitchFamily="34" charset="0"/>
                <a:cs typeface="Arial" panose="020B0604020202020204" pitchFamily="34" charset="0"/>
              </a:rPr>
              <a:t>i  las conexiones entre las neuronas  se fortalecían selectivamente entre neurona coactivas “las neuronas que disparan juntas se conectan juntas</a:t>
            </a: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3300"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ts val="27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3300" dirty="0">
              <a:solidFill>
                <a:srgbClr val="202124"/>
              </a:solidFill>
              <a:effectLst/>
              <a:latin typeface="Arial" panose="020B0604020202020204" pitchFamily="34" charset="0"/>
              <a:ea typeface="Calibri" panose="020F0502020204030204" pitchFamily="34" charset="0"/>
              <a:cs typeface="Arial" panose="020B0604020202020204" pitchFamily="34"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O" sz="24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909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848D1-2348-D64C-1455-23A9527458F9}"/>
              </a:ext>
            </a:extLst>
          </p:cNvPr>
          <p:cNvSpPr>
            <a:spLocks noGrp="1"/>
          </p:cNvSpPr>
          <p:nvPr>
            <p:ph type="title"/>
          </p:nvPr>
        </p:nvSpPr>
        <p:spPr/>
        <p:txBody>
          <a:bodyPr>
            <a:normAutofit fontScale="90000"/>
          </a:bodyPr>
          <a:lstStyle/>
          <a:p>
            <a:r>
              <a:rPr lang="es-ES" i="1" dirty="0">
                <a:latin typeface="Arial" panose="020B0604020202020204" pitchFamily="34" charset="0"/>
                <a:cs typeface="Arial" panose="020B0604020202020204" pitchFamily="34" charset="0"/>
              </a:rPr>
              <a:t>Plasticidad neuronal:  Una realidad Neuronal</a:t>
            </a:r>
            <a:br>
              <a:rPr lang="es-ES" dirty="0"/>
            </a:br>
            <a:r>
              <a:rPr lang="es-CO" sz="2700" i="1" dirty="0">
                <a:latin typeface="Arial" panose="020B0604020202020204" pitchFamily="34" charset="0"/>
                <a:cs typeface="Arial" panose="020B0604020202020204" pitchFamily="34" charset="0"/>
              </a:rPr>
              <a:t>Enrique Marcos Sierra Benítez-  </a:t>
            </a:r>
            <a:r>
              <a:rPr lang="es-CO" sz="2700" i="1" dirty="0" err="1">
                <a:latin typeface="Arial" panose="020B0604020202020204" pitchFamily="34" charset="0"/>
                <a:cs typeface="Arial" panose="020B0604020202020204" pitchFamily="34" charset="0"/>
              </a:rPr>
              <a:t>Mairianny</a:t>
            </a:r>
            <a:r>
              <a:rPr lang="es-CO" sz="2700" i="1" dirty="0">
                <a:latin typeface="Arial" panose="020B0604020202020204" pitchFamily="34" charset="0"/>
                <a:cs typeface="Arial" panose="020B0604020202020204" pitchFamily="34" charset="0"/>
              </a:rPr>
              <a:t> </a:t>
            </a:r>
            <a:r>
              <a:rPr lang="es-CO" sz="2700" i="1" dirty="0" err="1">
                <a:latin typeface="Arial" panose="020B0604020202020204" pitchFamily="34" charset="0"/>
                <a:cs typeface="Arial" panose="020B0604020202020204" pitchFamily="34" charset="0"/>
              </a:rPr>
              <a:t>Quianella</a:t>
            </a:r>
            <a:r>
              <a:rPr lang="es-CO" sz="2700" i="1" dirty="0">
                <a:latin typeface="Arial" panose="020B0604020202020204" pitchFamily="34" charset="0"/>
                <a:cs typeface="Arial" panose="020B0604020202020204" pitchFamily="34" charset="0"/>
              </a:rPr>
              <a:t> León Pérez 2019</a:t>
            </a:r>
          </a:p>
        </p:txBody>
      </p:sp>
      <p:sp>
        <p:nvSpPr>
          <p:cNvPr id="3" name="Marcador de contenido 2">
            <a:extLst>
              <a:ext uri="{FF2B5EF4-FFF2-40B4-BE49-F238E27FC236}">
                <a16:creationId xmlns:a16="http://schemas.microsoft.com/office/drawing/2014/main" id="{BA8DFDBD-FC88-DFEB-5F1D-E5CD1FC2D886}"/>
              </a:ext>
            </a:extLst>
          </p:cNvPr>
          <p:cNvSpPr>
            <a:spLocks noGrp="1"/>
          </p:cNvSpPr>
          <p:nvPr>
            <p:ph idx="1"/>
          </p:nvPr>
        </p:nvSpPr>
        <p:spPr/>
        <p:txBody>
          <a:bodyPr>
            <a:normAutofit fontScale="70000" lnSpcReduction="20000"/>
          </a:bodyPr>
          <a:lstStyle/>
          <a:p>
            <a:pPr>
              <a:lnSpc>
                <a:spcPct val="120000"/>
              </a:lnSpc>
            </a:pPr>
            <a:r>
              <a:rPr lang="es-ES" dirty="0">
                <a:latin typeface="Arial" panose="020B0604020202020204" pitchFamily="34" charset="0"/>
                <a:cs typeface="Arial" panose="020B0604020202020204" pitchFamily="34" charset="0"/>
              </a:rPr>
              <a:t>Aunque su peso oscila tan sólo entre los 1300 y 1500 gramos, el cerebro humano contiene  billones de células nerviosas especializadas, capaces de recibir, procesar y transmitir las señales electroquímicas de las que dependen todas las sensaciones, acciones, pensamientos y emociones humanas. </a:t>
            </a:r>
          </a:p>
          <a:p>
            <a:pPr>
              <a:lnSpc>
                <a:spcPct val="120000"/>
              </a:lnSpc>
            </a:pPr>
            <a:r>
              <a:rPr lang="es-ES" dirty="0">
                <a:latin typeface="Arial" panose="020B0604020202020204" pitchFamily="34" charset="0"/>
                <a:cs typeface="Arial" panose="020B0604020202020204" pitchFamily="34" charset="0"/>
              </a:rPr>
              <a:t>Pero no es el elevado número de neuronas individuales lo más relevante del cerebro, sino cómo están organizadas e interconectadas. </a:t>
            </a:r>
          </a:p>
          <a:p>
            <a:pPr>
              <a:lnSpc>
                <a:spcPct val="120000"/>
              </a:lnSpc>
            </a:pPr>
            <a:r>
              <a:rPr lang="es-CO" dirty="0">
                <a:latin typeface="Arial" panose="020B0604020202020204" pitchFamily="34" charset="0"/>
                <a:cs typeface="Arial" panose="020B0604020202020204" pitchFamily="34" charset="0"/>
              </a:rPr>
              <a:t>Roger Sperry,</a:t>
            </a:r>
            <a:r>
              <a:rPr lang="es-ES" dirty="0">
                <a:latin typeface="Arial" panose="020B0604020202020204" pitchFamily="34" charset="0"/>
                <a:cs typeface="Arial" panose="020B0604020202020204" pitchFamily="34" charset="0"/>
              </a:rPr>
              <a:t> premio Nobel en 1981, plasmó en sus estudios en la década de 1950 que las conexiones del sistema nervioso están  especificadas en los genes del organismo. Realizo experimentos en el que las fibras nerviosas que normalmente conectan la parte superior de la retina de los peces con la parte inferior del cerebro, llamadas nervio óptico, fueron desconectadas quirúrgicamente y reconectadas con la parte superior del nervio. A pesar de esta modificación, el nervio creció de nuevo hasta su posición normal en el cerebro.</a:t>
            </a:r>
            <a:endParaRPr lang="es-CO" dirty="0"/>
          </a:p>
        </p:txBody>
      </p:sp>
    </p:spTree>
    <p:extLst>
      <p:ext uri="{BB962C8B-B14F-4D97-AF65-F5344CB8AC3E}">
        <p14:creationId xmlns:p14="http://schemas.microsoft.com/office/powerpoint/2010/main" val="31293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72C15F-2AB6-8C0C-331C-A33E04157D3A}"/>
              </a:ext>
            </a:extLst>
          </p:cNvPr>
          <p:cNvSpPr>
            <a:spLocks noGrp="1"/>
          </p:cNvSpPr>
          <p:nvPr>
            <p:ph type="title"/>
          </p:nvPr>
        </p:nvSpPr>
        <p:spPr/>
        <p:txBody>
          <a:bodyPr>
            <a:normAutofit fontScale="90000"/>
          </a:bodyPr>
          <a:lstStyle/>
          <a:p>
            <a:r>
              <a:rPr lang="es-ES" i="1" dirty="0">
                <a:latin typeface="Arial" panose="020B0604020202020204" pitchFamily="34" charset="0"/>
                <a:cs typeface="Arial" panose="020B0604020202020204" pitchFamily="34" charset="0"/>
              </a:rPr>
              <a:t>Plasticidad neuronal:  Una realidad Neuronal</a:t>
            </a:r>
            <a:br>
              <a:rPr lang="es-ES" dirty="0">
                <a:latin typeface="Arial" panose="020B0604020202020204" pitchFamily="34" charset="0"/>
                <a:cs typeface="Arial" panose="020B0604020202020204" pitchFamily="34" charset="0"/>
              </a:rPr>
            </a:br>
            <a:r>
              <a:rPr lang="es-CO" sz="2000" b="1" i="1" dirty="0">
                <a:latin typeface="Arial" panose="020B0604020202020204" pitchFamily="34" charset="0"/>
                <a:cs typeface="Arial" panose="020B0604020202020204" pitchFamily="34" charset="0"/>
              </a:rPr>
              <a:t>Enrique Marcos Sierra Benítez-  </a:t>
            </a:r>
            <a:r>
              <a:rPr lang="es-CO" sz="2000" b="1" i="1" dirty="0" err="1">
                <a:latin typeface="Arial" panose="020B0604020202020204" pitchFamily="34" charset="0"/>
                <a:cs typeface="Arial" panose="020B0604020202020204" pitchFamily="34" charset="0"/>
              </a:rPr>
              <a:t>Mairianny</a:t>
            </a:r>
            <a:r>
              <a:rPr lang="es-CO" sz="2000" b="1" i="1" dirty="0">
                <a:latin typeface="Arial" panose="020B0604020202020204" pitchFamily="34" charset="0"/>
                <a:cs typeface="Arial" panose="020B0604020202020204" pitchFamily="34" charset="0"/>
              </a:rPr>
              <a:t> </a:t>
            </a:r>
            <a:r>
              <a:rPr lang="es-CO" sz="2000" b="1" i="1" dirty="0" err="1">
                <a:latin typeface="Arial" panose="020B0604020202020204" pitchFamily="34" charset="0"/>
                <a:cs typeface="Arial" panose="020B0604020202020204" pitchFamily="34" charset="0"/>
              </a:rPr>
              <a:t>Quianella</a:t>
            </a:r>
            <a:r>
              <a:rPr lang="es-CO" sz="2000" b="1" i="1" dirty="0">
                <a:latin typeface="Arial" panose="020B0604020202020204" pitchFamily="34" charset="0"/>
                <a:cs typeface="Arial" panose="020B0604020202020204" pitchFamily="34" charset="0"/>
              </a:rPr>
              <a:t> León Pérez 2019</a:t>
            </a:r>
            <a:endParaRPr lang="es-CO" sz="20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CB200C1-EDF1-F9D1-887D-9F5EA5F3817F}"/>
              </a:ext>
            </a:extLst>
          </p:cNvPr>
          <p:cNvSpPr>
            <a:spLocks noGrp="1"/>
          </p:cNvSpPr>
          <p:nvPr>
            <p:ph idx="1"/>
          </p:nvPr>
        </p:nvSpPr>
        <p:spPr/>
        <p:txBody>
          <a:bodyPr>
            <a:normAutofit fontScale="85000" lnSpcReduction="10000"/>
          </a:bodyPr>
          <a:lstStyle/>
          <a:p>
            <a:r>
              <a:rPr lang="es-ES" dirty="0" err="1">
                <a:latin typeface="Arial" panose="020B0604020202020204" pitchFamily="34" charset="0"/>
                <a:cs typeface="Arial" panose="020B0604020202020204" pitchFamily="34" charset="0"/>
              </a:rPr>
              <a:t>Hubel</a:t>
            </a:r>
            <a:r>
              <a:rPr lang="es-ES" dirty="0">
                <a:latin typeface="Arial" panose="020B0604020202020204" pitchFamily="34" charset="0"/>
                <a:cs typeface="Arial" panose="020B0604020202020204" pitchFamily="34" charset="0"/>
              </a:rPr>
              <a:t> y </a:t>
            </a:r>
            <a:r>
              <a:rPr lang="es-ES" dirty="0" err="1">
                <a:latin typeface="Arial" panose="020B0604020202020204" pitchFamily="34" charset="0"/>
                <a:cs typeface="Arial" panose="020B0604020202020204" pitchFamily="34" charset="0"/>
              </a:rPr>
              <a:t>Wisel</a:t>
            </a:r>
            <a:r>
              <a:rPr lang="es-ES" dirty="0">
                <a:latin typeface="Arial" panose="020B0604020202020204" pitchFamily="34" charset="0"/>
                <a:cs typeface="Arial" panose="020B0604020202020204" pitchFamily="34" charset="0"/>
              </a:rPr>
              <a:t> (1981) en sus investigaciones donde cerraron el párpado de un ojo de varios gatos recién nacidos, encontraron que, pasada una semana sin visión, se alteraban las conexiones de los ojos de la capa cuatro de la corteza occipital. </a:t>
            </a:r>
            <a:r>
              <a:rPr lang="es-ES" sz="2100" b="1" i="1" dirty="0">
                <a:latin typeface="Arial" panose="020B0604020202020204" pitchFamily="34" charset="0"/>
                <a:cs typeface="Arial" panose="020B0604020202020204" pitchFamily="34" charset="0"/>
              </a:rPr>
              <a:t>Bahena Trujillo Optometría,2017 </a:t>
            </a:r>
          </a:p>
          <a:p>
            <a:r>
              <a:rPr lang="es-ES" dirty="0">
                <a:latin typeface="Arial" panose="020B0604020202020204" pitchFamily="34" charset="0"/>
                <a:cs typeface="Arial" panose="020B0604020202020204" pitchFamily="34" charset="0"/>
              </a:rPr>
              <a:t>Por tanto, se concluyó que el desarrollo normal del cerebro depende de una crítica interacción entre la herencia genética y la experiencia</a:t>
            </a:r>
          </a:p>
          <a:p>
            <a:r>
              <a:rPr lang="es-ES" dirty="0">
                <a:latin typeface="Arial" panose="020B0604020202020204" pitchFamily="34" charset="0"/>
                <a:cs typeface="Arial" panose="020B0604020202020204" pitchFamily="34" charset="0"/>
              </a:rPr>
              <a:t>El término plasticidad cerebral expresa la capacidad adaptativa del sistema nervioso para minimizar los efectos de las lesiones a través de modificar su propia organización estructural y funcional.</a:t>
            </a:r>
          </a:p>
          <a:p>
            <a:r>
              <a:rPr lang="es-ES" dirty="0">
                <a:latin typeface="Arial" panose="020B0604020202020204" pitchFamily="34" charset="0"/>
                <a:cs typeface="Arial" panose="020B0604020202020204" pitchFamily="34" charset="0"/>
              </a:rPr>
              <a:t>La OMS (1982), define el término </a:t>
            </a:r>
            <a:r>
              <a:rPr lang="es-ES" dirty="0" err="1">
                <a:latin typeface="Arial" panose="020B0604020202020204" pitchFamily="34" charset="0"/>
                <a:cs typeface="Arial" panose="020B0604020202020204" pitchFamily="34" charset="0"/>
              </a:rPr>
              <a:t>neuroplasticidad</a:t>
            </a:r>
            <a:r>
              <a:rPr lang="es-ES" dirty="0">
                <a:latin typeface="Arial" panose="020B0604020202020204" pitchFamily="34" charset="0"/>
                <a:cs typeface="Arial" panose="020B0604020202020204" pitchFamily="34" charset="0"/>
              </a:rPr>
              <a:t> como la capacidad de las células del sistema nervioso para regenerarse anatómica y funcionalmente, después de estar sujetas a influencias patológicas ambientales o del desarrollo, incluyendo traumatismos y enfermedades.</a:t>
            </a:r>
          </a:p>
          <a:p>
            <a:endParaRPr lang="es-CO" dirty="0"/>
          </a:p>
        </p:txBody>
      </p:sp>
    </p:spTree>
    <p:extLst>
      <p:ext uri="{BB962C8B-B14F-4D97-AF65-F5344CB8AC3E}">
        <p14:creationId xmlns:p14="http://schemas.microsoft.com/office/powerpoint/2010/main" val="310169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F30E3-1E87-06D5-1875-25EA6ED2D0A3}"/>
              </a:ext>
            </a:extLst>
          </p:cNvPr>
          <p:cNvSpPr>
            <a:spLocks noGrp="1"/>
          </p:cNvSpPr>
          <p:nvPr>
            <p:ph type="title"/>
          </p:nvPr>
        </p:nvSpPr>
        <p:spPr/>
        <p:txBody>
          <a:bodyPr>
            <a:normAutofit fontScale="90000"/>
          </a:bodyPr>
          <a:lstStyle/>
          <a:p>
            <a:r>
              <a:rPr lang="es-ES" i="1" dirty="0">
                <a:latin typeface="Arial" panose="020B0604020202020204" pitchFamily="34" charset="0"/>
                <a:cs typeface="Arial" panose="020B0604020202020204" pitchFamily="34" charset="0"/>
              </a:rPr>
              <a:t>Plasticidad neuronal:  Una realidad Neuronal</a:t>
            </a:r>
            <a:br>
              <a:rPr lang="es-ES" dirty="0"/>
            </a:br>
            <a:r>
              <a:rPr lang="es-CO" sz="2200" i="1" dirty="0">
                <a:latin typeface="Arial" panose="020B0604020202020204" pitchFamily="34" charset="0"/>
                <a:cs typeface="Arial" panose="020B0604020202020204" pitchFamily="34" charset="0"/>
              </a:rPr>
              <a:t>Enrique Marcos Sierra Benítez-  </a:t>
            </a:r>
            <a:r>
              <a:rPr lang="es-CO" sz="2200" i="1" dirty="0" err="1">
                <a:latin typeface="Arial" panose="020B0604020202020204" pitchFamily="34" charset="0"/>
                <a:cs typeface="Arial" panose="020B0604020202020204" pitchFamily="34" charset="0"/>
              </a:rPr>
              <a:t>Mairianny</a:t>
            </a:r>
            <a:r>
              <a:rPr lang="es-CO" sz="2200" i="1" dirty="0">
                <a:latin typeface="Arial" panose="020B0604020202020204" pitchFamily="34" charset="0"/>
                <a:cs typeface="Arial" panose="020B0604020202020204" pitchFamily="34" charset="0"/>
              </a:rPr>
              <a:t> </a:t>
            </a:r>
            <a:r>
              <a:rPr lang="es-CO" sz="2200" i="1" dirty="0" err="1">
                <a:latin typeface="Arial" panose="020B0604020202020204" pitchFamily="34" charset="0"/>
                <a:cs typeface="Arial" panose="020B0604020202020204" pitchFamily="34" charset="0"/>
              </a:rPr>
              <a:t>Quianella</a:t>
            </a:r>
            <a:r>
              <a:rPr lang="es-CO" sz="2200" i="1" dirty="0">
                <a:latin typeface="Arial" panose="020B0604020202020204" pitchFamily="34" charset="0"/>
                <a:cs typeface="Arial" panose="020B0604020202020204" pitchFamily="34" charset="0"/>
              </a:rPr>
              <a:t> León Pérez 2019</a:t>
            </a:r>
            <a:endParaRPr lang="es-CO" sz="22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E058530D-0A36-C62A-1ACA-39D693998C4D}"/>
              </a:ext>
            </a:extLst>
          </p:cNvPr>
          <p:cNvSpPr>
            <a:spLocks noGrp="1"/>
          </p:cNvSpPr>
          <p:nvPr>
            <p:ph idx="1"/>
          </p:nvPr>
        </p:nvSpPr>
        <p:spPr/>
        <p:txBody>
          <a:bodyPr/>
          <a:lstStyle/>
          <a:p>
            <a:r>
              <a:rPr lang="es-ES" dirty="0">
                <a:latin typeface="Arial" panose="020B0604020202020204" pitchFamily="34" charset="0"/>
                <a:cs typeface="Arial" panose="020B0604020202020204" pitchFamily="34" charset="0"/>
              </a:rPr>
              <a:t>La plasticidad anatómica de las neuronas en el sistema nervioso central es un fenómeno común en la sinapsis, tanto la estimulación fisiológica como las condiciones del entorno pueden dar origen a cambios numéricos y morfológicos. </a:t>
            </a:r>
          </a:p>
          <a:p>
            <a:r>
              <a:rPr lang="es-ES" dirty="0">
                <a:latin typeface="Arial" panose="020B0604020202020204" pitchFamily="34" charset="0"/>
                <a:cs typeface="Arial" panose="020B0604020202020204" pitchFamily="34" charset="0"/>
              </a:rPr>
              <a:t>La plasticidad del axón, sin embargo, difiere de la sinapsis, ya que se considera como un fenómeno específico apreciado después de una lesión parcial, ya sea que ésta haya tenido lugar en el sistema nervioso central o en el periférico, y la cual, como es obvio, es más pronunciada durante la primera infancia.</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3B346-24BC-D7AD-9D7B-9A3FB0D4718A}"/>
              </a:ext>
            </a:extLst>
          </p:cNvPr>
          <p:cNvSpPr>
            <a:spLocks noGrp="1"/>
          </p:cNvSpPr>
          <p:nvPr>
            <p:ph type="title"/>
          </p:nvPr>
        </p:nvSpPr>
        <p:spPr/>
        <p:txBody>
          <a:bodyPr>
            <a:normAutofit fontScale="90000"/>
          </a:bodyPr>
          <a:lstStyle/>
          <a:p>
            <a:r>
              <a:rPr lang="es-ES" i="1" dirty="0">
                <a:latin typeface="Arial" panose="020B0604020202020204" pitchFamily="34" charset="0"/>
                <a:cs typeface="Arial" panose="020B0604020202020204" pitchFamily="34" charset="0"/>
              </a:rPr>
              <a:t>Plasticidad neuronal:  Una realidad Neuronal</a:t>
            </a:r>
            <a:br>
              <a:rPr lang="es-ES" dirty="0"/>
            </a:br>
            <a:r>
              <a:rPr lang="es-CO" sz="2000" b="1" i="1" dirty="0">
                <a:latin typeface="Arial" panose="020B0604020202020204" pitchFamily="34" charset="0"/>
                <a:cs typeface="Arial" panose="020B0604020202020204" pitchFamily="34" charset="0"/>
              </a:rPr>
              <a:t>Enrique Marcos Sierra Benítez-  </a:t>
            </a:r>
            <a:r>
              <a:rPr lang="es-CO" sz="2000" b="1" i="1" dirty="0" err="1">
                <a:latin typeface="Arial" panose="020B0604020202020204" pitchFamily="34" charset="0"/>
                <a:cs typeface="Arial" panose="020B0604020202020204" pitchFamily="34" charset="0"/>
              </a:rPr>
              <a:t>Mairianny</a:t>
            </a:r>
            <a:r>
              <a:rPr lang="es-CO" sz="2000" b="1" i="1" dirty="0">
                <a:latin typeface="Arial" panose="020B0604020202020204" pitchFamily="34" charset="0"/>
                <a:cs typeface="Arial" panose="020B0604020202020204" pitchFamily="34" charset="0"/>
              </a:rPr>
              <a:t> </a:t>
            </a:r>
            <a:r>
              <a:rPr lang="es-CO" sz="2000" b="1" i="1" dirty="0" err="1">
                <a:latin typeface="Arial" panose="020B0604020202020204" pitchFamily="34" charset="0"/>
                <a:cs typeface="Arial" panose="020B0604020202020204" pitchFamily="34" charset="0"/>
              </a:rPr>
              <a:t>Quianella</a:t>
            </a:r>
            <a:r>
              <a:rPr lang="es-CO" sz="2000" b="1" i="1" dirty="0">
                <a:latin typeface="Arial" panose="020B0604020202020204" pitchFamily="34" charset="0"/>
                <a:cs typeface="Arial" panose="020B0604020202020204" pitchFamily="34" charset="0"/>
              </a:rPr>
              <a:t> León Pérez 2019</a:t>
            </a:r>
            <a:endParaRPr lang="es-CO" sz="20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EDA264C-4294-3698-F041-F70E6A04467D}"/>
              </a:ext>
            </a:extLst>
          </p:cNvPr>
          <p:cNvSpPr>
            <a:spLocks noGrp="1"/>
          </p:cNvSpPr>
          <p:nvPr>
            <p:ph idx="1"/>
          </p:nvPr>
        </p:nvSpPr>
        <p:spPr/>
        <p:txBody>
          <a:bodyPr>
            <a:normAutofit fontScale="70000" lnSpcReduction="20000"/>
          </a:bodyPr>
          <a:lstStyle/>
          <a:p>
            <a:r>
              <a:rPr lang="es-ES" dirty="0">
                <a:latin typeface="Arial" panose="020B0604020202020204" pitchFamily="34" charset="0"/>
                <a:cs typeface="Arial" panose="020B0604020202020204" pitchFamily="34" charset="0"/>
              </a:rPr>
              <a:t>El concepto de plasticidad sináptica se ha desarrollado principalmente en estudios relacionados con la memoria y el aprendizaje. Los cambios de duración variable en la función sináptica y con origen en estímulos externos que condicionan aprendizaje, son denominados plasticidad neuronal. </a:t>
            </a:r>
          </a:p>
          <a:p>
            <a:r>
              <a:rPr lang="es-ES" dirty="0">
                <a:latin typeface="Arial" panose="020B0604020202020204" pitchFamily="34" charset="0"/>
                <a:cs typeface="Arial" panose="020B0604020202020204" pitchFamily="34" charset="0"/>
              </a:rPr>
              <a:t>Se han formulado varias hipótesis para explicar este fenómeno las mejor fundamentadas son aquellas que involucran cambios plásticos y cambios dinámicos. </a:t>
            </a:r>
          </a:p>
          <a:p>
            <a:r>
              <a:rPr lang="es-ES" dirty="0">
                <a:latin typeface="Arial" panose="020B0604020202020204" pitchFamily="34" charset="0"/>
                <a:cs typeface="Arial" panose="020B0604020202020204" pitchFamily="34" charset="0"/>
              </a:rPr>
              <a:t>Ramón y Cajal  (1899) con diversas variaciones, expuso que el aprendizaje involucra cambios plásticos funcionales en las propiedades de las neuronas o en sus interconexiones. Así, el aprendizaje podría ser el resultado de una modificación morfológica entre las interconexiones de las neuronas, similar a los fenómenos que ocurren durante la formación de sinapsis en la vida embrionaria. </a:t>
            </a:r>
          </a:p>
          <a:p>
            <a:r>
              <a:rPr lang="es-ES" dirty="0" err="1">
                <a:latin typeface="Arial" panose="020B0604020202020204" pitchFamily="34" charset="0"/>
                <a:cs typeface="Arial" panose="020B0604020202020204" pitchFamily="34" charset="0"/>
              </a:rPr>
              <a:t>Kornoski</a:t>
            </a:r>
            <a:r>
              <a:rPr lang="es-ES" dirty="0">
                <a:latin typeface="Arial" panose="020B0604020202020204" pitchFamily="34" charset="0"/>
                <a:cs typeface="Arial" panose="020B0604020202020204" pitchFamily="34" charset="0"/>
              </a:rPr>
              <a:t>. J (1948) y Hebb. D (1949), postularon que aun cuando los circuitos interneuronales se establecen genéticamente, la fuerza o la eficiencia de ciertas conexiones no está determinada totalmente; de ello infirieron que dichos circuitos son capaces de modificar sus propiedades como resultado de cambios en su actividad. </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94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44A5A-A200-08AC-BCBE-7143ABA8E67A}"/>
              </a:ext>
            </a:extLst>
          </p:cNvPr>
          <p:cNvSpPr>
            <a:spLocks noGrp="1"/>
          </p:cNvSpPr>
          <p:nvPr>
            <p:ph type="title"/>
          </p:nvPr>
        </p:nvSpPr>
        <p:spPr/>
        <p:txBody>
          <a:bodyPr>
            <a:normAutofit/>
          </a:bodyPr>
          <a:lstStyle/>
          <a:p>
            <a:r>
              <a:rPr lang="es-CO" sz="4000" b="1" i="1" dirty="0">
                <a:latin typeface="Arial" panose="020B0604020202020204" pitchFamily="34" charset="0"/>
                <a:cs typeface="Arial" panose="020B0604020202020204" pitchFamily="34" charset="0"/>
              </a:rPr>
              <a:t>Microfotografías Ramón y </a:t>
            </a:r>
            <a:r>
              <a:rPr lang="es-CO" sz="4000" b="1" i="1">
                <a:latin typeface="Arial" panose="020B0604020202020204" pitchFamily="34" charset="0"/>
                <a:cs typeface="Arial" panose="020B0604020202020204" pitchFamily="34" charset="0"/>
              </a:rPr>
              <a:t>Cajal 1888</a:t>
            </a:r>
            <a:endParaRPr lang="es-CO" sz="4000" b="1" i="1" dirty="0">
              <a:latin typeface="Arial" panose="020B0604020202020204" pitchFamily="34" charset="0"/>
              <a:cs typeface="Arial" panose="020B0604020202020204" pitchFamily="34" charset="0"/>
            </a:endParaRPr>
          </a:p>
        </p:txBody>
      </p:sp>
      <p:pic>
        <p:nvPicPr>
          <p:cNvPr id="6" name="Marcador de contenido 5" descr="Un dibujo de una persona&#10;&#10;Descripción generada automáticamente con confianza baja">
            <a:extLst>
              <a:ext uri="{FF2B5EF4-FFF2-40B4-BE49-F238E27FC236}">
                <a16:creationId xmlns:a16="http://schemas.microsoft.com/office/drawing/2014/main" id="{F309C31E-9018-27A5-0389-B94D0DD21A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31825"/>
            <a:ext cx="5421000" cy="4461050"/>
          </a:xfrm>
        </p:spPr>
      </p:pic>
      <p:pic>
        <p:nvPicPr>
          <p:cNvPr id="8" name="Marcador de contenido 7" descr="Un dibujo de una rama&#10;&#10;Descripción generada automáticamente con confianza baja">
            <a:extLst>
              <a:ext uri="{FF2B5EF4-FFF2-40B4-BE49-F238E27FC236}">
                <a16:creationId xmlns:a16="http://schemas.microsoft.com/office/drawing/2014/main" id="{C2472AC4-3D6F-486A-DC27-C0AD41949C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31825"/>
            <a:ext cx="5181600" cy="4461049"/>
          </a:xfrm>
        </p:spPr>
      </p:pic>
    </p:spTree>
    <p:extLst>
      <p:ext uri="{BB962C8B-B14F-4D97-AF65-F5344CB8AC3E}">
        <p14:creationId xmlns:p14="http://schemas.microsoft.com/office/powerpoint/2010/main" val="72059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E5252E-B621-37BC-4F3E-58E151E82045}"/>
              </a:ext>
            </a:extLst>
          </p:cNvPr>
          <p:cNvSpPr>
            <a:spLocks noGrp="1"/>
          </p:cNvSpPr>
          <p:nvPr>
            <p:ph type="title"/>
          </p:nvPr>
        </p:nvSpPr>
        <p:spPr/>
        <p:txBody>
          <a:bodyPr>
            <a:normAutofit fontScale="90000"/>
          </a:bodyPr>
          <a:lstStyle/>
          <a:p>
            <a:r>
              <a:rPr lang="es-ES" i="1" dirty="0">
                <a:latin typeface="Arial" panose="020B0604020202020204" pitchFamily="34" charset="0"/>
                <a:cs typeface="Arial" panose="020B0604020202020204" pitchFamily="34" charset="0"/>
              </a:rPr>
              <a:t>Plasticidad neuronal:  Una realidad Neuronal</a:t>
            </a:r>
            <a:br>
              <a:rPr lang="es-ES" dirty="0">
                <a:latin typeface="Arial" panose="020B0604020202020204" pitchFamily="34" charset="0"/>
                <a:cs typeface="Arial" panose="020B0604020202020204" pitchFamily="34" charset="0"/>
              </a:rPr>
            </a:br>
            <a:r>
              <a:rPr lang="es-CO" sz="2000" b="1" i="1" dirty="0">
                <a:latin typeface="Arial" panose="020B0604020202020204" pitchFamily="34" charset="0"/>
                <a:cs typeface="Arial" panose="020B0604020202020204" pitchFamily="34" charset="0"/>
              </a:rPr>
              <a:t>Enrique Marcos Sierra Benítez-  </a:t>
            </a:r>
            <a:r>
              <a:rPr lang="es-CO" sz="2000" b="1" i="1" dirty="0" err="1">
                <a:latin typeface="Arial" panose="020B0604020202020204" pitchFamily="34" charset="0"/>
                <a:cs typeface="Arial" panose="020B0604020202020204" pitchFamily="34" charset="0"/>
              </a:rPr>
              <a:t>Mairianny</a:t>
            </a:r>
            <a:r>
              <a:rPr lang="es-CO" sz="2000" b="1" i="1" dirty="0">
                <a:latin typeface="Arial" panose="020B0604020202020204" pitchFamily="34" charset="0"/>
                <a:cs typeface="Arial" panose="020B0604020202020204" pitchFamily="34" charset="0"/>
              </a:rPr>
              <a:t> </a:t>
            </a:r>
            <a:r>
              <a:rPr lang="es-CO" sz="2000" b="1" i="1" dirty="0" err="1">
                <a:latin typeface="Arial" panose="020B0604020202020204" pitchFamily="34" charset="0"/>
                <a:cs typeface="Arial" panose="020B0604020202020204" pitchFamily="34" charset="0"/>
              </a:rPr>
              <a:t>Quianella</a:t>
            </a:r>
            <a:r>
              <a:rPr lang="es-CO" sz="2000" b="1" i="1" dirty="0">
                <a:latin typeface="Arial" panose="020B0604020202020204" pitchFamily="34" charset="0"/>
                <a:cs typeface="Arial" panose="020B0604020202020204" pitchFamily="34" charset="0"/>
              </a:rPr>
              <a:t> León Pérez 2019</a:t>
            </a:r>
          </a:p>
        </p:txBody>
      </p:sp>
      <p:sp>
        <p:nvSpPr>
          <p:cNvPr id="3" name="Marcador de contenido 2">
            <a:extLst>
              <a:ext uri="{FF2B5EF4-FFF2-40B4-BE49-F238E27FC236}">
                <a16:creationId xmlns:a16="http://schemas.microsoft.com/office/drawing/2014/main" id="{5F241D5C-4901-CA3F-0ED1-35CDD48072ED}"/>
              </a:ext>
            </a:extLst>
          </p:cNvPr>
          <p:cNvSpPr>
            <a:spLocks noGrp="1"/>
          </p:cNvSpPr>
          <p:nvPr>
            <p:ph idx="1"/>
          </p:nvPr>
        </p:nvSpPr>
        <p:spPr/>
        <p:txBody>
          <a:bodyPr>
            <a:normAutofit fontScale="85000" lnSpcReduction="10000"/>
          </a:bodyPr>
          <a:lstStyle/>
          <a:p>
            <a:r>
              <a:rPr lang="es-ES" dirty="0">
                <a:latin typeface="Arial" panose="020B0604020202020204" pitchFamily="34" charset="0"/>
                <a:cs typeface="Arial" panose="020B0604020202020204" pitchFamily="34" charset="0"/>
              </a:rPr>
              <a:t>La hipótesis de los cambios dinámicos fue propuesta desde 1922 por Forbes,  refiriéndose a que el aprendizaje implica una persistencia de actividad en cadena de neuronas interconectadas (</a:t>
            </a:r>
            <a:r>
              <a:rPr lang="es-ES" sz="2100" b="1" i="1" dirty="0">
                <a:latin typeface="Arial" panose="020B0604020202020204" pitchFamily="34" charset="0"/>
                <a:cs typeface="Arial" panose="020B0604020202020204" pitchFamily="34" charset="0"/>
              </a:rPr>
              <a:t>Forbes E.,</a:t>
            </a:r>
            <a:r>
              <a:rPr lang="en-US" sz="2100" b="1" i="1" dirty="0">
                <a:latin typeface="Arial" panose="020B0604020202020204" pitchFamily="34" charset="0"/>
                <a:cs typeface="Arial" panose="020B0604020202020204" pitchFamily="34" charset="0"/>
              </a:rPr>
              <a:t> Annual Review of Neuroscience 2010)</a:t>
            </a:r>
            <a:r>
              <a:rPr lang="es-ES" sz="2100" b="1" i="1" dirty="0">
                <a:latin typeface="Arial" panose="020B0604020202020204" pitchFamily="34" charset="0"/>
                <a:cs typeface="Arial" panose="020B0604020202020204" pitchFamily="34" charset="0"/>
              </a:rPr>
              <a:t>.</a:t>
            </a:r>
          </a:p>
          <a:p>
            <a:r>
              <a:rPr lang="es-ES" dirty="0">
                <a:latin typeface="Arial" panose="020B0604020202020204" pitchFamily="34" charset="0"/>
                <a:cs typeface="Arial" panose="020B0604020202020204" pitchFamily="34" charset="0"/>
              </a:rPr>
              <a:t>Esta idea fue seguida por Hebb DO (1945) quien agregó que esta actividad reverberante podría dar lugar a los cambios neuronales que llevan la memoria a largo plazo. En los últimos años, dentro de los procesos plásticos y los fenómenos de aprendizaje circunscritos al nivel sináptico se incluyen la facilitación, la potenciación, la depresión sináptica, habituación, deshabituación, sensibilización y las formas asociativas complejas, como el condicionamiento clásico y el condicionamiento instrumental. Se definen diversos mecanismos de </a:t>
            </a:r>
            <a:r>
              <a:rPr lang="es-ES" dirty="0" err="1">
                <a:latin typeface="Arial" panose="020B0604020202020204" pitchFamily="34" charset="0"/>
                <a:cs typeface="Arial" panose="020B0604020202020204" pitchFamily="34" charset="0"/>
              </a:rPr>
              <a:t>neuroplasticidad</a:t>
            </a:r>
            <a:r>
              <a:rPr lang="es-ES" dirty="0">
                <a:latin typeface="Arial" panose="020B0604020202020204" pitchFamily="34" charset="0"/>
                <a:cs typeface="Arial" panose="020B0604020202020204" pitchFamily="34" charset="0"/>
              </a:rPr>
              <a:t> en dependencia del proceso que la origine, el lugar donde se desarrolla, el mecanismo por el cual se produce, entre otras.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32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C72FD1-6811-D699-0401-A53DBDAF414E}"/>
              </a:ext>
            </a:extLst>
          </p:cNvPr>
          <p:cNvSpPr>
            <a:spLocks noGrp="1"/>
          </p:cNvSpPr>
          <p:nvPr>
            <p:ph type="title"/>
          </p:nvPr>
        </p:nvSpPr>
        <p:spPr/>
        <p:txBody>
          <a:bodyPr>
            <a:normAutofit/>
          </a:bodyPr>
          <a:lstStyle/>
          <a:p>
            <a:pPr algn="ctr"/>
            <a:r>
              <a:rPr lang="es-CO" sz="4000" b="1" i="1" dirty="0">
                <a:latin typeface="Arial" panose="020B0604020202020204" pitchFamily="34" charset="0"/>
                <a:cs typeface="Arial" panose="020B0604020202020204" pitchFamily="34" charset="0"/>
              </a:rPr>
              <a:t>PLASTICIDAD CEREBRAL</a:t>
            </a:r>
          </a:p>
        </p:txBody>
      </p:sp>
      <p:sp>
        <p:nvSpPr>
          <p:cNvPr id="3" name="Marcador de contenido 2">
            <a:extLst>
              <a:ext uri="{FF2B5EF4-FFF2-40B4-BE49-F238E27FC236}">
                <a16:creationId xmlns:a16="http://schemas.microsoft.com/office/drawing/2014/main" id="{D004FAA2-E47E-EF0C-6776-BF95D6F48B8A}"/>
              </a:ext>
            </a:extLst>
          </p:cNvPr>
          <p:cNvSpPr>
            <a:spLocks noGrp="1"/>
          </p:cNvSpPr>
          <p:nvPr>
            <p:ph idx="1"/>
          </p:nvPr>
        </p:nvSpPr>
        <p:spPr/>
        <p:txBody>
          <a:bodyPr>
            <a:normAutofit lnSpcReduction="10000"/>
          </a:bodyPr>
          <a:lstStyle/>
          <a:p>
            <a:r>
              <a:rPr lang="es-ES" dirty="0"/>
              <a:t> </a:t>
            </a:r>
            <a:r>
              <a:rPr lang="es-ES" dirty="0">
                <a:latin typeface="Arial" panose="020B0604020202020204" pitchFamily="34" charset="0"/>
                <a:cs typeface="Arial" panose="020B0604020202020204" pitchFamily="34" charset="0"/>
              </a:rPr>
              <a:t>En el nivel sináptico esto se desarrolla, por ejemplo, en el equilibrio de la potenciación a largo plazo (LTP) fortalecer las conexiones entre las neuronas presinápticas y postsinápticas (</a:t>
            </a:r>
            <a:r>
              <a:rPr lang="es-ES" dirty="0" err="1">
                <a:latin typeface="Arial" panose="020B0604020202020204" pitchFamily="34" charset="0"/>
                <a:cs typeface="Arial" panose="020B0604020202020204" pitchFamily="34" charset="0"/>
              </a:rPr>
              <a:t>Bliss</a:t>
            </a:r>
            <a:r>
              <a:rPr lang="es-ES" dirty="0">
                <a:latin typeface="Arial" panose="020B0604020202020204" pitchFamily="34" charset="0"/>
                <a:cs typeface="Arial" panose="020B0604020202020204" pitchFamily="34" charset="0"/>
              </a:rPr>
              <a:t> y Gardner-</a:t>
            </a:r>
            <a:r>
              <a:rPr lang="es-ES" dirty="0" err="1">
                <a:latin typeface="Arial" panose="020B0604020202020204" pitchFamily="34" charset="0"/>
                <a:cs typeface="Arial" panose="020B0604020202020204" pitchFamily="34" charset="0"/>
              </a:rPr>
              <a:t>Medwin</a:t>
            </a:r>
            <a:r>
              <a:rPr lang="es-ES" dirty="0">
                <a:latin typeface="Arial" panose="020B0604020202020204" pitchFamily="34" charset="0"/>
                <a:cs typeface="Arial" panose="020B0604020202020204" pitchFamily="34" charset="0"/>
              </a:rPr>
              <a:t> 1973) y la depresión a largo plazo (LTD) debilitándolos (Bear y Abraham 1996). </a:t>
            </a:r>
          </a:p>
          <a:p>
            <a:r>
              <a:rPr lang="es-ES" dirty="0">
                <a:latin typeface="Arial" panose="020B0604020202020204" pitchFamily="34" charset="0"/>
                <a:cs typeface="Arial" panose="020B0604020202020204" pitchFamily="34" charset="0"/>
              </a:rPr>
              <a:t>La propensión de una sinapsis a sufrir potenciación o depresión se basa en la  influencia de una serie de mecanismos moleculares (Kandel 2001), así como el estado actual de la sinapsis (si ha sufrido un cambio plástico en el pasado reciente, llamado influencias </a:t>
            </a:r>
            <a:r>
              <a:rPr lang="es-ES" dirty="0" err="1">
                <a:latin typeface="Arial" panose="020B0604020202020204" pitchFamily="34" charset="0"/>
                <a:cs typeface="Arial" panose="020B0604020202020204" pitchFamily="34" charset="0"/>
              </a:rPr>
              <a:t>metaplásicas</a:t>
            </a:r>
            <a:r>
              <a:rPr lang="es-ES" dirty="0">
                <a:latin typeface="Arial" panose="020B0604020202020204" pitchFamily="34" charset="0"/>
                <a:cs typeface="Arial" panose="020B0604020202020204" pitchFamily="34" charset="0"/>
              </a:rPr>
              <a:t> (Abraham 2008; </a:t>
            </a:r>
            <a:r>
              <a:rPr lang="es-ES" dirty="0" err="1">
                <a:latin typeface="Arial" panose="020B0604020202020204" pitchFamily="34" charset="0"/>
                <a:cs typeface="Arial" panose="020B0604020202020204" pitchFamily="34" charset="0"/>
              </a:rPr>
              <a:t>Mockett</a:t>
            </a:r>
            <a:r>
              <a:rPr lang="es-ES" dirty="0">
                <a:latin typeface="Arial" panose="020B0604020202020204" pitchFamily="34" charset="0"/>
                <a:cs typeface="Arial" panose="020B0604020202020204" pitchFamily="34" charset="0"/>
              </a:rPr>
              <a:t> y Hulme 2008)</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04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546F5E-90AA-F464-6E83-DEB122BD428B}"/>
              </a:ext>
            </a:extLst>
          </p:cNvPr>
          <p:cNvSpPr>
            <a:spLocks noGrp="1"/>
          </p:cNvSpPr>
          <p:nvPr>
            <p:ph type="title"/>
          </p:nvPr>
        </p:nvSpPr>
        <p:spPr/>
        <p:txBody>
          <a:bodyPr>
            <a:normAutofit/>
          </a:bodyPr>
          <a:lstStyle/>
          <a:p>
            <a:pPr algn="ctr"/>
            <a:r>
              <a:rPr lang="es-CO" sz="4000" i="1" dirty="0">
                <a:latin typeface="Arial" panose="020B0604020202020204" pitchFamily="34" charset="0"/>
                <a:cs typeface="Arial" panose="020B0604020202020204" pitchFamily="34" charset="0"/>
              </a:rPr>
              <a:t>PLASTICIDAD CEREBRAL</a:t>
            </a:r>
          </a:p>
        </p:txBody>
      </p:sp>
      <p:sp>
        <p:nvSpPr>
          <p:cNvPr id="3" name="Marcador de contenido 2">
            <a:extLst>
              <a:ext uri="{FF2B5EF4-FFF2-40B4-BE49-F238E27FC236}">
                <a16:creationId xmlns:a16="http://schemas.microsoft.com/office/drawing/2014/main" id="{B172975E-4B3A-86A2-83D6-480C7FB0242F}"/>
              </a:ext>
            </a:extLst>
          </p:cNvPr>
          <p:cNvSpPr>
            <a:spLocks noGrp="1"/>
          </p:cNvSpPr>
          <p:nvPr>
            <p:ph idx="1"/>
          </p:nvPr>
        </p:nvSpPr>
        <p:spPr/>
        <p:txBody>
          <a:bodyPr>
            <a:noAutofit/>
          </a:bodyPr>
          <a:lstStyle/>
          <a:p>
            <a:r>
              <a:rPr lang="es-ES" sz="2400" dirty="0">
                <a:latin typeface="Arial" panose="020B0604020202020204" pitchFamily="34" charset="0"/>
                <a:cs typeface="Arial" panose="020B0604020202020204" pitchFamily="34" charset="0"/>
              </a:rPr>
              <a:t>Los mecanismos moleculares responsables de la plasticidad son complejos que involucran múltiples cascadas que finalmente culminan en cambios funcionales y estructurales. </a:t>
            </a:r>
          </a:p>
          <a:p>
            <a:r>
              <a:rPr lang="es-ES" sz="2400" dirty="0">
                <a:latin typeface="Arial" panose="020B0604020202020204" pitchFamily="34" charset="0"/>
                <a:cs typeface="Arial" panose="020B0604020202020204" pitchFamily="34" charset="0"/>
              </a:rPr>
              <a:t>Muchos modelos de la plasticidad proponen la implicación del receptor NMDA que, dependiendo del momento y el grado de despolarización de la célula postsináptica conduce a una posterior LTP sináptica o    LTD  (</a:t>
            </a:r>
            <a:r>
              <a:rPr lang="es-ES" sz="2400" dirty="0" err="1">
                <a:latin typeface="Arial" panose="020B0604020202020204" pitchFamily="34" charset="0"/>
                <a:cs typeface="Arial" panose="020B0604020202020204" pitchFamily="34" charset="0"/>
              </a:rPr>
              <a:t>Daw</a:t>
            </a:r>
            <a:r>
              <a:rPr lang="es-ES" sz="2400" dirty="0">
                <a:latin typeface="Arial" panose="020B0604020202020204" pitchFamily="34" charset="0"/>
                <a:cs typeface="Arial" panose="020B0604020202020204" pitchFamily="34" charset="0"/>
              </a:rPr>
              <a:t>, Stein et al. 1993; </a:t>
            </a:r>
            <a:r>
              <a:rPr lang="es-ES" sz="2400" dirty="0" err="1">
                <a:latin typeface="Arial" panose="020B0604020202020204" pitchFamily="34" charset="0"/>
                <a:cs typeface="Arial" panose="020B0604020202020204" pitchFamily="34" charset="0"/>
              </a:rPr>
              <a:t>Malenka</a:t>
            </a:r>
            <a:r>
              <a:rPr lang="es-ES" sz="2400" dirty="0">
                <a:latin typeface="Arial" panose="020B0604020202020204" pitchFamily="34" charset="0"/>
                <a:cs typeface="Arial" panose="020B0604020202020204" pitchFamily="34" charset="0"/>
              </a:rPr>
              <a:t> y Nicoll 1993;    </a:t>
            </a:r>
            <a:r>
              <a:rPr lang="es-ES" sz="2400" dirty="0" err="1">
                <a:latin typeface="Arial" panose="020B0604020202020204" pitchFamily="34" charset="0"/>
                <a:cs typeface="Arial" panose="020B0604020202020204" pitchFamily="34" charset="0"/>
              </a:rPr>
              <a:t>McBain</a:t>
            </a:r>
            <a:r>
              <a:rPr lang="es-ES" sz="2400" dirty="0">
                <a:latin typeface="Arial" panose="020B0604020202020204" pitchFamily="34" charset="0"/>
                <a:cs typeface="Arial" panose="020B0604020202020204" pitchFamily="34" charset="0"/>
              </a:rPr>
              <a:t> y Mayer 1994). </a:t>
            </a:r>
          </a:p>
          <a:p>
            <a:r>
              <a:rPr lang="es-ES" sz="2400" dirty="0">
                <a:latin typeface="Arial" panose="020B0604020202020204" pitchFamily="34" charset="0"/>
                <a:cs typeface="Arial" panose="020B0604020202020204" pitchFamily="34" charset="0"/>
              </a:rPr>
              <a:t>Este proceso se mantiene bajo control mediante formas reguladoras de plasticidad para evitar una situación en la que ciertas células nunca se disparan y otras disparan constantemente. Estos mecanismos de retroalimentación incluyen: Escalado sináptico homeostático, mediante el cual aumenta o disminuye uniformemente la actividad de la red durante varias horas o días y conducen a un aumento o disminución opuestos en la sináptica excitatoria fuerza (</a:t>
            </a:r>
            <a:r>
              <a:rPr lang="es-ES" sz="2400" dirty="0" err="1">
                <a:latin typeface="Arial" panose="020B0604020202020204" pitchFamily="34" charset="0"/>
                <a:cs typeface="Arial" panose="020B0604020202020204" pitchFamily="34" charset="0"/>
              </a:rPr>
              <a:t>Turrigiano</a:t>
            </a:r>
            <a:r>
              <a:rPr lang="es-ES" sz="2400" dirty="0">
                <a:latin typeface="Arial" panose="020B0604020202020204" pitchFamily="34" charset="0"/>
                <a:cs typeface="Arial" panose="020B0604020202020204" pitchFamily="34" charset="0"/>
              </a:rPr>
              <a:t> y Nelson 2004).</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71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224DE-0524-1A74-7E98-9642E914FBB4}"/>
              </a:ext>
            </a:extLst>
          </p:cNvPr>
          <p:cNvSpPr>
            <a:spLocks noGrp="1"/>
          </p:cNvSpPr>
          <p:nvPr>
            <p:ph type="title"/>
          </p:nvPr>
        </p:nvSpPr>
        <p:spPr/>
        <p:txBody>
          <a:bodyPr>
            <a:normAutofit/>
          </a:bodyPr>
          <a:lstStyle/>
          <a:p>
            <a:r>
              <a:rPr lang="es-CO" sz="4000" b="1" i="1" dirty="0">
                <a:latin typeface="Arial" panose="020B0604020202020204" pitchFamily="34" charset="0"/>
                <a:cs typeface="Arial" panose="020B0604020202020204" pitchFamily="34" charset="0"/>
              </a:rPr>
              <a:t>POTENCIACION A LARGO PLAZO</a:t>
            </a:r>
          </a:p>
        </p:txBody>
      </p:sp>
      <p:pic>
        <p:nvPicPr>
          <p:cNvPr id="3074" name="Picture 2">
            <a:extLst>
              <a:ext uri="{FF2B5EF4-FFF2-40B4-BE49-F238E27FC236}">
                <a16:creationId xmlns:a16="http://schemas.microsoft.com/office/drawing/2014/main" id="{ED5BDBD2-6F0D-E26E-32C1-36B50320685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008" y="2098623"/>
            <a:ext cx="6920979" cy="42786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 modelo neuronal y molecular de la memoria: la potenciación a largo plazo  (PLP)">
            <a:extLst>
              <a:ext uri="{FF2B5EF4-FFF2-40B4-BE49-F238E27FC236}">
                <a16:creationId xmlns:a16="http://schemas.microsoft.com/office/drawing/2014/main" id="{322762E6-68BF-3FEC-B75D-A65969AB97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54987" y="2098622"/>
            <a:ext cx="4398813" cy="427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7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B6F85-C0EA-491F-8617-F88BF4D17F66}"/>
              </a:ext>
            </a:extLst>
          </p:cNvPr>
          <p:cNvSpPr>
            <a:spLocks noGrp="1"/>
          </p:cNvSpPr>
          <p:nvPr>
            <p:ph type="title"/>
          </p:nvPr>
        </p:nvSpPr>
        <p:spPr/>
        <p:txBody>
          <a:bodyPr>
            <a:normAutofit/>
          </a:bodyPr>
          <a:lstStyle/>
          <a:p>
            <a:pPr algn="ctr"/>
            <a:r>
              <a:rPr lang="es-CO" sz="4000" i="1" dirty="0">
                <a:latin typeface="Arial" panose="020B0604020202020204" pitchFamily="34" charset="0"/>
                <a:cs typeface="Arial" panose="020B0604020202020204" pitchFamily="34" charset="0"/>
              </a:rPr>
              <a:t>Neurona, Axón y dendritas</a:t>
            </a:r>
          </a:p>
        </p:txBody>
      </p:sp>
      <p:sp>
        <p:nvSpPr>
          <p:cNvPr id="3" name="Marcador de texto 2">
            <a:extLst>
              <a:ext uri="{FF2B5EF4-FFF2-40B4-BE49-F238E27FC236}">
                <a16:creationId xmlns:a16="http://schemas.microsoft.com/office/drawing/2014/main" id="{72C41279-57E2-9B3B-0D6B-BB31344775D8}"/>
              </a:ext>
            </a:extLst>
          </p:cNvPr>
          <p:cNvSpPr>
            <a:spLocks noGrp="1"/>
          </p:cNvSpPr>
          <p:nvPr>
            <p:ph type="body" idx="1"/>
          </p:nvPr>
        </p:nvSpPr>
        <p:spPr/>
        <p:txBody>
          <a:bodyPr/>
          <a:lstStyle/>
          <a:p>
            <a:endParaRPr lang="es-CO"/>
          </a:p>
        </p:txBody>
      </p:sp>
      <p:sp>
        <p:nvSpPr>
          <p:cNvPr id="5" name="Marcador de texto 4">
            <a:extLst>
              <a:ext uri="{FF2B5EF4-FFF2-40B4-BE49-F238E27FC236}">
                <a16:creationId xmlns:a16="http://schemas.microsoft.com/office/drawing/2014/main" id="{ADFCFE4F-CC24-9B0D-FF0E-80CFB725DCF7}"/>
              </a:ext>
            </a:extLst>
          </p:cNvPr>
          <p:cNvSpPr>
            <a:spLocks noGrp="1"/>
          </p:cNvSpPr>
          <p:nvPr>
            <p:ph type="body" sz="quarter" idx="3"/>
          </p:nvPr>
        </p:nvSpPr>
        <p:spPr/>
        <p:txBody>
          <a:bodyPr/>
          <a:lstStyle/>
          <a:p>
            <a:endParaRPr lang="es-CO"/>
          </a:p>
        </p:txBody>
      </p:sp>
      <p:pic>
        <p:nvPicPr>
          <p:cNvPr id="1026" name="Picture 2" descr="Fisioimágenes: septiembre 2014">
            <a:extLst>
              <a:ext uri="{FF2B5EF4-FFF2-40B4-BE49-F238E27FC236}">
                <a16:creationId xmlns:a16="http://schemas.microsoft.com/office/drawing/2014/main" id="{A6AAA259-CC27-0508-D5F2-F8B0ACEB6DE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2473" y="1690688"/>
            <a:ext cx="5545103" cy="4964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fference Between Axon and Dendrite | Definition, Characteristics ...">
            <a:extLst>
              <a:ext uri="{FF2B5EF4-FFF2-40B4-BE49-F238E27FC236}">
                <a16:creationId xmlns:a16="http://schemas.microsoft.com/office/drawing/2014/main" id="{96FAE09E-F69A-545F-977A-C49DDF36D2A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96002" y="1690688"/>
            <a:ext cx="5626306" cy="515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99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CBB12-F13F-B35C-EA87-B2EC682DB46A}"/>
              </a:ext>
            </a:extLst>
          </p:cNvPr>
          <p:cNvSpPr>
            <a:spLocks noGrp="1"/>
          </p:cNvSpPr>
          <p:nvPr>
            <p:ph type="title"/>
          </p:nvPr>
        </p:nvSpPr>
        <p:spPr/>
        <p:txBody>
          <a:bodyPr>
            <a:normAutofit/>
          </a:bodyPr>
          <a:lstStyle/>
          <a:p>
            <a:pPr algn="ctr"/>
            <a:r>
              <a:rPr lang="es-CO" sz="4000" i="1" dirty="0">
                <a:latin typeface="Arial" panose="020B0604020202020204" pitchFamily="34" charset="0"/>
                <a:cs typeface="Arial" panose="020B0604020202020204" pitchFamily="34" charset="0"/>
              </a:rPr>
              <a:t>PLASTICIDAD CEREBRAL</a:t>
            </a:r>
          </a:p>
        </p:txBody>
      </p:sp>
      <p:sp>
        <p:nvSpPr>
          <p:cNvPr id="3" name="Marcador de contenido 2">
            <a:extLst>
              <a:ext uri="{FF2B5EF4-FFF2-40B4-BE49-F238E27FC236}">
                <a16:creationId xmlns:a16="http://schemas.microsoft.com/office/drawing/2014/main" id="{F2DA8459-26ED-DF61-CC90-E4156601A90F}"/>
              </a:ext>
            </a:extLst>
          </p:cNvPr>
          <p:cNvSpPr>
            <a:spLocks noGrp="1"/>
          </p:cNvSpPr>
          <p:nvPr>
            <p:ph idx="1"/>
          </p:nvPr>
        </p:nvSpPr>
        <p:spPr/>
        <p:txBody>
          <a:bodyPr>
            <a:normAutofit/>
          </a:bodyPr>
          <a:lstStyle/>
          <a:p>
            <a:r>
              <a:rPr lang="es-ES" dirty="0"/>
              <a:t> </a:t>
            </a:r>
            <a:r>
              <a:rPr lang="es-ES" dirty="0">
                <a:latin typeface="Arial" panose="020B0604020202020204" pitchFamily="34" charset="0"/>
                <a:cs typeface="Arial" panose="020B0604020202020204" pitchFamily="34" charset="0"/>
              </a:rPr>
              <a:t>La </a:t>
            </a:r>
            <a:r>
              <a:rPr lang="es-ES" dirty="0" err="1">
                <a:latin typeface="Arial" panose="020B0604020202020204" pitchFamily="34" charset="0"/>
                <a:cs typeface="Arial" panose="020B0604020202020204" pitchFamily="34" charset="0"/>
              </a:rPr>
              <a:t>metaplasticidad</a:t>
            </a:r>
            <a:r>
              <a:rPr lang="es-ES" dirty="0">
                <a:latin typeface="Arial" panose="020B0604020202020204" pitchFamily="34" charset="0"/>
                <a:cs typeface="Arial" panose="020B0604020202020204" pitchFamily="34" charset="0"/>
              </a:rPr>
              <a:t> es otro mecanismo de retroalimentación, donde las alteraciones dependientes de la experiencia en el tono inhibitorio, la excitabilidad dendrítica y NMDA la función del receptor altera la capacidad de los estímulos futuros para impulsar LTP y LTD (Abraham y Oso 1996). </a:t>
            </a:r>
          </a:p>
          <a:p>
            <a:r>
              <a:rPr lang="es-ES" dirty="0">
                <a:latin typeface="Arial" panose="020B0604020202020204" pitchFamily="34" charset="0"/>
                <a:cs typeface="Arial" panose="020B0604020202020204" pitchFamily="34" charset="0"/>
              </a:rPr>
              <a:t>La plasticidad a nivel sináptico se puede estudiar mediante técnicas  in vitro o in vivo en modelos animales. Estos cambios a nivel sináptico conducen al desarrollo y mantenimiento de circuitos neuronales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32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C1635-C0C7-03FD-9DDE-F5F0B7CEB6FD}"/>
              </a:ext>
            </a:extLst>
          </p:cNvPr>
          <p:cNvSpPr>
            <a:spLocks noGrp="1"/>
          </p:cNvSpPr>
          <p:nvPr>
            <p:ph type="title"/>
          </p:nvPr>
        </p:nvSpPr>
        <p:spPr/>
        <p:txBody>
          <a:bodyPr>
            <a:normAutofit fontScale="90000"/>
          </a:bodyPr>
          <a:lstStyle/>
          <a:p>
            <a:r>
              <a:rPr lang="es-ES" dirty="0">
                <a:latin typeface="Arial" panose="020B0604020202020204" pitchFamily="34" charset="0"/>
                <a:cs typeface="Arial" panose="020B0604020202020204" pitchFamily="34" charset="0"/>
              </a:rPr>
              <a:t>Plasticidad neuronal:  Una realidad Neuronal</a:t>
            </a:r>
            <a:br>
              <a:rPr lang="es-ES" dirty="0"/>
            </a:br>
            <a:r>
              <a:rPr lang="es-CO" sz="2000" b="1" i="1" dirty="0">
                <a:latin typeface="Arial" panose="020B0604020202020204" pitchFamily="34" charset="0"/>
                <a:cs typeface="Arial" panose="020B0604020202020204" pitchFamily="34" charset="0"/>
              </a:rPr>
              <a:t>Enrique Marcos Sierra Benítez-  </a:t>
            </a:r>
            <a:r>
              <a:rPr lang="es-CO" sz="2000" b="1" i="1" dirty="0" err="1">
                <a:latin typeface="Arial" panose="020B0604020202020204" pitchFamily="34" charset="0"/>
                <a:cs typeface="Arial" panose="020B0604020202020204" pitchFamily="34" charset="0"/>
              </a:rPr>
              <a:t>Mairianny</a:t>
            </a:r>
            <a:r>
              <a:rPr lang="es-CO" sz="2000" b="1" i="1" dirty="0">
                <a:latin typeface="Arial" panose="020B0604020202020204" pitchFamily="34" charset="0"/>
                <a:cs typeface="Arial" panose="020B0604020202020204" pitchFamily="34" charset="0"/>
              </a:rPr>
              <a:t> </a:t>
            </a:r>
            <a:r>
              <a:rPr lang="es-CO" sz="2000" b="1" i="1" dirty="0" err="1">
                <a:latin typeface="Arial" panose="020B0604020202020204" pitchFamily="34" charset="0"/>
                <a:cs typeface="Arial" panose="020B0604020202020204" pitchFamily="34" charset="0"/>
              </a:rPr>
              <a:t>Quianella</a:t>
            </a:r>
            <a:r>
              <a:rPr lang="es-CO" sz="2000" b="1" i="1" dirty="0">
                <a:latin typeface="Arial" panose="020B0604020202020204" pitchFamily="34" charset="0"/>
                <a:cs typeface="Arial" panose="020B0604020202020204" pitchFamily="34" charset="0"/>
              </a:rPr>
              <a:t> León Pérez 2019</a:t>
            </a:r>
          </a:p>
        </p:txBody>
      </p:sp>
      <p:sp>
        <p:nvSpPr>
          <p:cNvPr id="3" name="Marcador de contenido 2">
            <a:extLst>
              <a:ext uri="{FF2B5EF4-FFF2-40B4-BE49-F238E27FC236}">
                <a16:creationId xmlns:a16="http://schemas.microsoft.com/office/drawing/2014/main" id="{7FB08869-F05A-F1F0-694E-5A323BF27FA2}"/>
              </a:ext>
            </a:extLst>
          </p:cNvPr>
          <p:cNvSpPr>
            <a:spLocks noGrp="1"/>
          </p:cNvSpPr>
          <p:nvPr>
            <p:ph idx="1"/>
          </p:nvPr>
        </p:nvSpPr>
        <p:spPr>
          <a:xfrm>
            <a:off x="838200" y="1705708"/>
            <a:ext cx="10515600" cy="5152291"/>
          </a:xfrm>
        </p:spPr>
        <p:txBody>
          <a:bodyPr>
            <a:noAutofit/>
          </a:bodyPr>
          <a:lstStyle/>
          <a:p>
            <a:r>
              <a:rPr lang="es-ES" sz="2000" dirty="0">
                <a:latin typeface="Arial" panose="020B0604020202020204" pitchFamily="34" charset="0"/>
                <a:cs typeface="Arial" panose="020B0604020202020204" pitchFamily="34" charset="0"/>
              </a:rPr>
              <a:t>1. </a:t>
            </a:r>
            <a:r>
              <a:rPr lang="es-ES" sz="2000" b="1" dirty="0">
                <a:latin typeface="Arial" panose="020B0604020202020204" pitchFamily="34" charset="0"/>
                <a:cs typeface="Arial" panose="020B0604020202020204" pitchFamily="34" charset="0"/>
              </a:rPr>
              <a:t>Ramificación o sinaptogénesis reactiva</a:t>
            </a:r>
            <a:r>
              <a:rPr lang="es-ES" sz="2000" dirty="0">
                <a:latin typeface="Arial" panose="020B0604020202020204" pitchFamily="34" charset="0"/>
                <a:cs typeface="Arial" panose="020B0604020202020204" pitchFamily="34" charset="0"/>
              </a:rPr>
              <a:t>: crecimiento de un cuerpo celular hacia otro como consecuencia de su crecimiento normal. Un vacío en un sitio particular puede ser llenado parcialmente con la ramificación guiada por axones de crecimiento y proteínas como la laminina, integrina y cadherinas, con múltiples sitios de acoplamiento para neuronas, factores tróficos y glucoproteínas. Las ramificaciones colaterales son procesos axonales nuevos que han brotado de un axón no dañado y crecen hacia un sitio sináptico vacío. </a:t>
            </a:r>
          </a:p>
          <a:p>
            <a:r>
              <a:rPr lang="es-ES" sz="2000" dirty="0">
                <a:latin typeface="Arial" panose="020B0604020202020204" pitchFamily="34" charset="0"/>
                <a:cs typeface="Arial" panose="020B0604020202020204" pitchFamily="34" charset="0"/>
              </a:rPr>
              <a:t>Los nuevos terminales son, en general, brotes derivados de axones preexistentes. Los diversos tipos de brotes axonales se clasifican de acuerdo con el lugar del axón original: los brotes nodales nacen en los nodos de Ranvier de las fibras mielinizadas.. Los brotes terminales o </a:t>
            </a:r>
            <a:r>
              <a:rPr lang="es-ES" sz="2000" dirty="0" err="1">
                <a:latin typeface="Arial" panose="020B0604020202020204" pitchFamily="34" charset="0"/>
                <a:cs typeface="Arial" panose="020B0604020202020204" pitchFamily="34" charset="0"/>
              </a:rPr>
              <a:t>ultra-terminales</a:t>
            </a:r>
            <a:r>
              <a:rPr lang="es-ES" sz="2000" dirty="0">
                <a:latin typeface="Arial" panose="020B0604020202020204" pitchFamily="34" charset="0"/>
                <a:cs typeface="Arial" panose="020B0604020202020204" pitchFamily="34" charset="0"/>
              </a:rPr>
              <a:t> se originan en el botón terminal. </a:t>
            </a:r>
          </a:p>
          <a:p>
            <a:r>
              <a:rPr lang="es-ES" sz="2000" dirty="0">
                <a:latin typeface="Arial" panose="020B0604020202020204" pitchFamily="34" charset="0"/>
                <a:cs typeface="Arial" panose="020B0604020202020204" pitchFamily="34" charset="0"/>
              </a:rPr>
              <a:t>Si un axón es interrumpido por una lesión, el muñón terminal puede da lugar a brotes regenerativos. Se ha demostrado que esto ocurre en el sistema nervioso central. Sin embargo, la ramificación puede ser adaptativa o mal adaptativa, y su papel en la recuperación del daño cerebral es aún incierto. </a:t>
            </a:r>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51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6B170-7CD8-CC69-484B-0B6C39E5059B}"/>
              </a:ext>
            </a:extLst>
          </p:cNvPr>
          <p:cNvSpPr>
            <a:spLocks noGrp="1"/>
          </p:cNvSpPr>
          <p:nvPr>
            <p:ph type="title"/>
          </p:nvPr>
        </p:nvSpPr>
        <p:spPr/>
        <p:txBody>
          <a:bodyPr>
            <a:normAutofit fontScale="90000"/>
          </a:bodyPr>
          <a:lstStyle/>
          <a:p>
            <a:r>
              <a:rPr lang="es-ES" dirty="0">
                <a:latin typeface="Arial" panose="020B0604020202020204" pitchFamily="34" charset="0"/>
                <a:cs typeface="Arial" panose="020B0604020202020204" pitchFamily="34" charset="0"/>
              </a:rPr>
              <a:t>Plasticidad neuronal:  Una realidad Neuronal</a:t>
            </a:r>
            <a:br>
              <a:rPr lang="es-ES" dirty="0"/>
            </a:br>
            <a:r>
              <a:rPr lang="es-CO" sz="2000" b="1" i="1" dirty="0">
                <a:latin typeface="Arial" panose="020B0604020202020204" pitchFamily="34" charset="0"/>
                <a:cs typeface="Arial" panose="020B0604020202020204" pitchFamily="34" charset="0"/>
              </a:rPr>
              <a:t>Enrique Marcos Sierra Benítez-  </a:t>
            </a:r>
            <a:r>
              <a:rPr lang="es-CO" sz="2000" b="1" i="1" dirty="0" err="1">
                <a:latin typeface="Arial" panose="020B0604020202020204" pitchFamily="34" charset="0"/>
                <a:cs typeface="Arial" panose="020B0604020202020204" pitchFamily="34" charset="0"/>
              </a:rPr>
              <a:t>Mairianny</a:t>
            </a:r>
            <a:r>
              <a:rPr lang="es-CO" sz="2000" b="1" i="1" dirty="0">
                <a:latin typeface="Arial" panose="020B0604020202020204" pitchFamily="34" charset="0"/>
                <a:cs typeface="Arial" panose="020B0604020202020204" pitchFamily="34" charset="0"/>
              </a:rPr>
              <a:t> </a:t>
            </a:r>
            <a:r>
              <a:rPr lang="es-CO" sz="2000" b="1" i="1" dirty="0" err="1">
                <a:latin typeface="Arial" panose="020B0604020202020204" pitchFamily="34" charset="0"/>
                <a:cs typeface="Arial" panose="020B0604020202020204" pitchFamily="34" charset="0"/>
              </a:rPr>
              <a:t>Quianella</a:t>
            </a:r>
            <a:r>
              <a:rPr lang="es-CO" sz="2000" b="1" i="1" dirty="0">
                <a:latin typeface="Arial" panose="020B0604020202020204" pitchFamily="34" charset="0"/>
                <a:cs typeface="Arial" panose="020B0604020202020204" pitchFamily="34" charset="0"/>
              </a:rPr>
              <a:t> León Pérez 2019</a:t>
            </a:r>
            <a:endParaRPr lang="es-CO" sz="20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3C9625AB-62EF-AD6B-88B8-8A636955B494}"/>
              </a:ext>
            </a:extLst>
          </p:cNvPr>
          <p:cNvSpPr>
            <a:spLocks noGrp="1"/>
          </p:cNvSpPr>
          <p:nvPr>
            <p:ph idx="1"/>
          </p:nvPr>
        </p:nvSpPr>
        <p:spPr/>
        <p:txBody>
          <a:bodyPr>
            <a:normAutofit fontScale="70000" lnSpcReduction="20000"/>
          </a:bodyPr>
          <a:lstStyle/>
          <a:p>
            <a:r>
              <a:rPr lang="es-ES" dirty="0">
                <a:latin typeface="Arial" panose="020B0604020202020204" pitchFamily="34" charset="0"/>
                <a:cs typeface="Arial" panose="020B0604020202020204" pitchFamily="34" charset="0"/>
              </a:rPr>
              <a:t>2. </a:t>
            </a:r>
            <a:r>
              <a:rPr lang="es-ES" b="1" dirty="0">
                <a:latin typeface="Arial" panose="020B0604020202020204" pitchFamily="34" charset="0"/>
                <a:cs typeface="Arial" panose="020B0604020202020204" pitchFamily="34" charset="0"/>
              </a:rPr>
              <a:t>Supersensibilidad de denervación: </a:t>
            </a:r>
            <a:r>
              <a:rPr lang="es-ES" dirty="0">
                <a:latin typeface="Arial" panose="020B0604020202020204" pitchFamily="34" charset="0"/>
                <a:cs typeface="Arial" panose="020B0604020202020204" pitchFamily="34" charset="0"/>
              </a:rPr>
              <a:t>resulta de un permanente incremento de la respuesta neuronal por la disminución de las aferencias. El sitio receptor puede llegar a ser más sensible a un neurotransmisor o los receptores aumentar en número. Este podría ser un factor en la reorganización de sistema nervioso central. </a:t>
            </a:r>
          </a:p>
          <a:p>
            <a:r>
              <a:rPr lang="es-ES" dirty="0">
                <a:latin typeface="Arial" panose="020B0604020202020204" pitchFamily="34" charset="0"/>
                <a:cs typeface="Arial" panose="020B0604020202020204" pitchFamily="34" charset="0"/>
              </a:rPr>
              <a:t>3. </a:t>
            </a:r>
            <a:r>
              <a:rPr lang="es-ES" b="1" dirty="0">
                <a:latin typeface="Arial" panose="020B0604020202020204" pitchFamily="34" charset="0"/>
                <a:cs typeface="Arial" panose="020B0604020202020204" pitchFamily="34" charset="0"/>
              </a:rPr>
              <a:t>Compensación conductual</a:t>
            </a:r>
            <a:r>
              <a:rPr lang="es-ES" dirty="0">
                <a:latin typeface="Arial" panose="020B0604020202020204" pitchFamily="34" charset="0"/>
                <a:cs typeface="Arial" panose="020B0604020202020204" pitchFamily="34" charset="0"/>
              </a:rPr>
              <a:t>: después de un daño cerebral pueden desarrollarse nuevas combinaciones de conductas; un paciente puede usar diferentes grupos de músculos u otras estrategias cognoscitivas. </a:t>
            </a:r>
          </a:p>
          <a:p>
            <a:r>
              <a:rPr lang="es-ES" dirty="0">
                <a:latin typeface="Arial" panose="020B0604020202020204" pitchFamily="34" charset="0"/>
                <a:cs typeface="Arial" panose="020B0604020202020204" pitchFamily="34" charset="0"/>
              </a:rPr>
              <a:t>4. </a:t>
            </a:r>
            <a:r>
              <a:rPr lang="es-ES" b="1" dirty="0">
                <a:latin typeface="Arial" panose="020B0604020202020204" pitchFamily="34" charset="0"/>
                <a:cs typeface="Arial" panose="020B0604020202020204" pitchFamily="34" charset="0"/>
              </a:rPr>
              <a:t>Neurotransmisión por difusión no sináptica</a:t>
            </a:r>
            <a:r>
              <a:rPr lang="es-ES" dirty="0">
                <a:latin typeface="Arial" panose="020B0604020202020204" pitchFamily="34" charset="0"/>
                <a:cs typeface="Arial" panose="020B0604020202020204" pitchFamily="34" charset="0"/>
              </a:rPr>
              <a:t>: Este novel mecanismo se ha demostrado en pacientes con infarto cerebral; después de la destrucción de las vías dopaminérgicas existe incremento en la regulación de receptores de membrana </a:t>
            </a:r>
            <a:r>
              <a:rPr lang="es-ES" dirty="0" err="1">
                <a:latin typeface="Arial" panose="020B0604020202020204" pitchFamily="34" charset="0"/>
                <a:cs typeface="Arial" panose="020B0604020202020204" pitchFamily="34" charset="0"/>
              </a:rPr>
              <a:t>extrasinápticos</a:t>
            </a:r>
            <a:r>
              <a:rPr lang="es-ES" dirty="0">
                <a:latin typeface="Arial" panose="020B0604020202020204" pitchFamily="34" charset="0"/>
                <a:cs typeface="Arial" panose="020B0604020202020204" pitchFamily="34" charset="0"/>
              </a:rPr>
              <a:t>. </a:t>
            </a:r>
          </a:p>
          <a:p>
            <a:r>
              <a:rPr lang="es-ES" dirty="0">
                <a:latin typeface="Arial" panose="020B0604020202020204" pitchFamily="34" charset="0"/>
                <a:cs typeface="Arial" panose="020B0604020202020204" pitchFamily="34" charset="0"/>
              </a:rPr>
              <a:t>5. </a:t>
            </a:r>
            <a:r>
              <a:rPr lang="es-ES" b="1" dirty="0">
                <a:latin typeface="Arial" panose="020B0604020202020204" pitchFamily="34" charset="0"/>
                <a:cs typeface="Arial" panose="020B0604020202020204" pitchFamily="34" charset="0"/>
              </a:rPr>
              <a:t>Desenmascaramiento:</a:t>
            </a:r>
            <a:r>
              <a:rPr lang="es-ES" dirty="0">
                <a:latin typeface="Arial" panose="020B0604020202020204" pitchFamily="34" charset="0"/>
                <a:cs typeface="Arial" panose="020B0604020202020204" pitchFamily="34" charset="0"/>
              </a:rPr>
              <a:t> las conexiones neuronales en reposo que están inhibidas en el estado normal pueden desenmascararse después de un daño cerebral. </a:t>
            </a:r>
          </a:p>
          <a:p>
            <a:r>
              <a:rPr lang="es-ES" dirty="0">
                <a:latin typeface="Arial" panose="020B0604020202020204" pitchFamily="34" charset="0"/>
                <a:cs typeface="Arial" panose="020B0604020202020204" pitchFamily="34" charset="0"/>
              </a:rPr>
              <a:t>6. </a:t>
            </a:r>
            <a:r>
              <a:rPr lang="es-ES" b="1" dirty="0">
                <a:latin typeface="Arial" panose="020B0604020202020204" pitchFamily="34" charset="0"/>
                <a:cs typeface="Arial" panose="020B0604020202020204" pitchFamily="34" charset="0"/>
              </a:rPr>
              <a:t>Factores tróficos: </a:t>
            </a:r>
            <a:r>
              <a:rPr lang="es-ES" dirty="0">
                <a:latin typeface="Arial" panose="020B0604020202020204" pitchFamily="34" charset="0"/>
                <a:cs typeface="Arial" panose="020B0604020202020204" pitchFamily="34" charset="0"/>
              </a:rPr>
              <a:t>se relacionan con recuperación cerebral después de una lesión, además del factor de desarrollo nervioso (NGF), las integrinas, </a:t>
            </a:r>
            <a:r>
              <a:rPr lang="es-ES" dirty="0" err="1">
                <a:latin typeface="Arial" panose="020B0604020202020204" pitchFamily="34" charset="0"/>
                <a:cs typeface="Arial" panose="020B0604020202020204" pitchFamily="34" charset="0"/>
              </a:rPr>
              <a:t>neurotrofinas</a:t>
            </a:r>
            <a:r>
              <a:rPr lang="es-ES" dirty="0">
                <a:latin typeface="Arial" panose="020B0604020202020204" pitchFamily="34" charset="0"/>
                <a:cs typeface="Arial" panose="020B0604020202020204" pitchFamily="34" charset="0"/>
              </a:rPr>
              <a:t>, factor neurotrófico derivado del encéfalo, </a:t>
            </a:r>
            <a:r>
              <a:rPr lang="es-ES" dirty="0" err="1">
                <a:latin typeface="Arial" panose="020B0604020202020204" pitchFamily="34" charset="0"/>
                <a:cs typeface="Arial" panose="020B0604020202020204" pitchFamily="34" charset="0"/>
              </a:rPr>
              <a:t>neurotrofina</a:t>
            </a:r>
            <a:r>
              <a:rPr lang="es-ES" dirty="0">
                <a:latin typeface="Arial" panose="020B0604020202020204" pitchFamily="34" charset="0"/>
                <a:cs typeface="Arial" panose="020B0604020202020204" pitchFamily="34" charset="0"/>
              </a:rPr>
              <a:t> 3, </a:t>
            </a:r>
            <a:r>
              <a:rPr lang="es-ES" dirty="0" err="1">
                <a:latin typeface="Arial" panose="020B0604020202020204" pitchFamily="34" charset="0"/>
                <a:cs typeface="Arial" panose="020B0604020202020204" pitchFamily="34" charset="0"/>
              </a:rPr>
              <a:t>neurotrofina</a:t>
            </a:r>
            <a:r>
              <a:rPr lang="es-ES" dirty="0">
                <a:latin typeface="Arial" panose="020B0604020202020204" pitchFamily="34" charset="0"/>
                <a:cs typeface="Arial" panose="020B0604020202020204" pitchFamily="34" charset="0"/>
              </a:rPr>
              <a:t> 4/5, factor neurotrófico ciliar, factor fibroblástico de desarrollo, factor neurotrófico derivado de la </a:t>
            </a:r>
            <a:r>
              <a:rPr lang="es-ES" dirty="0" err="1">
                <a:latin typeface="Arial" panose="020B0604020202020204" pitchFamily="34" charset="0"/>
                <a:cs typeface="Arial" panose="020B0604020202020204" pitchFamily="34" charset="0"/>
              </a:rPr>
              <a:t>glia</a:t>
            </a:r>
            <a:r>
              <a:rPr lang="es-ES" dirty="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56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15C2D-1C1D-FCC7-2D68-27952991B93B}"/>
              </a:ext>
            </a:extLst>
          </p:cNvPr>
          <p:cNvSpPr>
            <a:spLocks noGrp="1"/>
          </p:cNvSpPr>
          <p:nvPr>
            <p:ph type="title"/>
          </p:nvPr>
        </p:nvSpPr>
        <p:spPr/>
        <p:txBody>
          <a:bodyPr>
            <a:normAutofit fontScale="90000"/>
          </a:bodyPr>
          <a:lstStyle/>
          <a:p>
            <a:r>
              <a:rPr lang="es-ES" dirty="0">
                <a:latin typeface="Arial" panose="020B0604020202020204" pitchFamily="34" charset="0"/>
                <a:cs typeface="Arial" panose="020B0604020202020204" pitchFamily="34" charset="0"/>
              </a:rPr>
              <a:t>Plasticidad neuronal:  Una realidad Neuronal</a:t>
            </a:r>
            <a:br>
              <a:rPr lang="es-ES" dirty="0"/>
            </a:br>
            <a:r>
              <a:rPr lang="es-CO" sz="2000" b="1" i="1" dirty="0">
                <a:latin typeface="Arial" panose="020B0604020202020204" pitchFamily="34" charset="0"/>
                <a:cs typeface="Arial" panose="020B0604020202020204" pitchFamily="34" charset="0"/>
              </a:rPr>
              <a:t>Enrique Marcos Sierra Benítez-  </a:t>
            </a:r>
            <a:r>
              <a:rPr lang="es-CO" sz="2000" b="1" i="1" dirty="0" err="1">
                <a:latin typeface="Arial" panose="020B0604020202020204" pitchFamily="34" charset="0"/>
                <a:cs typeface="Arial" panose="020B0604020202020204" pitchFamily="34" charset="0"/>
              </a:rPr>
              <a:t>Mairianny</a:t>
            </a:r>
            <a:r>
              <a:rPr lang="es-CO" sz="2000" b="1" i="1" dirty="0">
                <a:latin typeface="Arial" panose="020B0604020202020204" pitchFamily="34" charset="0"/>
                <a:cs typeface="Arial" panose="020B0604020202020204" pitchFamily="34" charset="0"/>
              </a:rPr>
              <a:t> </a:t>
            </a:r>
            <a:r>
              <a:rPr lang="es-CO" sz="2000" b="1" i="1" dirty="0" err="1">
                <a:latin typeface="Arial" panose="020B0604020202020204" pitchFamily="34" charset="0"/>
                <a:cs typeface="Arial" panose="020B0604020202020204" pitchFamily="34" charset="0"/>
              </a:rPr>
              <a:t>Quianella</a:t>
            </a:r>
            <a:r>
              <a:rPr lang="es-CO" sz="2000" b="1" i="1" dirty="0">
                <a:latin typeface="Arial" panose="020B0604020202020204" pitchFamily="34" charset="0"/>
                <a:cs typeface="Arial" panose="020B0604020202020204" pitchFamily="34" charset="0"/>
              </a:rPr>
              <a:t> León Pérez 2019</a:t>
            </a:r>
            <a:endParaRPr lang="es-CO" sz="20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28C628B-C2B0-2ACC-AB17-5654FDC0D2AD}"/>
              </a:ext>
            </a:extLst>
          </p:cNvPr>
          <p:cNvSpPr>
            <a:spLocks noGrp="1"/>
          </p:cNvSpPr>
          <p:nvPr>
            <p:ph idx="1"/>
          </p:nvPr>
        </p:nvSpPr>
        <p:spPr/>
        <p:txBody>
          <a:bodyPr>
            <a:normAutofit fontScale="77500" lnSpcReduction="20000"/>
          </a:bodyPr>
          <a:lstStyle/>
          <a:p>
            <a:r>
              <a:rPr lang="es-ES" dirty="0">
                <a:latin typeface="Arial" panose="020B0604020202020204" pitchFamily="34" charset="0"/>
                <a:cs typeface="Arial" panose="020B0604020202020204" pitchFamily="34" charset="0"/>
              </a:rPr>
              <a:t>7. </a:t>
            </a:r>
            <a:r>
              <a:rPr lang="es-ES" b="1" dirty="0" err="1">
                <a:latin typeface="Arial" panose="020B0604020202020204" pitchFamily="34" charset="0"/>
                <a:cs typeface="Arial" panose="020B0604020202020204" pitchFamily="34" charset="0"/>
              </a:rPr>
              <a:t>Sinapsinas</a:t>
            </a:r>
            <a:r>
              <a:rPr lang="es-ES" b="1" dirty="0">
                <a:latin typeface="Arial" panose="020B0604020202020204" pitchFamily="34" charset="0"/>
                <a:cs typeface="Arial" panose="020B0604020202020204" pitchFamily="34" charset="0"/>
              </a:rPr>
              <a:t> y neurotransmisores:</a:t>
            </a:r>
            <a:r>
              <a:rPr lang="es-ES" dirty="0">
                <a:latin typeface="Arial" panose="020B0604020202020204" pitchFamily="34" charset="0"/>
                <a:cs typeface="Arial" panose="020B0604020202020204" pitchFamily="34" charset="0"/>
              </a:rPr>
              <a:t> las </a:t>
            </a:r>
            <a:r>
              <a:rPr lang="es-ES" dirty="0" err="1">
                <a:latin typeface="Arial" panose="020B0604020202020204" pitchFamily="34" charset="0"/>
                <a:cs typeface="Arial" panose="020B0604020202020204" pitchFamily="34" charset="0"/>
              </a:rPr>
              <a:t>sinapsinas</a:t>
            </a:r>
            <a:r>
              <a:rPr lang="es-ES" dirty="0">
                <a:latin typeface="Arial" panose="020B0604020202020204" pitchFamily="34" charset="0"/>
                <a:cs typeface="Arial" panose="020B0604020202020204" pitchFamily="34" charset="0"/>
              </a:rPr>
              <a:t> son fosfoproteínas que aglutinan vesículas simpáticas y las unen al citoesqueleto de las membranas. Los neurotransmisores además de mediar información </a:t>
            </a:r>
            <a:r>
              <a:rPr lang="es-ES" dirty="0" err="1">
                <a:latin typeface="Arial" panose="020B0604020202020204" pitchFamily="34" charset="0"/>
                <a:cs typeface="Arial" panose="020B0604020202020204" pitchFamily="34" charset="0"/>
              </a:rPr>
              <a:t>transináptica</a:t>
            </a:r>
            <a:r>
              <a:rPr lang="es-ES" dirty="0">
                <a:latin typeface="Arial" panose="020B0604020202020204" pitchFamily="34" charset="0"/>
                <a:cs typeface="Arial" panose="020B0604020202020204" pitchFamily="34" charset="0"/>
              </a:rPr>
              <a:t> pueden inducir efectos de sinaptogénesis y reestructuración neuronal. En otras formas de plasticidad sináptica, el calcio y otros mensajeros desencadenan eventos intracelulares, como la fosforilación proteica y los cambios en la expresión genética, que al final pueden conducir a cambios más permanentes en la potencia sináptica. </a:t>
            </a:r>
          </a:p>
          <a:p>
            <a:r>
              <a:rPr lang="es-ES" dirty="0">
                <a:latin typeface="Arial" panose="020B0604020202020204" pitchFamily="34" charset="0"/>
                <a:cs typeface="Arial" panose="020B0604020202020204" pitchFamily="34" charset="0"/>
              </a:rPr>
              <a:t>8. </a:t>
            </a:r>
            <a:r>
              <a:rPr lang="es-ES" b="1" dirty="0">
                <a:latin typeface="Arial" panose="020B0604020202020204" pitchFamily="34" charset="0"/>
                <a:cs typeface="Arial" panose="020B0604020202020204" pitchFamily="34" charset="0"/>
              </a:rPr>
              <a:t>Regeneración de fibras y células nerviosas</a:t>
            </a:r>
            <a:r>
              <a:rPr lang="es-ES" dirty="0">
                <a:latin typeface="Arial" panose="020B0604020202020204" pitchFamily="34" charset="0"/>
                <a:cs typeface="Arial" panose="020B0604020202020204" pitchFamily="34" charset="0"/>
              </a:rPr>
              <a:t>: ocurre fundamentalmente en el sistema nervioso periférico, donde las células de Schwann proveen un ambiente favorable para los procesos de regeneración y facilitan la liberación de factores de desarrollo nervioso, factor neurotrófico derivado del encéfalo, </a:t>
            </a:r>
            <a:r>
              <a:rPr lang="es-ES" dirty="0" err="1">
                <a:latin typeface="Arial" panose="020B0604020202020204" pitchFamily="34" charset="0"/>
                <a:cs typeface="Arial" panose="020B0604020202020204" pitchFamily="34" charset="0"/>
              </a:rPr>
              <a:t>neurotrofina</a:t>
            </a:r>
            <a:r>
              <a:rPr lang="es-ES" dirty="0">
                <a:latin typeface="Arial" panose="020B0604020202020204" pitchFamily="34" charset="0"/>
                <a:cs typeface="Arial" panose="020B0604020202020204" pitchFamily="34" charset="0"/>
              </a:rPr>
              <a:t> 3, </a:t>
            </a:r>
            <a:r>
              <a:rPr lang="es-ES" dirty="0" err="1">
                <a:latin typeface="Arial" panose="020B0604020202020204" pitchFamily="34" charset="0"/>
                <a:cs typeface="Arial" panose="020B0604020202020204" pitchFamily="34" charset="0"/>
              </a:rPr>
              <a:t>neurotrofina</a:t>
            </a:r>
            <a:r>
              <a:rPr lang="es-ES" dirty="0">
                <a:latin typeface="Arial" panose="020B0604020202020204" pitchFamily="34" charset="0"/>
                <a:cs typeface="Arial" panose="020B0604020202020204" pitchFamily="34" charset="0"/>
              </a:rPr>
              <a:t> 4/5. </a:t>
            </a:r>
          </a:p>
          <a:p>
            <a:r>
              <a:rPr lang="es-ES" dirty="0">
                <a:latin typeface="Arial" panose="020B0604020202020204" pitchFamily="34" charset="0"/>
                <a:cs typeface="Arial" panose="020B0604020202020204" pitchFamily="34" charset="0"/>
              </a:rPr>
              <a:t>9. </a:t>
            </a:r>
            <a:r>
              <a:rPr lang="es-ES" b="1" dirty="0" err="1">
                <a:latin typeface="Arial" panose="020B0604020202020204" pitchFamily="34" charset="0"/>
                <a:cs typeface="Arial" panose="020B0604020202020204" pitchFamily="34" charset="0"/>
              </a:rPr>
              <a:t>Diasquisis</a:t>
            </a:r>
            <a:r>
              <a:rPr lang="es-ES" dirty="0">
                <a:latin typeface="Arial" panose="020B0604020202020204" pitchFamily="34" charset="0"/>
                <a:cs typeface="Arial" panose="020B0604020202020204" pitchFamily="34" charset="0"/>
              </a:rPr>
              <a:t>: es un concepto antiguo que relaciona la recuperación de la función con la recuperación de la depresión neural desde sitios remotos, pero conectados al sitio de la lesión. </a:t>
            </a:r>
          </a:p>
          <a:p>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104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C9F904-D4FC-71A4-E22C-BD408012EEDE}"/>
              </a:ext>
            </a:extLst>
          </p:cNvPr>
          <p:cNvSpPr>
            <a:spLocks noGrp="1"/>
          </p:cNvSpPr>
          <p:nvPr>
            <p:ph type="title"/>
          </p:nvPr>
        </p:nvSpPr>
        <p:spPr/>
        <p:txBody>
          <a:bodyPr>
            <a:normAutofit fontScale="90000"/>
          </a:bodyPr>
          <a:lstStyle/>
          <a:p>
            <a:r>
              <a:rPr lang="es-ES" dirty="0">
                <a:latin typeface="Arial" panose="020B0604020202020204" pitchFamily="34" charset="0"/>
                <a:cs typeface="Arial" panose="020B0604020202020204" pitchFamily="34" charset="0"/>
              </a:rPr>
              <a:t>Plasticidad neuronal:  Una realidad Neuronal</a:t>
            </a:r>
            <a:br>
              <a:rPr lang="es-ES" dirty="0"/>
            </a:br>
            <a:r>
              <a:rPr lang="es-CO" sz="2000" b="1" i="1" dirty="0">
                <a:latin typeface="Arial" panose="020B0604020202020204" pitchFamily="34" charset="0"/>
                <a:cs typeface="Arial" panose="020B0604020202020204" pitchFamily="34" charset="0"/>
              </a:rPr>
              <a:t>Enrique Marcos Sierra Benítez-  </a:t>
            </a:r>
            <a:r>
              <a:rPr lang="es-CO" sz="2000" b="1" i="1" dirty="0" err="1">
                <a:latin typeface="Arial" panose="020B0604020202020204" pitchFamily="34" charset="0"/>
                <a:cs typeface="Arial" panose="020B0604020202020204" pitchFamily="34" charset="0"/>
              </a:rPr>
              <a:t>Mairianny</a:t>
            </a:r>
            <a:r>
              <a:rPr lang="es-CO" sz="2000" b="1" i="1" dirty="0">
                <a:latin typeface="Arial" panose="020B0604020202020204" pitchFamily="34" charset="0"/>
                <a:cs typeface="Arial" panose="020B0604020202020204" pitchFamily="34" charset="0"/>
              </a:rPr>
              <a:t> </a:t>
            </a:r>
            <a:r>
              <a:rPr lang="es-CO" sz="2000" b="1" i="1" dirty="0" err="1">
                <a:latin typeface="Arial" panose="020B0604020202020204" pitchFamily="34" charset="0"/>
                <a:cs typeface="Arial" panose="020B0604020202020204" pitchFamily="34" charset="0"/>
              </a:rPr>
              <a:t>Quianella</a:t>
            </a:r>
            <a:r>
              <a:rPr lang="es-CO" sz="2000" b="1" i="1" dirty="0">
                <a:latin typeface="Arial" panose="020B0604020202020204" pitchFamily="34" charset="0"/>
                <a:cs typeface="Arial" panose="020B0604020202020204" pitchFamily="34" charset="0"/>
              </a:rPr>
              <a:t> León Pérez 2019</a:t>
            </a:r>
            <a:endParaRPr lang="es-CO" sz="2000" b="1" dirty="0"/>
          </a:p>
        </p:txBody>
      </p:sp>
      <p:sp>
        <p:nvSpPr>
          <p:cNvPr id="3" name="Marcador de contenido 2">
            <a:extLst>
              <a:ext uri="{FF2B5EF4-FFF2-40B4-BE49-F238E27FC236}">
                <a16:creationId xmlns:a16="http://schemas.microsoft.com/office/drawing/2014/main" id="{96647D3A-2666-2199-926E-914EB7BFE4D6}"/>
              </a:ext>
            </a:extLst>
          </p:cNvPr>
          <p:cNvSpPr>
            <a:spLocks noGrp="1"/>
          </p:cNvSpPr>
          <p:nvPr>
            <p:ph idx="1"/>
          </p:nvPr>
        </p:nvSpPr>
        <p:spPr/>
        <p:txBody>
          <a:bodyPr>
            <a:normAutofit fontScale="92500" lnSpcReduction="10000"/>
          </a:bodyPr>
          <a:lstStyle/>
          <a:p>
            <a:r>
              <a:rPr lang="es-ES" dirty="0">
                <a:latin typeface="Arial" panose="020B0604020202020204" pitchFamily="34" charset="0"/>
                <a:cs typeface="Arial" panose="020B0604020202020204" pitchFamily="34" charset="0"/>
              </a:rPr>
              <a:t>10. </a:t>
            </a:r>
            <a:r>
              <a:rPr lang="es-ES" b="1" dirty="0">
                <a:latin typeface="Arial" panose="020B0604020202020204" pitchFamily="34" charset="0"/>
                <a:cs typeface="Arial" panose="020B0604020202020204" pitchFamily="34" charset="0"/>
              </a:rPr>
              <a:t>Neurotransmisores</a:t>
            </a:r>
            <a:r>
              <a:rPr lang="es-ES" dirty="0">
                <a:latin typeface="Arial" panose="020B0604020202020204" pitchFamily="34" charset="0"/>
                <a:cs typeface="Arial" panose="020B0604020202020204" pitchFamily="34" charset="0"/>
              </a:rPr>
              <a:t>: se ha sugerido que algunos neurotransmisores se suman por medio de codificar información </a:t>
            </a:r>
            <a:r>
              <a:rPr lang="es-ES" dirty="0" err="1">
                <a:latin typeface="Arial" panose="020B0604020202020204" pitchFamily="34" charset="0"/>
                <a:cs typeface="Arial" panose="020B0604020202020204" pitchFamily="34" charset="0"/>
              </a:rPr>
              <a:t>transináptica</a:t>
            </a:r>
            <a:r>
              <a:rPr lang="es-ES" dirty="0">
                <a:latin typeface="Arial" panose="020B0604020202020204" pitchFamily="34" charset="0"/>
                <a:cs typeface="Arial" panose="020B0604020202020204" pitchFamily="34" charset="0"/>
              </a:rPr>
              <a:t>, lo cual induce efectos sobre la arquitectura neuronal, favoreciendo el desarrollo de retoños dendríticos, conexión de neuronas con influencias </a:t>
            </a:r>
            <a:r>
              <a:rPr lang="es-ES" dirty="0" err="1">
                <a:latin typeface="Arial" panose="020B0604020202020204" pitchFamily="34" charset="0"/>
                <a:cs typeface="Arial" panose="020B0604020202020204" pitchFamily="34" charset="0"/>
              </a:rPr>
              <a:t>neuromoduladoras</a:t>
            </a:r>
            <a:r>
              <a:rPr lang="es-ES" dirty="0">
                <a:latin typeface="Arial" panose="020B0604020202020204" pitchFamily="34" charset="0"/>
                <a:cs typeface="Arial" panose="020B0604020202020204" pitchFamily="34" charset="0"/>
              </a:rPr>
              <a:t>. </a:t>
            </a:r>
          </a:p>
          <a:p>
            <a:r>
              <a:rPr lang="es-ES" dirty="0">
                <a:latin typeface="Arial" panose="020B0604020202020204" pitchFamily="34" charset="0"/>
                <a:cs typeface="Arial" panose="020B0604020202020204" pitchFamily="34" charset="0"/>
              </a:rPr>
              <a:t>11. </a:t>
            </a:r>
            <a:r>
              <a:rPr lang="es-ES" b="1" dirty="0">
                <a:latin typeface="Arial" panose="020B0604020202020204" pitchFamily="34" charset="0"/>
                <a:cs typeface="Arial" panose="020B0604020202020204" pitchFamily="34" charset="0"/>
              </a:rPr>
              <a:t>Potenciación a largo plazo: </a:t>
            </a:r>
            <a:r>
              <a:rPr lang="es-ES" dirty="0">
                <a:latin typeface="Arial" panose="020B0604020202020204" pitchFamily="34" charset="0"/>
                <a:cs typeface="Arial" panose="020B0604020202020204" pitchFamily="34" charset="0"/>
              </a:rPr>
              <a:t>este proceso cerebral de aprendizaje y memoria que involucra la plasticidad sináptica ha centrado su campo experimental en estudios sobre la transmisión del glutamato y del receptor N-</a:t>
            </a:r>
            <a:r>
              <a:rPr lang="es-ES" dirty="0" err="1">
                <a:latin typeface="Arial" panose="020B0604020202020204" pitchFamily="34" charset="0"/>
                <a:cs typeface="Arial" panose="020B0604020202020204" pitchFamily="34" charset="0"/>
              </a:rPr>
              <a:t>metil</a:t>
            </a:r>
            <a:r>
              <a:rPr lang="es-ES" dirty="0">
                <a:latin typeface="Arial" panose="020B0604020202020204" pitchFamily="34" charset="0"/>
                <a:cs typeface="Arial" panose="020B0604020202020204" pitchFamily="34" charset="0"/>
              </a:rPr>
              <a:t>-D-aspartato. Lo relevante de la información científica es que la consolidación de los códigos y procesos de memoria en lo mamíferos están relacionados con estímulos de potenciación a largo plazo. </a:t>
            </a:r>
            <a:endParaRPr lang="es-CO" dirty="0">
              <a:latin typeface="Arial" panose="020B060402020202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3934636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5959A-A90B-D565-6CC2-212DBA26C244}"/>
              </a:ext>
            </a:extLst>
          </p:cNvPr>
          <p:cNvSpPr>
            <a:spLocks noGrp="1"/>
          </p:cNvSpPr>
          <p:nvPr>
            <p:ph type="title"/>
          </p:nvPr>
        </p:nvSpPr>
        <p:spPr/>
        <p:txBody>
          <a:bodyPr>
            <a:normAutofit fontScale="90000"/>
          </a:bodyPr>
          <a:lstStyle/>
          <a:p>
            <a:r>
              <a:rPr lang="es-ES" i="1" dirty="0">
                <a:solidFill>
                  <a:srgbClr val="000000"/>
                </a:solidFill>
                <a:effectLst/>
                <a:latin typeface="Arial" panose="020B0604020202020204" pitchFamily="34" charset="0"/>
                <a:cs typeface="Arial" panose="020B0604020202020204" pitchFamily="34" charset="0"/>
              </a:rPr>
              <a:t>Nuevos aportes en neurociencias y psicoanálisis</a:t>
            </a:r>
            <a:br>
              <a:rPr lang="es-ES" b="1" i="0" dirty="0">
                <a:solidFill>
                  <a:srgbClr val="000000"/>
                </a:solidFill>
                <a:effectLst/>
                <a:latin typeface="Verdana" panose="020B0604030504040204" pitchFamily="34" charset="0"/>
              </a:rPr>
            </a:br>
            <a:r>
              <a:rPr lang="es-CO" sz="2700" b="1" i="0" dirty="0">
                <a:solidFill>
                  <a:srgbClr val="000000"/>
                </a:solidFill>
                <a:effectLst/>
                <a:latin typeface="Verdana" panose="020B0604030504040204" pitchFamily="34" charset="0"/>
              </a:rPr>
              <a:t> </a:t>
            </a:r>
            <a:r>
              <a:rPr lang="es-CO" sz="2700" i="1" dirty="0" err="1">
                <a:solidFill>
                  <a:srgbClr val="000000"/>
                </a:solidFill>
                <a:effectLst/>
                <a:latin typeface="Arial" panose="020B0604020202020204" pitchFamily="34" charset="0"/>
                <a:cs typeface="Arial" panose="020B0604020202020204" pitchFamily="34" charset="0"/>
              </a:rPr>
              <a:t>Krivoy</a:t>
            </a:r>
            <a:r>
              <a:rPr lang="es-CO" sz="2700" i="1" dirty="0">
                <a:solidFill>
                  <a:srgbClr val="000000"/>
                </a:solidFill>
                <a:effectLst/>
                <a:latin typeface="Arial" panose="020B0604020202020204" pitchFamily="34" charset="0"/>
                <a:cs typeface="Arial" panose="020B0604020202020204" pitchFamily="34" charset="0"/>
              </a:rPr>
              <a:t> de Taub F 2009</a:t>
            </a:r>
            <a:endParaRPr lang="es-CO" sz="2700" i="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8B42F73-DB2E-9C59-739C-0094B2250B25}"/>
              </a:ext>
            </a:extLst>
          </p:cNvPr>
          <p:cNvSpPr>
            <a:spLocks noGrp="1"/>
          </p:cNvSpPr>
          <p:nvPr>
            <p:ph idx="1"/>
          </p:nvPr>
        </p:nvSpPr>
        <p:spPr/>
        <p:txBody>
          <a:bodyPr>
            <a:normAutofit fontScale="92500" lnSpcReduction="20000"/>
          </a:bodyPr>
          <a:lstStyle/>
          <a:p>
            <a:pPr algn="just"/>
            <a:r>
              <a:rPr lang="es-ES" b="0" i="0" dirty="0">
                <a:solidFill>
                  <a:srgbClr val="000000"/>
                </a:solidFill>
                <a:effectLst/>
                <a:latin typeface="Arial" panose="020B0604020202020204" pitchFamily="34" charset="0"/>
                <a:cs typeface="Arial" panose="020B0604020202020204" pitchFamily="34" charset="0"/>
              </a:rPr>
              <a:t>Los genes no codifican la conducta en forma directa, la conducta es generada por los circuitos neurales. Los genes expresados en el cerebro codifican proteínas que son importantes en algún paso del desarrollo, manteniendo y regulando los circuitos que sustentan la conducta.</a:t>
            </a:r>
          </a:p>
          <a:p>
            <a:pPr algn="just"/>
            <a:r>
              <a:rPr lang="es-ES" b="0" i="0" dirty="0">
                <a:solidFill>
                  <a:srgbClr val="000000"/>
                </a:solidFill>
                <a:effectLst/>
                <a:latin typeface="Arial" panose="020B0604020202020204" pitchFamily="34" charset="0"/>
                <a:cs typeface="Arial" panose="020B0604020202020204" pitchFamily="34" charset="0"/>
              </a:rPr>
              <a:t>Parecen existir ventanas de tiempo en las que un gen presenta acentuada vulnerabilidad para que por influencias ambientales determine su expresión pero la conducta por sí misma puede modificar la expresión genética, las conexiones sinápticas pueden ser alteradas y fortalecidas por el aprendizaje, lo que muestra lo dinámico de la estructura cerebral y su plasticidad.</a:t>
            </a:r>
          </a:p>
          <a:p>
            <a:pPr algn="just"/>
            <a:r>
              <a:rPr lang="es-ES" b="0" i="0" dirty="0">
                <a:solidFill>
                  <a:srgbClr val="000000"/>
                </a:solidFill>
                <a:effectLst/>
                <a:latin typeface="Arial" panose="020B0604020202020204" pitchFamily="34" charset="0"/>
                <a:cs typeface="Arial" panose="020B0604020202020204" pitchFamily="34" charset="0"/>
              </a:rPr>
              <a:t>Así, un sujeto es la expresión de la interacción entre los genes y el ambiente.  </a:t>
            </a:r>
            <a:r>
              <a:rPr lang="es-ES" sz="2200" b="1" i="1" dirty="0">
                <a:solidFill>
                  <a:srgbClr val="000000"/>
                </a:solidFill>
                <a:effectLst/>
                <a:latin typeface="Arial" panose="020B0604020202020204" pitchFamily="34" charset="0"/>
                <a:cs typeface="Arial" panose="020B0604020202020204" pitchFamily="34" charset="0"/>
              </a:rPr>
              <a:t>Kandel 2005</a:t>
            </a:r>
          </a:p>
          <a:p>
            <a:endParaRPr lang="es-CO" dirty="0"/>
          </a:p>
        </p:txBody>
      </p:sp>
    </p:spTree>
    <p:extLst>
      <p:ext uri="{BB962C8B-B14F-4D97-AF65-F5344CB8AC3E}">
        <p14:creationId xmlns:p14="http://schemas.microsoft.com/office/powerpoint/2010/main" val="367368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F7779-67BE-27C0-B479-F813F1B8113E}"/>
              </a:ext>
            </a:extLst>
          </p:cNvPr>
          <p:cNvSpPr>
            <a:spLocks noGrp="1"/>
          </p:cNvSpPr>
          <p:nvPr>
            <p:ph type="title"/>
          </p:nvPr>
        </p:nvSpPr>
        <p:spPr/>
        <p:txBody>
          <a:bodyPr>
            <a:normAutofit fontScale="90000"/>
          </a:bodyPr>
          <a:lstStyle/>
          <a:p>
            <a:r>
              <a:rPr lang="es-ES" i="1" dirty="0">
                <a:solidFill>
                  <a:srgbClr val="000000"/>
                </a:solidFill>
                <a:effectLst/>
                <a:latin typeface="Arial" panose="020B0604020202020204" pitchFamily="34" charset="0"/>
                <a:cs typeface="Arial" panose="020B0604020202020204" pitchFamily="34" charset="0"/>
              </a:rPr>
              <a:t>Nuevos aportes en neurociencias y psicoanálisis</a:t>
            </a:r>
            <a:br>
              <a:rPr lang="es-ES" b="1" i="0" dirty="0">
                <a:solidFill>
                  <a:srgbClr val="000000"/>
                </a:solidFill>
                <a:effectLst/>
                <a:latin typeface="Verdana" panose="020B0604030504040204" pitchFamily="34" charset="0"/>
              </a:rPr>
            </a:br>
            <a:r>
              <a:rPr lang="es-CO" sz="2700" b="1" i="0" dirty="0">
                <a:solidFill>
                  <a:srgbClr val="000000"/>
                </a:solidFill>
                <a:effectLst/>
                <a:latin typeface="Verdana" panose="020B0604030504040204" pitchFamily="34" charset="0"/>
              </a:rPr>
              <a:t> </a:t>
            </a:r>
            <a:r>
              <a:rPr lang="es-CO" sz="2700" i="1" dirty="0" err="1">
                <a:solidFill>
                  <a:srgbClr val="000000"/>
                </a:solidFill>
                <a:effectLst/>
                <a:latin typeface="Arial" panose="020B0604020202020204" pitchFamily="34" charset="0"/>
                <a:cs typeface="Arial" panose="020B0604020202020204" pitchFamily="34" charset="0"/>
              </a:rPr>
              <a:t>Krivoy</a:t>
            </a:r>
            <a:r>
              <a:rPr lang="es-CO" sz="2700" i="1" dirty="0">
                <a:solidFill>
                  <a:srgbClr val="000000"/>
                </a:solidFill>
                <a:effectLst/>
                <a:latin typeface="Arial" panose="020B0604020202020204" pitchFamily="34" charset="0"/>
                <a:cs typeface="Arial" panose="020B0604020202020204" pitchFamily="34" charset="0"/>
              </a:rPr>
              <a:t> de Taub F 2009</a:t>
            </a:r>
            <a:endParaRPr lang="es-CO" i="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4C07C76E-D0C1-7C34-6841-181174A35F43}"/>
              </a:ext>
            </a:extLst>
          </p:cNvPr>
          <p:cNvSpPr>
            <a:spLocks noGrp="1"/>
          </p:cNvSpPr>
          <p:nvPr>
            <p:ph idx="1"/>
          </p:nvPr>
        </p:nvSpPr>
        <p:spPr>
          <a:xfrm>
            <a:off x="838200" y="1945545"/>
            <a:ext cx="10515600" cy="4351338"/>
          </a:xfrm>
        </p:spPr>
        <p:txBody>
          <a:bodyPr>
            <a:normAutofit fontScale="85000" lnSpcReduction="10000"/>
          </a:bodyPr>
          <a:lstStyle/>
          <a:p>
            <a:r>
              <a:rPr lang="es-ES" b="0" i="0" dirty="0">
                <a:solidFill>
                  <a:srgbClr val="000000"/>
                </a:solidFill>
                <a:effectLst/>
                <a:latin typeface="Arial" panose="020B0604020202020204" pitchFamily="34" charset="0"/>
                <a:cs typeface="Arial" panose="020B0604020202020204" pitchFamily="34" charset="0"/>
              </a:rPr>
              <a:t>Uno de los principales autores que hace aportes en la comprensión del funcionamiento de la memoria es Eric Kandel, quien realiza estudios sobre la sinapsis en un caracol marino llamado </a:t>
            </a:r>
            <a:r>
              <a:rPr lang="es-ES" b="0" i="0" dirty="0" err="1">
                <a:solidFill>
                  <a:srgbClr val="000000"/>
                </a:solidFill>
                <a:effectLst/>
                <a:latin typeface="Arial" panose="020B0604020202020204" pitchFamily="34" charset="0"/>
                <a:cs typeface="Arial" panose="020B0604020202020204" pitchFamily="34" charset="0"/>
              </a:rPr>
              <a:t>Aplysia</a:t>
            </a:r>
            <a:r>
              <a:rPr lang="es-ES" b="0" i="0" dirty="0">
                <a:solidFill>
                  <a:srgbClr val="000000"/>
                </a:solidFill>
                <a:effectLst/>
                <a:latin typeface="Arial" panose="020B0604020202020204" pitchFamily="34" charset="0"/>
                <a:cs typeface="Arial" panose="020B0604020202020204" pitchFamily="34" charset="0"/>
              </a:rPr>
              <a:t>, por la simplicidad de su sistema nervioso, lo que le hace merecedor del Premio Nobel en el año 2000.</a:t>
            </a:r>
          </a:p>
          <a:p>
            <a:r>
              <a:rPr lang="es-ES" b="0" i="0" dirty="0">
                <a:solidFill>
                  <a:srgbClr val="000000"/>
                </a:solidFill>
                <a:effectLst/>
                <a:latin typeface="Arial" panose="020B0604020202020204" pitchFamily="34" charset="0"/>
                <a:cs typeface="Arial" panose="020B0604020202020204" pitchFamily="34" charset="0"/>
              </a:rPr>
              <a:t> Según este autor, la memoria puede ser dividida en explícita o declarativa e implícita o procesal</a:t>
            </a:r>
          </a:p>
          <a:p>
            <a:pPr algn="just"/>
            <a:r>
              <a:rPr lang="es-ES" sz="2800" b="1" i="0" dirty="0">
                <a:solidFill>
                  <a:srgbClr val="000000"/>
                </a:solidFill>
                <a:effectLst/>
                <a:latin typeface="Arial" panose="020B0604020202020204" pitchFamily="34" charset="0"/>
                <a:cs typeface="Arial" panose="020B0604020202020204" pitchFamily="34" charset="0"/>
              </a:rPr>
              <a:t>La memoria declarativa</a:t>
            </a:r>
            <a:endParaRPr lang="es-ES" sz="2800" b="0" i="0" dirty="0">
              <a:solidFill>
                <a:srgbClr val="000000"/>
              </a:solidFill>
              <a:effectLst/>
              <a:latin typeface="Arial" panose="020B0604020202020204" pitchFamily="34" charset="0"/>
              <a:cs typeface="Arial" panose="020B0604020202020204" pitchFamily="34" charset="0"/>
            </a:endParaRPr>
          </a:p>
          <a:p>
            <a:pPr algn="just"/>
            <a:r>
              <a:rPr lang="es-ES" sz="2800" b="0" i="0" dirty="0">
                <a:solidFill>
                  <a:srgbClr val="000000"/>
                </a:solidFill>
                <a:effectLst/>
                <a:latin typeface="Arial" panose="020B0604020202020204" pitchFamily="34" charset="0"/>
                <a:cs typeface="Arial" panose="020B0604020202020204" pitchFamily="34" charset="0"/>
              </a:rPr>
              <a:t>Alude al uso de la memoria en situaciones que requieren recuerdo de información en forma deliberada y corresponde al recuerdo consciente. Involucra la sensación consciente de algo que debe ser recordado en el momento de la recuperación y permite el conocimiento de lo autobiográfico o factual que es compartido con otros.</a:t>
            </a:r>
          </a:p>
          <a:p>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83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D18CE-108C-E594-B4E1-261F6443E6E4}"/>
              </a:ext>
            </a:extLst>
          </p:cNvPr>
          <p:cNvSpPr>
            <a:spLocks noGrp="1"/>
          </p:cNvSpPr>
          <p:nvPr>
            <p:ph type="title"/>
          </p:nvPr>
        </p:nvSpPr>
        <p:spPr/>
        <p:txBody>
          <a:bodyPr>
            <a:normAutofit fontScale="90000"/>
          </a:bodyPr>
          <a:lstStyle/>
          <a:p>
            <a:r>
              <a:rPr lang="es-ES" i="1" dirty="0">
                <a:solidFill>
                  <a:srgbClr val="000000"/>
                </a:solidFill>
                <a:effectLst/>
                <a:latin typeface="Arial" panose="020B0604020202020204" pitchFamily="34" charset="0"/>
                <a:cs typeface="Arial" panose="020B0604020202020204" pitchFamily="34" charset="0"/>
              </a:rPr>
              <a:t>Nuevos aportes en neurociencias y psicoanálisis</a:t>
            </a:r>
            <a:br>
              <a:rPr lang="es-ES" i="1" dirty="0">
                <a:solidFill>
                  <a:srgbClr val="000000"/>
                </a:solidFill>
                <a:effectLst/>
                <a:latin typeface="Arial" panose="020B0604020202020204" pitchFamily="34" charset="0"/>
                <a:cs typeface="Arial" panose="020B0604020202020204" pitchFamily="34" charset="0"/>
              </a:rPr>
            </a:br>
            <a:r>
              <a:rPr lang="es-CO" sz="2700" b="1" i="0" dirty="0">
                <a:solidFill>
                  <a:srgbClr val="000000"/>
                </a:solidFill>
                <a:effectLst/>
                <a:latin typeface="Verdana" panose="020B0604030504040204" pitchFamily="34" charset="0"/>
              </a:rPr>
              <a:t> </a:t>
            </a:r>
            <a:r>
              <a:rPr lang="es-CO" sz="2700" i="1" dirty="0" err="1">
                <a:solidFill>
                  <a:srgbClr val="000000"/>
                </a:solidFill>
                <a:effectLst/>
                <a:latin typeface="Arial" panose="020B0604020202020204" pitchFamily="34" charset="0"/>
                <a:cs typeface="Arial" panose="020B0604020202020204" pitchFamily="34" charset="0"/>
              </a:rPr>
              <a:t>Krivoy</a:t>
            </a:r>
            <a:r>
              <a:rPr lang="es-CO" sz="2700" i="1" dirty="0">
                <a:solidFill>
                  <a:srgbClr val="000000"/>
                </a:solidFill>
                <a:effectLst/>
                <a:latin typeface="Arial" panose="020B0604020202020204" pitchFamily="34" charset="0"/>
                <a:cs typeface="Arial" panose="020B0604020202020204" pitchFamily="34" charset="0"/>
              </a:rPr>
              <a:t> de Taub F 2009</a:t>
            </a:r>
            <a:endParaRPr lang="es-CO" i="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1FD3E186-1F50-E33B-AC13-146C0FFA71B3}"/>
              </a:ext>
            </a:extLst>
          </p:cNvPr>
          <p:cNvSpPr>
            <a:spLocks noGrp="1"/>
          </p:cNvSpPr>
          <p:nvPr>
            <p:ph idx="1"/>
          </p:nvPr>
        </p:nvSpPr>
        <p:spPr>
          <a:xfrm>
            <a:off x="838200" y="1825624"/>
            <a:ext cx="10515600" cy="5032375"/>
          </a:xfrm>
        </p:spPr>
        <p:txBody>
          <a:bodyPr>
            <a:normAutofit fontScale="32500" lnSpcReduction="20000"/>
          </a:bodyPr>
          <a:lstStyle/>
          <a:p>
            <a:pPr algn="just"/>
            <a:r>
              <a:rPr lang="es-ES" sz="7200" b="1" i="0" dirty="0">
                <a:solidFill>
                  <a:srgbClr val="000000"/>
                </a:solidFill>
                <a:effectLst/>
                <a:latin typeface="Arial" panose="020B0604020202020204" pitchFamily="34" charset="0"/>
                <a:cs typeface="Arial" panose="020B0604020202020204" pitchFamily="34" charset="0"/>
              </a:rPr>
              <a:t>La memoria declarativa</a:t>
            </a:r>
            <a:endParaRPr lang="es-ES" sz="7200" b="0" i="0" dirty="0">
              <a:solidFill>
                <a:srgbClr val="000000"/>
              </a:solidFill>
              <a:effectLst/>
              <a:latin typeface="Arial" panose="020B0604020202020204" pitchFamily="34" charset="0"/>
              <a:cs typeface="Arial" panose="020B0604020202020204" pitchFamily="34" charset="0"/>
            </a:endParaRPr>
          </a:p>
          <a:p>
            <a:pPr algn="just"/>
            <a:r>
              <a:rPr lang="es-ES" sz="7200" b="0" i="0" dirty="0">
                <a:solidFill>
                  <a:srgbClr val="000000"/>
                </a:solidFill>
                <a:effectLst/>
                <a:latin typeface="Arial" panose="020B0604020202020204" pitchFamily="34" charset="0"/>
                <a:cs typeface="Arial" panose="020B0604020202020204" pitchFamily="34" charset="0"/>
              </a:rPr>
              <a:t>Implica intención de recuerdo, esfuerzo atencional, es modificable y aparece a través de representaciones lingüísticas o imágenes en la memoria de trabajo. El recuerdo explícito se sustenta en 2 sistemas de memoria: episódica y semántica, basadas en redes neurales que involucran diferentes zonas corticales y el hipocampo. La memoria declarativa tiene varias fases:</a:t>
            </a:r>
            <a:endParaRPr lang="es-ES" sz="7200" dirty="0">
              <a:solidFill>
                <a:srgbClr val="000000"/>
              </a:solidFill>
              <a:latin typeface="Arial" panose="020B0604020202020204" pitchFamily="34" charset="0"/>
              <a:cs typeface="Arial" panose="020B0604020202020204" pitchFamily="34" charset="0"/>
            </a:endParaRPr>
          </a:p>
          <a:p>
            <a:pPr marL="0" indent="0" algn="just">
              <a:buNone/>
            </a:pPr>
            <a:r>
              <a:rPr lang="es-ES" sz="7200" b="0" i="0" dirty="0">
                <a:solidFill>
                  <a:srgbClr val="000000"/>
                </a:solidFill>
                <a:effectLst/>
                <a:latin typeface="Arial" panose="020B0604020202020204" pitchFamily="34" charset="0"/>
                <a:cs typeface="Arial" panose="020B0604020202020204" pitchFamily="34" charset="0"/>
              </a:rPr>
              <a:t>-Codificación: implica convertir información en un código. Proceso que prepara para el almacenamiento.</a:t>
            </a:r>
          </a:p>
          <a:p>
            <a:pPr marL="0" indent="0" algn="just">
              <a:buNone/>
            </a:pPr>
            <a:r>
              <a:rPr lang="es-ES" sz="7200" dirty="0">
                <a:solidFill>
                  <a:srgbClr val="000000"/>
                </a:solidFill>
                <a:latin typeface="Arial" panose="020B0604020202020204" pitchFamily="34" charset="0"/>
                <a:cs typeface="Arial" panose="020B0604020202020204" pitchFamily="34" charset="0"/>
              </a:rPr>
              <a:t>-</a:t>
            </a:r>
            <a:r>
              <a:rPr lang="es-ES" sz="7200" b="0" i="0" dirty="0">
                <a:solidFill>
                  <a:srgbClr val="000000"/>
                </a:solidFill>
                <a:effectLst/>
                <a:latin typeface="Arial" panose="020B0604020202020204" pitchFamily="34" charset="0"/>
                <a:cs typeface="Arial" panose="020B0604020202020204" pitchFamily="34" charset="0"/>
              </a:rPr>
              <a:t>Almacenamiento: es un engrama que incluye la suma de los cambios que se producen al codificar y almacenar la información. Implica diferentes zonas del cerebro relacionadas con la percepción y procesamiento de información.</a:t>
            </a:r>
          </a:p>
          <a:p>
            <a:pPr marL="0" indent="0" algn="just">
              <a:buNone/>
            </a:pPr>
            <a:r>
              <a:rPr lang="es-ES" sz="7200" dirty="0">
                <a:solidFill>
                  <a:srgbClr val="000000"/>
                </a:solidFill>
                <a:latin typeface="Arial" panose="020B0604020202020204" pitchFamily="34" charset="0"/>
                <a:cs typeface="Arial" panose="020B0604020202020204" pitchFamily="34" charset="0"/>
              </a:rPr>
              <a:t>-</a:t>
            </a:r>
            <a:r>
              <a:rPr lang="es-ES" sz="7200" b="0" i="0" dirty="0">
                <a:solidFill>
                  <a:srgbClr val="000000"/>
                </a:solidFill>
                <a:effectLst/>
                <a:latin typeface="Arial" panose="020B0604020202020204" pitchFamily="34" charset="0"/>
                <a:cs typeface="Arial" panose="020B0604020202020204" pitchFamily="34" charset="0"/>
              </a:rPr>
              <a:t>Evocación: implica juntar diferentes tipos de información que están distribuidas en diferentes áreas corticales y unificarlas en un todo coherente. Es un proceso subjetivo y reconstructivo, no una repetición del pasado.</a:t>
            </a:r>
          </a:p>
          <a:p>
            <a:pPr marL="0" indent="0" algn="just">
              <a:buNone/>
            </a:pPr>
            <a:r>
              <a:rPr lang="es-ES" sz="7200" dirty="0">
                <a:solidFill>
                  <a:srgbClr val="000000"/>
                </a:solidFill>
                <a:latin typeface="Arial" panose="020B0604020202020204" pitchFamily="34" charset="0"/>
                <a:cs typeface="Arial" panose="020B0604020202020204" pitchFamily="34" charset="0"/>
              </a:rPr>
              <a:t>-</a:t>
            </a:r>
            <a:r>
              <a:rPr lang="es-ES" sz="7200" b="0" i="0" dirty="0">
                <a:solidFill>
                  <a:srgbClr val="000000"/>
                </a:solidFill>
                <a:effectLst/>
                <a:latin typeface="Arial" panose="020B0604020202020204" pitchFamily="34" charset="0"/>
                <a:cs typeface="Arial" panose="020B0604020202020204" pitchFamily="34" charset="0"/>
              </a:rPr>
              <a:t>Olvido: el paso del tiempo lleva al olvido, debilita la memoria, se pierden detalles por modificación en la sinapsis.</a:t>
            </a:r>
          </a:p>
          <a:p>
            <a:pPr marL="0" indent="0" algn="just">
              <a:buNone/>
            </a:pPr>
            <a:r>
              <a:rPr lang="es-ES" sz="7200" b="0" i="0" dirty="0">
                <a:solidFill>
                  <a:srgbClr val="000000"/>
                </a:solidFill>
                <a:effectLst/>
                <a:latin typeface="Arial" panose="020B0604020202020204" pitchFamily="34" charset="0"/>
                <a:cs typeface="Arial" panose="020B0604020202020204" pitchFamily="34" charset="0"/>
              </a:rPr>
              <a:t> .</a:t>
            </a:r>
          </a:p>
          <a:p>
            <a:endParaRPr lang="es-CO" dirty="0"/>
          </a:p>
        </p:txBody>
      </p:sp>
    </p:spTree>
    <p:extLst>
      <p:ext uri="{BB962C8B-B14F-4D97-AF65-F5344CB8AC3E}">
        <p14:creationId xmlns:p14="http://schemas.microsoft.com/office/powerpoint/2010/main" val="3328336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36650-A804-E699-C1E7-23FE71873DDC}"/>
              </a:ext>
            </a:extLst>
          </p:cNvPr>
          <p:cNvSpPr>
            <a:spLocks noGrp="1"/>
          </p:cNvSpPr>
          <p:nvPr>
            <p:ph type="title"/>
          </p:nvPr>
        </p:nvSpPr>
        <p:spPr/>
        <p:txBody>
          <a:bodyPr>
            <a:normAutofit fontScale="90000"/>
          </a:bodyPr>
          <a:lstStyle/>
          <a:p>
            <a:r>
              <a:rPr lang="es-ES" i="1" dirty="0">
                <a:solidFill>
                  <a:srgbClr val="000000"/>
                </a:solidFill>
                <a:effectLst/>
                <a:latin typeface="Arial" panose="020B0604020202020204" pitchFamily="34" charset="0"/>
                <a:cs typeface="Arial" panose="020B0604020202020204" pitchFamily="34" charset="0"/>
              </a:rPr>
              <a:t>Nuevos aportes en neurociencias y psicoanálisis</a:t>
            </a:r>
            <a:br>
              <a:rPr lang="es-ES" b="1" i="0" dirty="0">
                <a:solidFill>
                  <a:srgbClr val="000000"/>
                </a:solidFill>
                <a:effectLst/>
                <a:latin typeface="Verdana" panose="020B0604030504040204" pitchFamily="34" charset="0"/>
              </a:rPr>
            </a:br>
            <a:r>
              <a:rPr lang="es-CO" sz="2700" b="1" i="0" dirty="0">
                <a:solidFill>
                  <a:srgbClr val="000000"/>
                </a:solidFill>
                <a:effectLst/>
                <a:latin typeface="Verdana" panose="020B0604030504040204" pitchFamily="34" charset="0"/>
              </a:rPr>
              <a:t> </a:t>
            </a:r>
            <a:r>
              <a:rPr lang="es-CO" sz="2700" i="1" dirty="0" err="1">
                <a:solidFill>
                  <a:srgbClr val="000000"/>
                </a:solidFill>
                <a:effectLst/>
                <a:latin typeface="Arial" panose="020B0604020202020204" pitchFamily="34" charset="0"/>
                <a:cs typeface="Arial" panose="020B0604020202020204" pitchFamily="34" charset="0"/>
              </a:rPr>
              <a:t>Krivoy</a:t>
            </a:r>
            <a:r>
              <a:rPr lang="es-CO" sz="2700" i="1" dirty="0">
                <a:solidFill>
                  <a:srgbClr val="000000"/>
                </a:solidFill>
                <a:effectLst/>
                <a:latin typeface="Arial" panose="020B0604020202020204" pitchFamily="34" charset="0"/>
                <a:cs typeface="Arial" panose="020B0604020202020204" pitchFamily="34" charset="0"/>
              </a:rPr>
              <a:t> de Taub F 2009</a:t>
            </a:r>
            <a:endParaRPr lang="es-CO" i="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515E1849-D206-3A94-9DBE-8B21B933306F}"/>
              </a:ext>
            </a:extLst>
          </p:cNvPr>
          <p:cNvSpPr>
            <a:spLocks noGrp="1"/>
          </p:cNvSpPr>
          <p:nvPr>
            <p:ph idx="1"/>
          </p:nvPr>
        </p:nvSpPr>
        <p:spPr/>
        <p:txBody>
          <a:bodyPr>
            <a:normAutofit fontScale="70000" lnSpcReduction="20000"/>
          </a:bodyPr>
          <a:lstStyle/>
          <a:p>
            <a:pPr algn="just"/>
            <a:r>
              <a:rPr lang="es-ES" b="1" i="0" dirty="0">
                <a:solidFill>
                  <a:srgbClr val="000000"/>
                </a:solidFill>
                <a:effectLst/>
                <a:latin typeface="Arial" panose="020B0604020202020204" pitchFamily="34" charset="0"/>
                <a:cs typeface="Arial" panose="020B0604020202020204" pitchFamily="34" charset="0"/>
              </a:rPr>
              <a:t>La memoria no declarativa</a:t>
            </a:r>
            <a:endParaRPr lang="es-ES" b="0" i="0" dirty="0">
              <a:solidFill>
                <a:srgbClr val="000000"/>
              </a:solidFill>
              <a:effectLst/>
              <a:latin typeface="Arial" panose="020B0604020202020204" pitchFamily="34" charset="0"/>
              <a:cs typeface="Arial" panose="020B0604020202020204" pitchFamily="34" charset="0"/>
            </a:endParaRPr>
          </a:p>
          <a:p>
            <a:pPr algn="just"/>
            <a:r>
              <a:rPr lang="es-ES" b="0" i="0" dirty="0">
                <a:solidFill>
                  <a:srgbClr val="000000"/>
                </a:solidFill>
                <a:effectLst/>
                <a:latin typeface="Arial" panose="020B0604020202020204" pitchFamily="34" charset="0"/>
                <a:cs typeface="Arial" panose="020B0604020202020204" pitchFamily="34" charset="0"/>
              </a:rPr>
              <a:t>Se refiere a situaciones en que eventos y experiencias pasadas influyen en el comportamiento, sin que haya intención específica de recuerdo y es expresada en la ejecución por un cambio de conducta como evocación. Es inaccesible a la conciencia pero tiene efectos sobre ella. Se evidencia en el acto en ausencia de recuerdo consciente y se expresa a través de la activación de sistemas motores y sensitivos asociados a las tareas de aprendizaje.</a:t>
            </a:r>
          </a:p>
          <a:p>
            <a:pPr algn="just"/>
            <a:r>
              <a:rPr lang="es-ES" b="0" i="0" dirty="0">
                <a:solidFill>
                  <a:srgbClr val="000000"/>
                </a:solidFill>
                <a:effectLst/>
                <a:latin typeface="Arial" panose="020B0604020202020204" pitchFamily="34" charset="0"/>
                <a:cs typeface="Arial" panose="020B0604020202020204" pitchFamily="34" charset="0"/>
              </a:rPr>
              <a:t>La mayor parte del procesamiento mnésico en la vida cotidiana y el funcionamiento social es implícito (por ejemplo: orientación, hábitos, conducta social). Hacemos las cosas sin plantearnos cómo actúan en cada momento.</a:t>
            </a:r>
          </a:p>
          <a:p>
            <a:pPr algn="just"/>
            <a:r>
              <a:rPr lang="es-ES" b="0" i="0" dirty="0">
                <a:solidFill>
                  <a:srgbClr val="000000"/>
                </a:solidFill>
                <a:effectLst/>
                <a:latin typeface="Arial" panose="020B0604020202020204" pitchFamily="34" charset="0"/>
                <a:cs typeface="Arial" panose="020B0604020202020204" pitchFamily="34" charset="0"/>
              </a:rPr>
              <a:t>La memoria implícita está sustentada sobre varios sistemas: como son la habituación, sensibilización, condicionamiento clásico y operante, imprimación, aprendizaje perceptual, aprendizaje de habilidades motoras y memoria emocional.</a:t>
            </a:r>
          </a:p>
          <a:p>
            <a:pPr algn="just"/>
            <a:r>
              <a:rPr lang="es-ES" b="0" i="0" dirty="0">
                <a:solidFill>
                  <a:srgbClr val="000000"/>
                </a:solidFill>
                <a:effectLst/>
                <a:latin typeface="Arial" panose="020B0604020202020204" pitchFamily="34" charset="0"/>
                <a:cs typeface="Arial" panose="020B0604020202020204" pitchFamily="34" charset="0"/>
              </a:rPr>
              <a:t>Estos aprendizajes son desarrollos producto de la evolución y tienen un carácter de supervivencia.</a:t>
            </a:r>
          </a:p>
          <a:p>
            <a:endParaRPr lang="es-CO" dirty="0"/>
          </a:p>
        </p:txBody>
      </p:sp>
    </p:spTree>
    <p:extLst>
      <p:ext uri="{BB962C8B-B14F-4D97-AF65-F5344CB8AC3E}">
        <p14:creationId xmlns:p14="http://schemas.microsoft.com/office/powerpoint/2010/main" val="4155785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74688-5B8E-1D72-6A1E-10723E5A89F8}"/>
              </a:ext>
            </a:extLst>
          </p:cNvPr>
          <p:cNvSpPr>
            <a:spLocks noGrp="1"/>
          </p:cNvSpPr>
          <p:nvPr>
            <p:ph type="title"/>
          </p:nvPr>
        </p:nvSpPr>
        <p:spPr/>
        <p:txBody>
          <a:bodyPr>
            <a:normAutofit/>
          </a:bodyPr>
          <a:lstStyle/>
          <a:p>
            <a:r>
              <a:rPr lang="es-ES" sz="4000" i="1" dirty="0">
                <a:solidFill>
                  <a:srgbClr val="000000"/>
                </a:solidFill>
                <a:latin typeface="Arial" panose="020B0604020202020204" pitchFamily="34" charset="0"/>
                <a:cs typeface="Arial" panose="020B0604020202020204" pitchFamily="34" charset="0"/>
              </a:rPr>
              <a:t>Fases de memoria en función del tiempo</a:t>
            </a:r>
            <a:br>
              <a:rPr lang="es-ES" b="1" i="0" dirty="0">
                <a:solidFill>
                  <a:srgbClr val="000000"/>
                </a:solidFill>
                <a:effectLst/>
                <a:latin typeface="Arial" panose="020B0604020202020204" pitchFamily="34" charset="0"/>
                <a:cs typeface="Arial" panose="020B0604020202020204" pitchFamily="34" charset="0"/>
              </a:rPr>
            </a:br>
            <a:r>
              <a:rPr lang="es-CO" sz="2400" b="1" i="0" dirty="0">
                <a:solidFill>
                  <a:srgbClr val="000000"/>
                </a:solidFill>
                <a:effectLst/>
                <a:latin typeface="Arial" panose="020B0604020202020204" pitchFamily="34" charset="0"/>
                <a:cs typeface="Arial" panose="020B0604020202020204" pitchFamily="34" charset="0"/>
              </a:rPr>
              <a:t> </a:t>
            </a:r>
            <a:r>
              <a:rPr lang="es-CO" sz="2400" i="1" dirty="0" err="1">
                <a:solidFill>
                  <a:srgbClr val="000000"/>
                </a:solidFill>
                <a:effectLst/>
                <a:latin typeface="Arial" panose="020B0604020202020204" pitchFamily="34" charset="0"/>
                <a:cs typeface="Arial" panose="020B0604020202020204" pitchFamily="34" charset="0"/>
              </a:rPr>
              <a:t>Krivoy</a:t>
            </a:r>
            <a:r>
              <a:rPr lang="es-CO" sz="2400" i="1" dirty="0">
                <a:solidFill>
                  <a:srgbClr val="000000"/>
                </a:solidFill>
                <a:effectLst/>
                <a:latin typeface="Arial" panose="020B0604020202020204" pitchFamily="34" charset="0"/>
                <a:cs typeface="Arial" panose="020B0604020202020204" pitchFamily="34" charset="0"/>
              </a:rPr>
              <a:t> de Taub F 2009</a:t>
            </a:r>
            <a:endParaRPr lang="es-CO" sz="2400" i="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EE1A7745-A5B9-6C03-7666-92134708F9D6}"/>
              </a:ext>
            </a:extLst>
          </p:cNvPr>
          <p:cNvSpPr>
            <a:spLocks noGrp="1"/>
          </p:cNvSpPr>
          <p:nvPr>
            <p:ph idx="1"/>
          </p:nvPr>
        </p:nvSpPr>
        <p:spPr/>
        <p:txBody>
          <a:bodyPr>
            <a:normAutofit fontScale="70000" lnSpcReduction="20000"/>
          </a:bodyPr>
          <a:lstStyle/>
          <a:p>
            <a:pPr algn="just"/>
            <a:r>
              <a:rPr lang="es-ES" b="0" i="0" dirty="0">
                <a:solidFill>
                  <a:srgbClr val="000000"/>
                </a:solidFill>
                <a:effectLst/>
                <a:latin typeface="Arial" panose="020B0604020202020204" pitchFamily="34" charset="0"/>
                <a:cs typeface="Arial" panose="020B0604020202020204" pitchFamily="34" charset="0"/>
              </a:rPr>
              <a:t>Ambos tipos de memoria, declarativa y no declarativa, tienen 2 fases en relación al tiempo y se diferencian en sus mecanismos moleculares a nivel de la sinapsis.</a:t>
            </a:r>
          </a:p>
          <a:p>
            <a:pPr algn="just"/>
            <a:r>
              <a:rPr lang="es-ES" b="1" i="0" dirty="0">
                <a:solidFill>
                  <a:srgbClr val="000000"/>
                </a:solidFill>
                <a:effectLst/>
                <a:latin typeface="Arial" panose="020B0604020202020204" pitchFamily="34" charset="0"/>
                <a:cs typeface="Arial" panose="020B0604020202020204" pitchFamily="34" charset="0"/>
              </a:rPr>
              <a:t>Memoria a corto plazo</a:t>
            </a:r>
            <a:r>
              <a:rPr lang="es-ES" b="0" i="0" dirty="0">
                <a:solidFill>
                  <a:srgbClr val="000000"/>
                </a:solidFill>
                <a:effectLst/>
                <a:latin typeface="Arial" panose="020B0604020202020204" pitchFamily="34" charset="0"/>
                <a:cs typeface="Arial" panose="020B0604020202020204" pitchFamily="34" charset="0"/>
              </a:rPr>
              <a:t>: estímulos leves producen memoria a corto plazo. Es una memoria temporal, se olvida o se consolida. El primer almacenaje es en la corteza prefrontal, luego se transforma en memoria a largo plazo en el hipocampo. Se divide en :</a:t>
            </a:r>
          </a:p>
          <a:p>
            <a:pPr marL="0" indent="0" algn="just">
              <a:buNone/>
            </a:pPr>
            <a:r>
              <a:rPr lang="es-ES" dirty="0">
                <a:solidFill>
                  <a:srgbClr val="000000"/>
                </a:solidFill>
                <a:latin typeface="Arial" panose="020B0604020202020204" pitchFamily="34" charset="0"/>
                <a:cs typeface="Arial" panose="020B0604020202020204" pitchFamily="34" charset="0"/>
              </a:rPr>
              <a:t>	</a:t>
            </a:r>
            <a:r>
              <a:rPr lang="es-ES" b="1" dirty="0">
                <a:solidFill>
                  <a:srgbClr val="000000"/>
                </a:solidFill>
                <a:latin typeface="Arial" panose="020B0604020202020204" pitchFamily="34" charset="0"/>
                <a:cs typeface="Arial" panose="020B0604020202020204" pitchFamily="34" charset="0"/>
              </a:rPr>
              <a:t>M</a:t>
            </a:r>
            <a:r>
              <a:rPr lang="es-ES" b="1" i="0" dirty="0">
                <a:solidFill>
                  <a:srgbClr val="000000"/>
                </a:solidFill>
                <a:effectLst/>
                <a:latin typeface="Arial" panose="020B0604020202020204" pitchFamily="34" charset="0"/>
                <a:cs typeface="Arial" panose="020B0604020202020204" pitchFamily="34" charset="0"/>
              </a:rPr>
              <a:t>emoria inmediata</a:t>
            </a:r>
            <a:r>
              <a:rPr lang="es-ES" b="0" i="0" dirty="0">
                <a:solidFill>
                  <a:srgbClr val="000000"/>
                </a:solidFill>
                <a:effectLst/>
                <a:latin typeface="Arial" panose="020B0604020202020204" pitchFamily="34" charset="0"/>
                <a:cs typeface="Arial" panose="020B0604020202020204" pitchFamily="34" charset="0"/>
              </a:rPr>
              <a:t>: se refiere a un tipo de memoria que tiene una capacidad limitada (7 ítem aproximadamente), de corta duración (30 segundos) y puede pasar a durar varios minutos si se utiliza la información activamente.</a:t>
            </a:r>
          </a:p>
          <a:p>
            <a:pPr marL="0" indent="0" algn="just">
              <a:buNone/>
            </a:pPr>
            <a:r>
              <a:rPr lang="es-ES" dirty="0">
                <a:solidFill>
                  <a:srgbClr val="000000"/>
                </a:solidFill>
                <a:latin typeface="Arial" panose="020B0604020202020204" pitchFamily="34" charset="0"/>
                <a:cs typeface="Arial" panose="020B0604020202020204" pitchFamily="34" charset="0"/>
              </a:rPr>
              <a:t>	</a:t>
            </a:r>
            <a:r>
              <a:rPr lang="es-ES" b="1" dirty="0">
                <a:solidFill>
                  <a:srgbClr val="000000"/>
                </a:solidFill>
                <a:latin typeface="Arial" panose="020B0604020202020204" pitchFamily="34" charset="0"/>
                <a:cs typeface="Arial" panose="020B0604020202020204" pitchFamily="34" charset="0"/>
              </a:rPr>
              <a:t>M</a:t>
            </a:r>
            <a:r>
              <a:rPr lang="es-ES" b="1" i="0" dirty="0">
                <a:solidFill>
                  <a:srgbClr val="000000"/>
                </a:solidFill>
                <a:effectLst/>
                <a:latin typeface="Arial" panose="020B0604020202020204" pitchFamily="34" charset="0"/>
                <a:cs typeface="Arial" panose="020B0604020202020204" pitchFamily="34" charset="0"/>
              </a:rPr>
              <a:t>emoria de trabajo</a:t>
            </a:r>
            <a:r>
              <a:rPr lang="es-ES" b="0" i="0" dirty="0">
                <a:solidFill>
                  <a:srgbClr val="000000"/>
                </a:solidFill>
                <a:effectLst/>
                <a:latin typeface="Arial" panose="020B0604020202020204" pitchFamily="34" charset="0"/>
                <a:cs typeface="Arial" panose="020B0604020202020204" pitchFamily="34" charset="0"/>
              </a:rPr>
              <a:t>: la memoria de trabajo es como la pizarra de la mente, permite la manipulación de la información, sacar la información almacenada y trasladarla a una actividad motora controlada. Es un intermediario entre la memoria y la acción</a:t>
            </a:r>
          </a:p>
          <a:p>
            <a:pPr algn="just"/>
            <a:r>
              <a:rPr lang="es-ES" b="0" i="0" dirty="0">
                <a:solidFill>
                  <a:srgbClr val="000000"/>
                </a:solidFill>
                <a:effectLst/>
                <a:latin typeface="Arial" panose="020B0604020202020204" pitchFamily="34" charset="0"/>
                <a:cs typeface="Arial" panose="020B0604020202020204" pitchFamily="34" charset="0"/>
              </a:rPr>
              <a:t>La memoria a corto plazo es transitoria, no requiere cambios anatómicos, sólo pequeños cambios subcelulares como movimientos de las vesículas sinápticas, ni síntesis de nuevas proteínas.</a:t>
            </a:r>
          </a:p>
          <a:p>
            <a:pPr marL="0" indent="0">
              <a:buNone/>
            </a:pPr>
            <a:endParaRPr lang="es-CO" dirty="0"/>
          </a:p>
        </p:txBody>
      </p:sp>
    </p:spTree>
    <p:extLst>
      <p:ext uri="{BB962C8B-B14F-4D97-AF65-F5344CB8AC3E}">
        <p14:creationId xmlns:p14="http://schemas.microsoft.com/office/powerpoint/2010/main" val="422133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65C0-5A3B-1A3D-F9F7-213CA1309209}"/>
              </a:ext>
            </a:extLst>
          </p:cNvPr>
          <p:cNvSpPr>
            <a:spLocks noGrp="1"/>
          </p:cNvSpPr>
          <p:nvPr>
            <p:ph type="title"/>
          </p:nvPr>
        </p:nvSpPr>
        <p:spPr/>
        <p:txBody>
          <a:bodyPr>
            <a:normAutofit/>
          </a:bodyPr>
          <a:lstStyle/>
          <a:p>
            <a:r>
              <a:rPr lang="es-CO" sz="4000" b="1" i="1" dirty="0">
                <a:latin typeface="Arial" panose="020B0604020202020204" pitchFamily="34" charset="0"/>
                <a:cs typeface="Arial" panose="020B0604020202020204" pitchFamily="34" charset="0"/>
              </a:rPr>
              <a:t>Ramon y Cajal   1888</a:t>
            </a:r>
          </a:p>
        </p:txBody>
      </p:sp>
      <p:pic>
        <p:nvPicPr>
          <p:cNvPr id="6" name="Marcador de contenido 5" descr="Diagrama&#10;&#10;Descripción generada automáticamente">
            <a:extLst>
              <a:ext uri="{FF2B5EF4-FFF2-40B4-BE49-F238E27FC236}">
                <a16:creationId xmlns:a16="http://schemas.microsoft.com/office/drawing/2014/main" id="{34E92A0C-22C9-929A-1984-78D268B7A6A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3996" y="1825625"/>
            <a:ext cx="4910008" cy="4351338"/>
          </a:xfrm>
        </p:spPr>
      </p:pic>
      <p:sp>
        <p:nvSpPr>
          <p:cNvPr id="4" name="Marcador de contenido 3">
            <a:extLst>
              <a:ext uri="{FF2B5EF4-FFF2-40B4-BE49-F238E27FC236}">
                <a16:creationId xmlns:a16="http://schemas.microsoft.com/office/drawing/2014/main" id="{AFE742DC-CF3A-F512-6E97-A71E4AD6217F}"/>
              </a:ext>
            </a:extLst>
          </p:cNvPr>
          <p:cNvSpPr>
            <a:spLocks noGrp="1"/>
          </p:cNvSpPr>
          <p:nvPr>
            <p:ph sz="half" idx="2"/>
          </p:nvPr>
        </p:nvSpPr>
        <p:spPr/>
        <p:txBody>
          <a:bodyPr/>
          <a:lstStyle/>
          <a:p>
            <a:r>
              <a:rPr lang="es-CO" dirty="0"/>
              <a:t>A la izquierda dibujo de una neurona por Cajal fruto de sus observaciones con instrumentos de la época</a:t>
            </a:r>
          </a:p>
          <a:p>
            <a:r>
              <a:rPr lang="es-CO" dirty="0"/>
              <a:t>A la derecha Dibujo de una neurona tal como se contempla hoy bajo el microscopio electrónico</a:t>
            </a:r>
          </a:p>
        </p:txBody>
      </p:sp>
    </p:spTree>
    <p:extLst>
      <p:ext uri="{BB962C8B-B14F-4D97-AF65-F5344CB8AC3E}">
        <p14:creationId xmlns:p14="http://schemas.microsoft.com/office/powerpoint/2010/main" val="315486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AEB50D-C6A5-5434-6D1C-E5E4590AD893}"/>
              </a:ext>
            </a:extLst>
          </p:cNvPr>
          <p:cNvSpPr>
            <a:spLocks noGrp="1"/>
          </p:cNvSpPr>
          <p:nvPr>
            <p:ph type="title"/>
          </p:nvPr>
        </p:nvSpPr>
        <p:spPr>
          <a:xfrm>
            <a:off x="1138004" y="306287"/>
            <a:ext cx="10515600" cy="1325563"/>
          </a:xfrm>
        </p:spPr>
        <p:txBody>
          <a:bodyPr>
            <a:normAutofit/>
          </a:bodyPr>
          <a:lstStyle/>
          <a:p>
            <a:r>
              <a:rPr lang="es-ES" sz="4000" i="1" dirty="0">
                <a:solidFill>
                  <a:srgbClr val="000000"/>
                </a:solidFill>
                <a:latin typeface="Arial" panose="020B0604020202020204" pitchFamily="34" charset="0"/>
                <a:cs typeface="Arial" panose="020B0604020202020204" pitchFamily="34" charset="0"/>
              </a:rPr>
              <a:t>Fases de memoria en función del tiempo</a:t>
            </a:r>
            <a:br>
              <a:rPr lang="es-ES" b="1" i="0" dirty="0">
                <a:solidFill>
                  <a:srgbClr val="000000"/>
                </a:solidFill>
                <a:effectLst/>
                <a:latin typeface="Verdana" panose="020B0604030504040204" pitchFamily="34" charset="0"/>
              </a:rPr>
            </a:br>
            <a:r>
              <a:rPr lang="es-CO" sz="2400" b="1" i="0" dirty="0">
                <a:solidFill>
                  <a:srgbClr val="000000"/>
                </a:solidFill>
                <a:effectLst/>
                <a:latin typeface="Verdana" panose="020B0604030504040204" pitchFamily="34" charset="0"/>
              </a:rPr>
              <a:t> </a:t>
            </a:r>
            <a:r>
              <a:rPr lang="es-CO" sz="2400" i="1" dirty="0" err="1">
                <a:solidFill>
                  <a:srgbClr val="000000"/>
                </a:solidFill>
                <a:effectLst/>
                <a:latin typeface="Arial" panose="020B0604020202020204" pitchFamily="34" charset="0"/>
                <a:cs typeface="Arial" panose="020B0604020202020204" pitchFamily="34" charset="0"/>
              </a:rPr>
              <a:t>Krivoy</a:t>
            </a:r>
            <a:r>
              <a:rPr lang="es-CO" sz="2400" i="1" dirty="0">
                <a:solidFill>
                  <a:srgbClr val="000000"/>
                </a:solidFill>
                <a:effectLst/>
                <a:latin typeface="Arial" panose="020B0604020202020204" pitchFamily="34" charset="0"/>
                <a:cs typeface="Arial" panose="020B0604020202020204" pitchFamily="34" charset="0"/>
              </a:rPr>
              <a:t> de Taub F 2009</a:t>
            </a:r>
            <a:endParaRPr lang="es-CO" i="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B3B5FC4-EDDC-5D33-8DAA-FAA3924D0EAD}"/>
              </a:ext>
            </a:extLst>
          </p:cNvPr>
          <p:cNvSpPr>
            <a:spLocks noGrp="1"/>
          </p:cNvSpPr>
          <p:nvPr>
            <p:ph idx="1"/>
          </p:nvPr>
        </p:nvSpPr>
        <p:spPr/>
        <p:txBody>
          <a:bodyPr>
            <a:normAutofit fontScale="70000" lnSpcReduction="20000"/>
          </a:bodyPr>
          <a:lstStyle/>
          <a:p>
            <a:pPr algn="just"/>
            <a:r>
              <a:rPr lang="es-ES" b="1" i="0" dirty="0">
                <a:solidFill>
                  <a:srgbClr val="000000"/>
                </a:solidFill>
                <a:effectLst/>
                <a:latin typeface="Arial" panose="020B0604020202020204" pitchFamily="34" charset="0"/>
                <a:cs typeface="Arial" panose="020B0604020202020204" pitchFamily="34" charset="0"/>
              </a:rPr>
              <a:t>Memoria a largo plazo</a:t>
            </a:r>
            <a:r>
              <a:rPr lang="es-ES" b="0" i="0" dirty="0">
                <a:solidFill>
                  <a:srgbClr val="000000"/>
                </a:solidFill>
                <a:effectLst/>
                <a:latin typeface="Arial" panose="020B0604020202020204" pitchFamily="34" charset="0"/>
                <a:cs typeface="Arial" panose="020B0604020202020204" pitchFamily="34" charset="0"/>
              </a:rPr>
              <a:t>: el estímulo percibido se procesa en diferentes áreas de asociación (lugar, color, posición en el espacio, relación con otros objetos) que se activan simultáneamente. Esa misma información puede pasar a la memoria a largo plazo, para lo que es crucial el lóbulo temporal medial, que no es el depósito definitivo, sino donde se da la transformación. El almacenaje se realiza en las mismas estructuras empleadas en la percepción, procesamiento y análisis de lo que es recordado. Así, diferentes zonas están involucradas para diferentes tipos de memoria.</a:t>
            </a:r>
          </a:p>
          <a:p>
            <a:pPr algn="just"/>
            <a:r>
              <a:rPr lang="es-ES" b="0" i="0" dirty="0">
                <a:solidFill>
                  <a:srgbClr val="000000"/>
                </a:solidFill>
                <a:effectLst/>
                <a:latin typeface="Arial" panose="020B0604020202020204" pitchFamily="34" charset="0"/>
                <a:cs typeface="Arial" panose="020B0604020202020204" pitchFamily="34" charset="0"/>
              </a:rPr>
              <a:t>La memoria a largo plazo es estable porque implica cambios anatómicos (nuevas conexiones), requiere de síntesis de nuevas proteínas dentro de una ventana de tiempo, cambios que son claves en la fase estable de la memoria declarativa.</a:t>
            </a:r>
          </a:p>
          <a:p>
            <a:pPr algn="just"/>
            <a:r>
              <a:rPr lang="es-ES" b="0" i="0" dirty="0">
                <a:solidFill>
                  <a:srgbClr val="000000"/>
                </a:solidFill>
                <a:effectLst/>
                <a:latin typeface="Arial" panose="020B0604020202020204" pitchFamily="34" charset="0"/>
                <a:cs typeface="Arial" panose="020B0604020202020204" pitchFamily="34" charset="0"/>
              </a:rPr>
              <a:t>Así, estímulos repetidos o prolongados producen alteraciones estables en la neurona. Toma tiempo hacer una información permanente y hasta que se complete el proceso la información es vulnerable. Antes que la memoria explícita autobiográfica comience a estar disponible luego de los tres primeros años de vida (tiempo durante el cual el hipocampo y el </a:t>
            </a:r>
            <a:r>
              <a:rPr lang="es-ES" b="0" i="0" dirty="0" err="1">
                <a:solidFill>
                  <a:srgbClr val="000000"/>
                </a:solidFill>
                <a:effectLst/>
                <a:latin typeface="Arial" panose="020B0604020202020204" pitchFamily="34" charset="0"/>
                <a:cs typeface="Arial" panose="020B0604020202020204" pitchFamily="34" charset="0"/>
              </a:rPr>
              <a:t>cortex</a:t>
            </a:r>
            <a:r>
              <a:rPr lang="es-ES" b="0" i="0" dirty="0">
                <a:solidFill>
                  <a:srgbClr val="000000"/>
                </a:solidFill>
                <a:effectLst/>
                <a:latin typeface="Arial" panose="020B0604020202020204" pitchFamily="34" charset="0"/>
                <a:cs typeface="Arial" panose="020B0604020202020204" pitchFamily="34" charset="0"/>
              </a:rPr>
              <a:t> orbitofrontal han madurado), la memoria implícita ya tiene lugar y permanece activa durante toda la vida.</a:t>
            </a:r>
          </a:p>
          <a:p>
            <a:endParaRPr lang="es-CO" dirty="0"/>
          </a:p>
        </p:txBody>
      </p:sp>
    </p:spTree>
    <p:extLst>
      <p:ext uri="{BB962C8B-B14F-4D97-AF65-F5344CB8AC3E}">
        <p14:creationId xmlns:p14="http://schemas.microsoft.com/office/powerpoint/2010/main" val="449724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25823-C45E-EFA1-7E3F-644A3EBD2F60}"/>
              </a:ext>
            </a:extLst>
          </p:cNvPr>
          <p:cNvSpPr>
            <a:spLocks noGrp="1"/>
          </p:cNvSpPr>
          <p:nvPr>
            <p:ph type="title"/>
          </p:nvPr>
        </p:nvSpPr>
        <p:spPr/>
        <p:txBody>
          <a:bodyPr>
            <a:normAutofit/>
          </a:bodyPr>
          <a:lstStyle/>
          <a:p>
            <a:r>
              <a:rPr lang="es-ES" sz="4000" i="1" dirty="0">
                <a:solidFill>
                  <a:srgbClr val="000000"/>
                </a:solidFill>
                <a:latin typeface="Arial" panose="020B0604020202020204" pitchFamily="34" charset="0"/>
                <a:cs typeface="Arial" panose="020B0604020202020204" pitchFamily="34" charset="0"/>
              </a:rPr>
              <a:t>Fases de memoria en función del tiempo</a:t>
            </a:r>
            <a:br>
              <a:rPr lang="es-ES" sz="4000" b="1" i="0" dirty="0">
                <a:solidFill>
                  <a:srgbClr val="000000"/>
                </a:solidFill>
                <a:effectLst/>
                <a:latin typeface="Arial" panose="020B0604020202020204" pitchFamily="34" charset="0"/>
                <a:cs typeface="Arial" panose="020B0604020202020204" pitchFamily="34" charset="0"/>
              </a:rPr>
            </a:br>
            <a:r>
              <a:rPr lang="es-CO" sz="2400" b="1" i="0" dirty="0">
                <a:solidFill>
                  <a:srgbClr val="000000"/>
                </a:solidFill>
                <a:effectLst/>
                <a:latin typeface="Verdana" panose="020B0604030504040204" pitchFamily="34" charset="0"/>
              </a:rPr>
              <a:t> </a:t>
            </a:r>
            <a:r>
              <a:rPr lang="es-CO" sz="2400" i="1" dirty="0" err="1">
                <a:solidFill>
                  <a:srgbClr val="000000"/>
                </a:solidFill>
                <a:effectLst/>
                <a:latin typeface="Arial" panose="020B0604020202020204" pitchFamily="34" charset="0"/>
                <a:cs typeface="Arial" panose="020B0604020202020204" pitchFamily="34" charset="0"/>
              </a:rPr>
              <a:t>Krivoy</a:t>
            </a:r>
            <a:r>
              <a:rPr lang="es-CO" sz="2400" i="1" dirty="0">
                <a:solidFill>
                  <a:srgbClr val="000000"/>
                </a:solidFill>
                <a:effectLst/>
                <a:latin typeface="Arial" panose="020B0604020202020204" pitchFamily="34" charset="0"/>
                <a:cs typeface="Arial" panose="020B0604020202020204" pitchFamily="34" charset="0"/>
              </a:rPr>
              <a:t> de Taub F 2009</a:t>
            </a:r>
            <a:endParaRPr lang="es-CO" i="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196F626-1662-5081-5692-FC6DFD688DF3}"/>
              </a:ext>
            </a:extLst>
          </p:cNvPr>
          <p:cNvSpPr>
            <a:spLocks noGrp="1"/>
          </p:cNvSpPr>
          <p:nvPr>
            <p:ph idx="1"/>
          </p:nvPr>
        </p:nvSpPr>
        <p:spPr/>
        <p:txBody>
          <a:bodyPr>
            <a:normAutofit fontScale="85000" lnSpcReduction="10000"/>
          </a:bodyPr>
          <a:lstStyle/>
          <a:p>
            <a:pPr algn="just"/>
            <a:r>
              <a:rPr lang="es-ES" b="0" i="0" dirty="0">
                <a:solidFill>
                  <a:srgbClr val="000000"/>
                </a:solidFill>
                <a:effectLst/>
                <a:latin typeface="Arial" panose="020B0604020202020204" pitchFamily="34" charset="0"/>
                <a:cs typeface="Arial" panose="020B0604020202020204" pitchFamily="34" charset="0"/>
              </a:rPr>
              <a:t>El sistema de memoria explícita requiere de la atención focal y de la activación del hipocampo, para la codificación y la recuperación. Aquellos ítems que son atendidos focalmente son ubicados en la memoria de trabajo, son procesados y luego van a la memoria de largo plazo. Después de un período de semanas a meses, se piensa que estos ítems van a un proceso de consolidación cortical que los coloca en la memoria permanente, donde su recuperación no requiere la función del hipocampo.</a:t>
            </a:r>
          </a:p>
          <a:p>
            <a:pPr algn="just"/>
            <a:r>
              <a:rPr lang="es-ES" b="0" i="0" dirty="0">
                <a:solidFill>
                  <a:srgbClr val="000000"/>
                </a:solidFill>
                <a:effectLst/>
                <a:latin typeface="Arial" panose="020B0604020202020204" pitchFamily="34" charset="0"/>
                <a:cs typeface="Arial" panose="020B0604020202020204" pitchFamily="34" charset="0"/>
              </a:rPr>
              <a:t>La existencia de estos sistemas múltiples de memoria parece avalar la existencia del inconsciente. Habría un tipo de memoria que por su naturaleza puede ser traída a la mente y otro tipo de memoria que por su naturaleza es inconsciente, en el sentido de que su conocimiento es expresado a través de la realización sin, necesariamente, tener ningún conocimiento consciente del contenido de la memoria.</a:t>
            </a:r>
          </a:p>
          <a:p>
            <a:endParaRPr lang="es-CO" dirty="0"/>
          </a:p>
        </p:txBody>
      </p:sp>
    </p:spTree>
    <p:extLst>
      <p:ext uri="{BB962C8B-B14F-4D97-AF65-F5344CB8AC3E}">
        <p14:creationId xmlns:p14="http://schemas.microsoft.com/office/powerpoint/2010/main" val="3900714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5F749-D83F-CE43-4F71-A996EDE22D9C}"/>
              </a:ext>
            </a:extLst>
          </p:cNvPr>
          <p:cNvSpPr>
            <a:spLocks noGrp="1"/>
          </p:cNvSpPr>
          <p:nvPr>
            <p:ph type="title"/>
          </p:nvPr>
        </p:nvSpPr>
        <p:spPr>
          <a:xfrm>
            <a:off x="838200" y="125285"/>
            <a:ext cx="10515600" cy="1325563"/>
          </a:xfrm>
        </p:spPr>
        <p:txBody>
          <a:bodyPr>
            <a:normAutofit/>
          </a:bodyPr>
          <a:lstStyle/>
          <a:p>
            <a:r>
              <a:rPr lang="es-CO" sz="4000" i="1" dirty="0">
                <a:latin typeface="Arial" panose="020B0604020202020204" pitchFamily="34" charset="0"/>
                <a:cs typeface="Arial" panose="020B0604020202020204" pitchFamily="34" charset="0"/>
              </a:rPr>
              <a:t>MEMORIA EMOCIONAL</a:t>
            </a:r>
          </a:p>
        </p:txBody>
      </p:sp>
      <p:sp>
        <p:nvSpPr>
          <p:cNvPr id="3" name="Marcador de contenido 2">
            <a:extLst>
              <a:ext uri="{FF2B5EF4-FFF2-40B4-BE49-F238E27FC236}">
                <a16:creationId xmlns:a16="http://schemas.microsoft.com/office/drawing/2014/main" id="{36A8522A-3CF6-DBC9-E048-0779701576B0}"/>
              </a:ext>
            </a:extLst>
          </p:cNvPr>
          <p:cNvSpPr>
            <a:spLocks noGrp="1"/>
          </p:cNvSpPr>
          <p:nvPr>
            <p:ph idx="1"/>
          </p:nvPr>
        </p:nvSpPr>
        <p:spPr>
          <a:xfrm>
            <a:off x="838200" y="1454046"/>
            <a:ext cx="10515600" cy="5038829"/>
          </a:xfrm>
        </p:spPr>
        <p:txBody>
          <a:bodyPr>
            <a:normAutofit fontScale="85000" lnSpcReduction="20000"/>
          </a:bodyPr>
          <a:lstStyle/>
          <a:p>
            <a:pPr algn="just"/>
            <a:r>
              <a:rPr lang="es-ES" sz="2900" b="0" i="0" dirty="0">
                <a:solidFill>
                  <a:srgbClr val="000000"/>
                </a:solidFill>
                <a:effectLst/>
                <a:latin typeface="Arial" panose="020B0604020202020204" pitchFamily="34" charset="0"/>
                <a:cs typeface="Arial" panose="020B0604020202020204" pitchFamily="34" charset="0"/>
              </a:rPr>
              <a:t>La emoción puede considerarse como un sistema de valores del cerebro. Esta modula el recuerdo y refleja la interacción entre centros cerebrales superiores y regiones subcorticales como el hipotálamo y la amígdala. </a:t>
            </a:r>
          </a:p>
          <a:p>
            <a:pPr algn="just"/>
            <a:r>
              <a:rPr lang="es-ES" sz="2900" b="0" i="0" dirty="0">
                <a:solidFill>
                  <a:srgbClr val="000000"/>
                </a:solidFill>
                <a:effectLst/>
                <a:latin typeface="Arial" panose="020B0604020202020204" pitchFamily="34" charset="0"/>
                <a:cs typeface="Arial" panose="020B0604020202020204" pitchFamily="34" charset="0"/>
              </a:rPr>
              <a:t>Kandel señala que la emoción es el producto de la evaluación inconsciente del potencial dañino o beneficioso de una situación y desencadena diferentes tendencias a la acción. </a:t>
            </a:r>
            <a:r>
              <a:rPr lang="es-ES" sz="2900" b="1" i="1" dirty="0">
                <a:solidFill>
                  <a:srgbClr val="000000"/>
                </a:solidFill>
                <a:effectLst/>
                <a:latin typeface="Arial" panose="020B0604020202020204" pitchFamily="34" charset="0"/>
                <a:cs typeface="Arial" panose="020B0604020202020204" pitchFamily="34" charset="0"/>
              </a:rPr>
              <a:t>Kandel 2005</a:t>
            </a:r>
          </a:p>
          <a:p>
            <a:pPr algn="just"/>
            <a:r>
              <a:rPr lang="es-ES" sz="2900" b="0" i="0" dirty="0">
                <a:solidFill>
                  <a:srgbClr val="000000"/>
                </a:solidFill>
                <a:effectLst/>
                <a:latin typeface="Arial" panose="020B0604020202020204" pitchFamily="34" charset="0"/>
                <a:cs typeface="Arial" panose="020B0604020202020204" pitchFamily="34" charset="0"/>
              </a:rPr>
              <a:t>El modelo de Le </a:t>
            </a:r>
            <a:r>
              <a:rPr lang="es-ES" sz="2900" b="0" i="0" dirty="0" err="1">
                <a:solidFill>
                  <a:srgbClr val="000000"/>
                </a:solidFill>
                <a:effectLst/>
                <a:latin typeface="Arial" panose="020B0604020202020204" pitchFamily="34" charset="0"/>
                <a:cs typeface="Arial" panose="020B0604020202020204" pitchFamily="34" charset="0"/>
              </a:rPr>
              <a:t>Doux</a:t>
            </a:r>
            <a:r>
              <a:rPr lang="es-ES" sz="2900" b="0" i="0" dirty="0">
                <a:solidFill>
                  <a:srgbClr val="000000"/>
                </a:solidFill>
                <a:effectLst/>
                <a:latin typeface="Arial" panose="020B0604020202020204" pitchFamily="34" charset="0"/>
                <a:cs typeface="Arial" panose="020B0604020202020204" pitchFamily="34" charset="0"/>
              </a:rPr>
              <a:t>  explica que el procesamiento emocional seguiría dos vías, una declarativa, explícita y otra implícita.      </a:t>
            </a:r>
          </a:p>
          <a:p>
            <a:pPr algn="just"/>
            <a:r>
              <a:rPr lang="es-ES" sz="2900" b="0" i="0" dirty="0">
                <a:solidFill>
                  <a:srgbClr val="000000"/>
                </a:solidFill>
                <a:effectLst/>
                <a:latin typeface="Arial" panose="020B0604020202020204" pitchFamily="34" charset="0"/>
                <a:cs typeface="Arial" panose="020B0604020202020204" pitchFamily="34" charset="0"/>
              </a:rPr>
              <a:t>En la vía implícita la información va directamente desde el tálamo a la amígdala, en el sistema límbico, sin pasar por la corteza cerebral; desde la amígdala se dispara una cascada de reacciones corporales regidas por el sistema nervioso autónomo (pulso, tasa cardíaca, patrones </a:t>
            </a:r>
            <a:r>
              <a:rPr lang="es-ES" sz="2900" dirty="0">
                <a:solidFill>
                  <a:srgbClr val="000000"/>
                </a:solidFill>
                <a:latin typeface="Arial" panose="020B0604020202020204" pitchFamily="34" charset="0"/>
                <a:cs typeface="Arial" panose="020B0604020202020204" pitchFamily="34" charset="0"/>
              </a:rPr>
              <a:t>de irrigación </a:t>
            </a:r>
            <a:r>
              <a:rPr lang="es-ES" sz="2900" b="0" i="0" dirty="0">
                <a:solidFill>
                  <a:srgbClr val="000000"/>
                </a:solidFill>
                <a:effectLst/>
                <a:latin typeface="Arial" panose="020B0604020202020204" pitchFamily="34" charset="0"/>
                <a:cs typeface="Arial" panose="020B0604020202020204" pitchFamily="34" charset="0"/>
              </a:rPr>
              <a:t>sudoración, activación de hormonas de estrés y de circuitos de neurotransmisores).</a:t>
            </a:r>
            <a:r>
              <a:rPr lang="es-ES" sz="2900" b="1" i="1" dirty="0" err="1">
                <a:solidFill>
                  <a:srgbClr val="000000"/>
                </a:solidFill>
                <a:latin typeface="Arial" panose="020B0604020202020204" pitchFamily="34" charset="0"/>
                <a:cs typeface="Arial" panose="020B0604020202020204" pitchFamily="34" charset="0"/>
              </a:rPr>
              <a:t>LeDoux</a:t>
            </a:r>
            <a:r>
              <a:rPr lang="es-ES" sz="2900" b="1" i="1" dirty="0">
                <a:solidFill>
                  <a:srgbClr val="000000"/>
                </a:solidFill>
                <a:latin typeface="Arial" panose="020B0604020202020204" pitchFamily="34" charset="0"/>
                <a:cs typeface="Arial" panose="020B0604020202020204" pitchFamily="34" charset="0"/>
              </a:rPr>
              <a:t> 1996</a:t>
            </a:r>
          </a:p>
          <a:p>
            <a:pPr marL="0" indent="0">
              <a:buNone/>
            </a:pPr>
            <a:endParaRPr lang="es-CO" dirty="0"/>
          </a:p>
        </p:txBody>
      </p:sp>
    </p:spTree>
    <p:extLst>
      <p:ext uri="{BB962C8B-B14F-4D97-AF65-F5344CB8AC3E}">
        <p14:creationId xmlns:p14="http://schemas.microsoft.com/office/powerpoint/2010/main" val="3360827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00831-BACC-2748-958F-BDCAC2AE0A1C}"/>
              </a:ext>
            </a:extLst>
          </p:cNvPr>
          <p:cNvSpPr>
            <a:spLocks noGrp="1"/>
          </p:cNvSpPr>
          <p:nvPr>
            <p:ph type="title"/>
          </p:nvPr>
        </p:nvSpPr>
        <p:spPr/>
        <p:txBody>
          <a:bodyPr/>
          <a:lstStyle/>
          <a:p>
            <a:r>
              <a:rPr lang="es-CO" sz="4400" i="1" dirty="0">
                <a:latin typeface="Arial" panose="020B0604020202020204" pitchFamily="34" charset="0"/>
                <a:cs typeface="Arial" panose="020B0604020202020204" pitchFamily="34" charset="0"/>
              </a:rPr>
              <a:t>MEMORIA EMOCIONAL</a:t>
            </a:r>
            <a:endParaRPr lang="es-CO" dirty="0"/>
          </a:p>
        </p:txBody>
      </p:sp>
      <p:sp>
        <p:nvSpPr>
          <p:cNvPr id="3" name="Marcador de contenido 2">
            <a:extLst>
              <a:ext uri="{FF2B5EF4-FFF2-40B4-BE49-F238E27FC236}">
                <a16:creationId xmlns:a16="http://schemas.microsoft.com/office/drawing/2014/main" id="{54E5DFEB-C24A-0A90-9E59-B0D8986FC446}"/>
              </a:ext>
            </a:extLst>
          </p:cNvPr>
          <p:cNvSpPr>
            <a:spLocks noGrp="1"/>
          </p:cNvSpPr>
          <p:nvPr>
            <p:ph idx="1"/>
          </p:nvPr>
        </p:nvSpPr>
        <p:spPr/>
        <p:txBody>
          <a:bodyPr>
            <a:normAutofit fontScale="70000" lnSpcReduction="20000"/>
          </a:bodyPr>
          <a:lstStyle/>
          <a:p>
            <a:pPr algn="just"/>
            <a:r>
              <a:rPr lang="es-ES" sz="2800" dirty="0">
                <a:solidFill>
                  <a:srgbClr val="000000"/>
                </a:solidFill>
                <a:latin typeface="Arial" panose="020B0604020202020204" pitchFamily="34" charset="0"/>
                <a:cs typeface="Arial" panose="020B0604020202020204" pitchFamily="34" charset="0"/>
              </a:rPr>
              <a:t>La vía explícita sigue el camino cortica </a:t>
            </a:r>
            <a:r>
              <a:rPr lang="es-ES" sz="2800" b="0" i="0" dirty="0">
                <a:solidFill>
                  <a:srgbClr val="000000"/>
                </a:solidFill>
                <a:effectLst/>
                <a:latin typeface="Arial" panose="020B0604020202020204" pitchFamily="34" charset="0"/>
                <a:cs typeface="Arial" panose="020B0604020202020204" pitchFamily="34" charset="0"/>
              </a:rPr>
              <a:t>sanguínea, sudoración, activación de hormonas de estrés y de circuitos de neurotransmisores). l; la información va desde los centros de relevo a la corteza occipital y parietal (información viso-espacial), a zonas temporales (información verbal) y parietales (información somática), teniendo al hipocampo como integrador del recuerdo. Al mecanismo amigdalino implícito reingresa la información ya procesada por la corteza. Esta conexión permite el razonamiento en lo personal y social, realizando una marcación somática anticipatoria de las posibles consecuencias, en términos de relevancia emocional, de diferentes cursos de acción potenciales, y emitiendo en determinadas circunstancias una señal de alarma a los centros de decisión   </a:t>
            </a:r>
          </a:p>
          <a:p>
            <a:pPr algn="just"/>
            <a:r>
              <a:rPr lang="es-ES" sz="2800" b="0" i="0" dirty="0">
                <a:solidFill>
                  <a:srgbClr val="000000"/>
                </a:solidFill>
                <a:effectLst/>
                <a:latin typeface="Arial" panose="020B0604020202020204" pitchFamily="34" charset="0"/>
                <a:cs typeface="Arial" panose="020B0604020202020204" pitchFamily="34" charset="0"/>
              </a:rPr>
              <a:t>La vía explícita sigue el camino cortical; la información va desde los centros de relevo a la corteza occipital y parietal (información viso-espacial), a zonas temporales (información verbal) y parietales (información somática), teniendo al hipocampo como integrador del recuerdo. Al mecanismo amigdalino implícito reingresa la información ya procesada por la corteza. Esta conexión permite el razonamiento en lo personal y social, realizando una marcación somática anticipatoria de las posibles consecuencias, en términos de relevancia emocional, de diferentes cursos de acción potenciales, y emitiendo en determinadas circunstancias una señal de alarma a los centros de decisión </a:t>
            </a:r>
            <a:r>
              <a:rPr lang="es-ES" sz="2800" b="1" i="1" dirty="0" err="1">
                <a:solidFill>
                  <a:srgbClr val="000000"/>
                </a:solidFill>
                <a:effectLst/>
                <a:latin typeface="Arial" panose="020B0604020202020204" pitchFamily="34" charset="0"/>
                <a:cs typeface="Arial" panose="020B0604020202020204" pitchFamily="34" charset="0"/>
              </a:rPr>
              <a:t>Damasio</a:t>
            </a:r>
            <a:r>
              <a:rPr lang="es-ES" sz="2800" b="1" i="1" dirty="0">
                <a:solidFill>
                  <a:srgbClr val="000000"/>
                </a:solidFill>
                <a:effectLst/>
                <a:latin typeface="Arial" panose="020B0604020202020204" pitchFamily="34" charset="0"/>
                <a:cs typeface="Arial" panose="020B0604020202020204" pitchFamily="34" charset="0"/>
              </a:rPr>
              <a:t> A 1996 </a:t>
            </a:r>
            <a:r>
              <a:rPr lang="es-ES" sz="2800" b="0" i="0" dirty="0">
                <a:solidFill>
                  <a:srgbClr val="000000"/>
                </a:solidFill>
                <a:effectLst/>
                <a:latin typeface="Arial" panose="020B0604020202020204" pitchFamily="34" charset="0"/>
                <a:cs typeface="Arial" panose="020B0604020202020204" pitchFamily="34" charset="0"/>
              </a:rPr>
              <a:t>.</a:t>
            </a:r>
          </a:p>
          <a:p>
            <a:endParaRPr lang="es-CO" dirty="0"/>
          </a:p>
        </p:txBody>
      </p:sp>
    </p:spTree>
    <p:extLst>
      <p:ext uri="{BB962C8B-B14F-4D97-AF65-F5344CB8AC3E}">
        <p14:creationId xmlns:p14="http://schemas.microsoft.com/office/powerpoint/2010/main" val="1651706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07AF6-484E-A3B5-0C1A-31A7830A066A}"/>
              </a:ext>
            </a:extLst>
          </p:cNvPr>
          <p:cNvSpPr>
            <a:spLocks noGrp="1"/>
          </p:cNvSpPr>
          <p:nvPr>
            <p:ph type="title"/>
          </p:nvPr>
        </p:nvSpPr>
        <p:spPr/>
        <p:txBody>
          <a:bodyPr>
            <a:normAutofit/>
          </a:bodyPr>
          <a:lstStyle/>
          <a:p>
            <a:pPr algn="ctr"/>
            <a:r>
              <a:rPr lang="es-CO" sz="4000" i="1" dirty="0">
                <a:latin typeface="Arial" panose="020B0604020202020204" pitchFamily="34" charset="0"/>
                <a:cs typeface="Arial" panose="020B0604020202020204" pitchFamily="34" charset="0"/>
              </a:rPr>
              <a:t>PSICOTERAPIA</a:t>
            </a:r>
          </a:p>
        </p:txBody>
      </p:sp>
      <p:sp>
        <p:nvSpPr>
          <p:cNvPr id="3" name="Marcador de contenido 2">
            <a:extLst>
              <a:ext uri="{FF2B5EF4-FFF2-40B4-BE49-F238E27FC236}">
                <a16:creationId xmlns:a16="http://schemas.microsoft.com/office/drawing/2014/main" id="{181A9C56-F298-BD2A-A5FD-0D3601D63ABB}"/>
              </a:ext>
            </a:extLst>
          </p:cNvPr>
          <p:cNvSpPr>
            <a:spLocks noGrp="1"/>
          </p:cNvSpPr>
          <p:nvPr>
            <p:ph idx="1"/>
          </p:nvPr>
        </p:nvSpPr>
        <p:spPr/>
        <p:txBody>
          <a:bodyPr>
            <a:normAutofit fontScale="70000" lnSpcReduction="20000"/>
          </a:bodyPr>
          <a:lstStyle/>
          <a:p>
            <a:pPr algn="just"/>
            <a:r>
              <a:rPr lang="es-ES" b="0" i="0" dirty="0">
                <a:solidFill>
                  <a:srgbClr val="000000"/>
                </a:solidFill>
                <a:effectLst/>
                <a:latin typeface="Arial" panose="020B0604020202020204" pitchFamily="34" charset="0"/>
                <a:cs typeface="Arial" panose="020B0604020202020204" pitchFamily="34" charset="0"/>
              </a:rPr>
              <a:t>La psicoterapia, es un proceso que logra cambios en la conducta de un individuo, por ende modificación de sus vivencias experienciales y la interacción con su ambiente; al ocurrir dichas modificaciones, deben haber ocurrido también alteraciones de la expresión genética que producen nuevos cambios estructurales en el cerebro.</a:t>
            </a:r>
          </a:p>
          <a:p>
            <a:pPr algn="just"/>
            <a:r>
              <a:rPr lang="es-ES" b="0" i="0" dirty="0">
                <a:solidFill>
                  <a:srgbClr val="000000"/>
                </a:solidFill>
                <a:effectLst/>
                <a:latin typeface="Arial" panose="020B0604020202020204" pitchFamily="34" charset="0"/>
                <a:cs typeface="Arial" panose="020B0604020202020204" pitchFamily="34" charset="0"/>
              </a:rPr>
              <a:t>Las relaciones de apego tempranas son internalizadas y codificadas como memoria procesal, es decir, son implícitas, debido a que operan fuera del conocimiento consciente del paciente. Se sugiere entonces, que la transferencia es una nueva relación que es capaz de reestructurar la memoria procesal. </a:t>
            </a:r>
          </a:p>
          <a:p>
            <a:pPr algn="just"/>
            <a:endParaRPr lang="es-ES" dirty="0">
              <a:solidFill>
                <a:srgbClr val="000000"/>
              </a:solidFill>
              <a:latin typeface="Arial" panose="020B0604020202020204" pitchFamily="34" charset="0"/>
              <a:cs typeface="Arial" panose="020B0604020202020204" pitchFamily="34" charset="0"/>
            </a:endParaRPr>
          </a:p>
          <a:p>
            <a:pPr algn="just"/>
            <a:r>
              <a:rPr lang="es-ES" b="0" i="0">
                <a:solidFill>
                  <a:srgbClr val="000000"/>
                </a:solidFill>
                <a:effectLst/>
                <a:latin typeface="Arial" panose="020B0604020202020204" pitchFamily="34" charset="0"/>
                <a:cs typeface="Arial" panose="020B0604020202020204" pitchFamily="34" charset="0"/>
              </a:rPr>
              <a:t>Las </a:t>
            </a:r>
            <a:r>
              <a:rPr lang="es-ES" b="0" i="0" dirty="0">
                <a:solidFill>
                  <a:srgbClr val="000000"/>
                </a:solidFill>
                <a:effectLst/>
                <a:latin typeface="Arial" panose="020B0604020202020204" pitchFamily="34" charset="0"/>
                <a:cs typeface="Arial" panose="020B0604020202020204" pitchFamily="34" charset="0"/>
              </a:rPr>
              <a:t>relaciones prototipo pueden ser modificadas por nuevas interacciones con el terapeuta, lo que es internalizado por el paciente .</a:t>
            </a:r>
          </a:p>
          <a:p>
            <a:pPr algn="just"/>
            <a:r>
              <a:rPr lang="es-ES" b="0" i="0" dirty="0">
                <a:solidFill>
                  <a:srgbClr val="000000"/>
                </a:solidFill>
                <a:effectLst/>
                <a:latin typeface="Arial" panose="020B0604020202020204" pitchFamily="34" charset="0"/>
                <a:cs typeface="Arial" panose="020B0604020202020204" pitchFamily="34" charset="0"/>
              </a:rPr>
              <a:t>En este sentido Kandel  destaca la importancia de la memoria procesal en el contexto de la emoción y la comprensión de lo que ocurre en la transferencia y en el proceso del tratamiento psicoterapéutico. La psicoterapia actúa directamente sobre el cerebro a través de la sinapsis.</a:t>
            </a:r>
          </a:p>
          <a:p>
            <a:endParaRPr lang="es-CO" dirty="0"/>
          </a:p>
        </p:txBody>
      </p:sp>
    </p:spTree>
    <p:extLst>
      <p:ext uri="{BB962C8B-B14F-4D97-AF65-F5344CB8AC3E}">
        <p14:creationId xmlns:p14="http://schemas.microsoft.com/office/powerpoint/2010/main" val="3648749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F0013-9C65-9FCA-67C1-31A7C856FADB}"/>
              </a:ext>
            </a:extLst>
          </p:cNvPr>
          <p:cNvSpPr>
            <a:spLocks noGrp="1"/>
          </p:cNvSpPr>
          <p:nvPr>
            <p:ph type="title"/>
          </p:nvPr>
        </p:nvSpPr>
        <p:spPr/>
        <p:txBody>
          <a:bodyPr>
            <a:normAutofit fontScale="90000"/>
          </a:bodyPr>
          <a:lstStyle/>
          <a:p>
            <a:r>
              <a:rPr lang="es-ES" i="1" dirty="0">
                <a:latin typeface="Arial" panose="020B0604020202020204" pitchFamily="34" charset="0"/>
                <a:cs typeface="Arial" panose="020B0604020202020204" pitchFamily="34" charset="0"/>
              </a:rPr>
              <a:t>Plasticidad neuronal:  Una realidad Neuronal</a:t>
            </a:r>
            <a:br>
              <a:rPr lang="es-ES" i="1" dirty="0">
                <a:latin typeface="Arial" panose="020B0604020202020204" pitchFamily="34" charset="0"/>
                <a:cs typeface="Arial" panose="020B0604020202020204" pitchFamily="34" charset="0"/>
              </a:rPr>
            </a:br>
            <a:r>
              <a:rPr lang="es-CO" sz="2000" b="1" i="1" dirty="0">
                <a:latin typeface="Arial" panose="020B0604020202020204" pitchFamily="34" charset="0"/>
                <a:cs typeface="Arial" panose="020B0604020202020204" pitchFamily="34" charset="0"/>
              </a:rPr>
              <a:t>Enrique Marcos Sierra Benítez-  </a:t>
            </a:r>
            <a:r>
              <a:rPr lang="es-CO" sz="2000" b="1" i="1" dirty="0" err="1">
                <a:latin typeface="Arial" panose="020B0604020202020204" pitchFamily="34" charset="0"/>
                <a:cs typeface="Arial" panose="020B0604020202020204" pitchFamily="34" charset="0"/>
              </a:rPr>
              <a:t>Mairianny</a:t>
            </a:r>
            <a:r>
              <a:rPr lang="es-CO" sz="2000" b="1" i="1" dirty="0">
                <a:latin typeface="Arial" panose="020B0604020202020204" pitchFamily="34" charset="0"/>
                <a:cs typeface="Arial" panose="020B0604020202020204" pitchFamily="34" charset="0"/>
              </a:rPr>
              <a:t> </a:t>
            </a:r>
            <a:r>
              <a:rPr lang="es-CO" sz="2000" b="1" i="1" dirty="0" err="1">
                <a:latin typeface="Arial" panose="020B0604020202020204" pitchFamily="34" charset="0"/>
                <a:cs typeface="Arial" panose="020B0604020202020204" pitchFamily="34" charset="0"/>
              </a:rPr>
              <a:t>Quianella</a:t>
            </a:r>
            <a:r>
              <a:rPr lang="es-CO" sz="2000" b="1" i="1" dirty="0">
                <a:latin typeface="Arial" panose="020B0604020202020204" pitchFamily="34" charset="0"/>
                <a:cs typeface="Arial" panose="020B0604020202020204" pitchFamily="34" charset="0"/>
              </a:rPr>
              <a:t> León Pérez 2019</a:t>
            </a:r>
            <a:endParaRPr lang="es-CO" sz="20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2F0A702-70A0-D2A5-33F1-D2614CA97E9D}"/>
              </a:ext>
            </a:extLst>
          </p:cNvPr>
          <p:cNvSpPr>
            <a:spLocks noGrp="1"/>
          </p:cNvSpPr>
          <p:nvPr>
            <p:ph idx="1"/>
          </p:nvPr>
        </p:nvSpPr>
        <p:spPr/>
        <p:txBody>
          <a:bodyPr>
            <a:normAutofit fontScale="70000" lnSpcReduction="20000"/>
          </a:bodyPr>
          <a:lstStyle/>
          <a:p>
            <a:pPr algn="l"/>
            <a:r>
              <a:rPr lang="es-ES" dirty="0">
                <a:solidFill>
                  <a:srgbClr val="000000"/>
                </a:solidFill>
                <a:latin typeface="Arial" panose="020B0604020202020204" pitchFamily="34" charset="0"/>
                <a:cs typeface="Arial" panose="020B0604020202020204" pitchFamily="34" charset="0"/>
              </a:rPr>
              <a:t>E</a:t>
            </a:r>
            <a:r>
              <a:rPr lang="es-ES" b="0" i="0" dirty="0">
                <a:solidFill>
                  <a:srgbClr val="000000"/>
                </a:solidFill>
                <a:effectLst/>
                <a:latin typeface="Arial" panose="020B0604020202020204" pitchFamily="34" charset="0"/>
                <a:cs typeface="Arial" panose="020B0604020202020204" pitchFamily="34" charset="0"/>
              </a:rPr>
              <a:t>xisten varios tipos de plasticidad neuronal, en los que se consideran fundamentalmente factores tales como edad de los pacientes, naturaleza de la enfermedad y sistemas afectados.</a:t>
            </a:r>
            <a:endParaRPr lang="es-ES" b="0" i="0" baseline="30000" dirty="0">
              <a:solidFill>
                <a:srgbClr val="000000"/>
              </a:solidFill>
              <a:effectLst/>
              <a:latin typeface="Arial" panose="020B0604020202020204" pitchFamily="34" charset="0"/>
              <a:cs typeface="Arial" panose="020B0604020202020204" pitchFamily="34" charset="0"/>
            </a:endParaRPr>
          </a:p>
          <a:p>
            <a:pPr algn="l"/>
            <a:endParaRPr lang="es-ES" b="0" i="0" dirty="0">
              <a:solidFill>
                <a:srgbClr val="000000"/>
              </a:solidFill>
              <a:effectLst/>
              <a:latin typeface="Arial" panose="020B0604020202020204" pitchFamily="34" charset="0"/>
              <a:cs typeface="Arial" panose="020B0604020202020204" pitchFamily="34" charset="0"/>
            </a:endParaRPr>
          </a:p>
          <a:p>
            <a:pPr algn="l"/>
            <a:r>
              <a:rPr lang="es-ES" b="0" i="0" dirty="0">
                <a:solidFill>
                  <a:srgbClr val="FF0000"/>
                </a:solidFill>
                <a:effectLst/>
                <a:latin typeface="Arial" panose="020B0604020202020204" pitchFamily="34" charset="0"/>
                <a:cs typeface="Arial" panose="020B0604020202020204" pitchFamily="34" charset="0"/>
              </a:rPr>
              <a:t>Por edades</a:t>
            </a: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del cerebro en desarrollo.</a:t>
            </a: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del cerebro en periodo de aprendizaje.</a:t>
            </a: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del cerebro adulto.</a:t>
            </a:r>
          </a:p>
          <a:p>
            <a:pPr marL="0" indent="0" algn="l">
              <a:buNone/>
            </a:pPr>
            <a:endParaRPr lang="es-ES" b="0" i="0" dirty="0">
              <a:solidFill>
                <a:srgbClr val="000000"/>
              </a:solidFill>
              <a:effectLst/>
              <a:latin typeface="Arial" panose="020B0604020202020204" pitchFamily="34" charset="0"/>
              <a:cs typeface="Arial" panose="020B0604020202020204" pitchFamily="34" charset="0"/>
            </a:endParaRPr>
          </a:p>
          <a:p>
            <a:pPr algn="l"/>
            <a:r>
              <a:rPr lang="es-ES" b="0" i="0" dirty="0">
                <a:solidFill>
                  <a:srgbClr val="FF0000"/>
                </a:solidFill>
                <a:effectLst/>
                <a:latin typeface="Arial" panose="020B0604020202020204" pitchFamily="34" charset="0"/>
                <a:cs typeface="Arial" panose="020B0604020202020204" pitchFamily="34" charset="0"/>
              </a:rPr>
              <a:t>Por patologías</a:t>
            </a: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del cerebro malformado.</a:t>
            </a: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del cerebro con enfermedad adquirida.</a:t>
            </a: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neuronal en las enfermedades metabólicas.</a:t>
            </a:r>
          </a:p>
          <a:p>
            <a:endParaRPr lang="es-CO" dirty="0"/>
          </a:p>
        </p:txBody>
      </p:sp>
    </p:spTree>
    <p:extLst>
      <p:ext uri="{BB962C8B-B14F-4D97-AF65-F5344CB8AC3E}">
        <p14:creationId xmlns:p14="http://schemas.microsoft.com/office/powerpoint/2010/main" val="4094528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164E7-9180-FA36-EC32-D0356CA1158C}"/>
              </a:ext>
            </a:extLst>
          </p:cNvPr>
          <p:cNvSpPr>
            <a:spLocks noGrp="1"/>
          </p:cNvSpPr>
          <p:nvPr>
            <p:ph type="title"/>
          </p:nvPr>
        </p:nvSpPr>
        <p:spPr/>
        <p:txBody>
          <a:bodyPr>
            <a:normAutofit fontScale="90000"/>
          </a:bodyPr>
          <a:lstStyle/>
          <a:p>
            <a:r>
              <a:rPr lang="es-ES" i="1" dirty="0">
                <a:latin typeface="Arial" panose="020B0604020202020204" pitchFamily="34" charset="0"/>
                <a:cs typeface="Arial" panose="020B0604020202020204" pitchFamily="34" charset="0"/>
              </a:rPr>
              <a:t>Plasticidad neuronal:  Una realidad Neuronal</a:t>
            </a:r>
            <a:br>
              <a:rPr lang="es-ES" dirty="0"/>
            </a:br>
            <a:r>
              <a:rPr lang="es-CO" sz="2000" b="1" i="1" dirty="0">
                <a:latin typeface="Arial" panose="020B0604020202020204" pitchFamily="34" charset="0"/>
                <a:cs typeface="Arial" panose="020B0604020202020204" pitchFamily="34" charset="0"/>
              </a:rPr>
              <a:t>Enrique Marcos Sierra Benítez-  </a:t>
            </a:r>
            <a:r>
              <a:rPr lang="es-CO" sz="2000" b="1" i="1" dirty="0" err="1">
                <a:latin typeface="Arial" panose="020B0604020202020204" pitchFamily="34" charset="0"/>
                <a:cs typeface="Arial" panose="020B0604020202020204" pitchFamily="34" charset="0"/>
              </a:rPr>
              <a:t>Mairianny</a:t>
            </a:r>
            <a:r>
              <a:rPr lang="es-CO" sz="2000" b="1" i="1" dirty="0">
                <a:latin typeface="Arial" panose="020B0604020202020204" pitchFamily="34" charset="0"/>
                <a:cs typeface="Arial" panose="020B0604020202020204" pitchFamily="34" charset="0"/>
              </a:rPr>
              <a:t> </a:t>
            </a:r>
            <a:r>
              <a:rPr lang="es-CO" sz="2000" b="1" i="1" dirty="0" err="1">
                <a:latin typeface="Arial" panose="020B0604020202020204" pitchFamily="34" charset="0"/>
                <a:cs typeface="Arial" panose="020B0604020202020204" pitchFamily="34" charset="0"/>
              </a:rPr>
              <a:t>Quianella</a:t>
            </a:r>
            <a:r>
              <a:rPr lang="es-CO" sz="2000" b="1" i="1" dirty="0">
                <a:latin typeface="Arial" panose="020B0604020202020204" pitchFamily="34" charset="0"/>
                <a:cs typeface="Arial" panose="020B0604020202020204" pitchFamily="34" charset="0"/>
              </a:rPr>
              <a:t> León Pérez 2019</a:t>
            </a:r>
            <a:endParaRPr lang="es-CO" sz="20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DEEA102-48B0-8C86-BC80-D4E52D482AFA}"/>
              </a:ext>
            </a:extLst>
          </p:cNvPr>
          <p:cNvSpPr>
            <a:spLocks noGrp="1"/>
          </p:cNvSpPr>
          <p:nvPr>
            <p:ph idx="1"/>
          </p:nvPr>
        </p:nvSpPr>
        <p:spPr/>
        <p:txBody>
          <a:bodyPr>
            <a:normAutofit/>
          </a:bodyPr>
          <a:lstStyle/>
          <a:p>
            <a:pPr algn="l"/>
            <a:r>
              <a:rPr lang="es-ES" b="0" i="0" dirty="0">
                <a:solidFill>
                  <a:srgbClr val="FF0000"/>
                </a:solidFill>
                <a:effectLst/>
                <a:latin typeface="Arial" panose="020B0604020202020204" pitchFamily="34" charset="0"/>
                <a:cs typeface="Arial" panose="020B0604020202020204" pitchFamily="34" charset="0"/>
              </a:rPr>
              <a:t>Por sistemas afectados</a:t>
            </a:r>
          </a:p>
          <a:p>
            <a:pPr marL="0" indent="0" algn="l">
              <a:buNone/>
            </a:pPr>
            <a:endParaRPr lang="es-ES" b="0" i="0" dirty="0">
              <a:solidFill>
                <a:srgbClr val="000000"/>
              </a:solidFill>
              <a:effectLst/>
              <a:latin typeface="Arial" panose="020B0604020202020204" pitchFamily="34" charset="0"/>
              <a:cs typeface="Arial" panose="020B0604020202020204" pitchFamily="34" charset="0"/>
            </a:endParaRP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en las lesiones motrices.</a:t>
            </a: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en las lesiones que afectan cualquiera de los sistemas sensitivos.</a:t>
            </a: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en la afectación del lenguaje.</a:t>
            </a:r>
          </a:p>
          <a:p>
            <a:pPr algn="l">
              <a:buFont typeface="+mj-lt"/>
              <a:buAutoNum type="arabicPeriod"/>
            </a:pPr>
            <a:r>
              <a:rPr lang="es-ES" b="0" i="0" dirty="0">
                <a:solidFill>
                  <a:srgbClr val="000000"/>
                </a:solidFill>
                <a:effectLst/>
                <a:latin typeface="Arial" panose="020B0604020202020204" pitchFamily="34" charset="0"/>
                <a:cs typeface="Arial" panose="020B0604020202020204" pitchFamily="34" charset="0"/>
              </a:rPr>
              <a:t>Plasticidad en las lesiones que alteran la inteligencia</a:t>
            </a:r>
          </a:p>
          <a:p>
            <a:endParaRPr lang="es-CO" dirty="0"/>
          </a:p>
        </p:txBody>
      </p:sp>
    </p:spTree>
    <p:extLst>
      <p:ext uri="{BB962C8B-B14F-4D97-AF65-F5344CB8AC3E}">
        <p14:creationId xmlns:p14="http://schemas.microsoft.com/office/powerpoint/2010/main" val="2503923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4D122-183E-5FE0-D30D-CE4D2DDF39EC}"/>
              </a:ext>
            </a:extLst>
          </p:cNvPr>
          <p:cNvSpPr>
            <a:spLocks noGrp="1"/>
          </p:cNvSpPr>
          <p:nvPr>
            <p:ph type="title"/>
          </p:nvPr>
        </p:nvSpPr>
        <p:spPr/>
        <p:txBody>
          <a:bodyPr>
            <a:normAutofit/>
          </a:bodyPr>
          <a:lstStyle/>
          <a:p>
            <a:r>
              <a:rPr lang="es-CO" sz="4000" b="1" i="1" dirty="0">
                <a:latin typeface="Arial" panose="020B0604020202020204" pitchFamily="34" charset="0"/>
                <a:cs typeface="Arial" panose="020B0604020202020204" pitchFamily="34" charset="0"/>
              </a:rPr>
              <a:t>ENVEJECIMIENTO Y NEUROPLASTICIDAD</a:t>
            </a:r>
          </a:p>
        </p:txBody>
      </p:sp>
      <p:sp>
        <p:nvSpPr>
          <p:cNvPr id="3" name="Marcador de contenido 2">
            <a:extLst>
              <a:ext uri="{FF2B5EF4-FFF2-40B4-BE49-F238E27FC236}">
                <a16:creationId xmlns:a16="http://schemas.microsoft.com/office/drawing/2014/main" id="{F377BEA7-F9F0-4A75-AF22-0D819E6BE278}"/>
              </a:ext>
            </a:extLst>
          </p:cNvPr>
          <p:cNvSpPr>
            <a:spLocks noGrp="1"/>
          </p:cNvSpPr>
          <p:nvPr>
            <p:ph idx="1"/>
          </p:nvPr>
        </p:nvSpPr>
        <p:spPr>
          <a:xfrm>
            <a:off x="838200" y="1888766"/>
            <a:ext cx="10515600" cy="5921114"/>
          </a:xfrm>
        </p:spPr>
        <p:txBody>
          <a:bodyPr>
            <a:normAutofit fontScale="25000" lnSpcReduction="20000"/>
          </a:bodyPr>
          <a:lstStyle/>
          <a:p>
            <a:pPr>
              <a:lnSpc>
                <a:spcPct val="107000"/>
              </a:lnSpc>
              <a:spcAft>
                <a:spcPts val="800"/>
              </a:spcAft>
            </a:pPr>
            <a:r>
              <a:rPr lang="es-CO" sz="9600" kern="100" dirty="0">
                <a:effectLst/>
                <a:latin typeface="Arial" panose="020B0604020202020204" pitchFamily="34" charset="0"/>
                <a:ea typeface="Calibri" panose="020F0502020204030204" pitchFamily="34" charset="0"/>
                <a:cs typeface="Arial" panose="020B0604020202020204" pitchFamily="34" charset="0"/>
              </a:rPr>
              <a:t>Durante el envejecimiento, el medio celular del cerebro exhibe signos reveladores de actividad  bioenergética comprometida, alteración de la </a:t>
            </a:r>
            <a:r>
              <a:rPr lang="es-CO" sz="9600" kern="100" dirty="0" err="1">
                <a:effectLst/>
                <a:latin typeface="Arial" panose="020B0604020202020204" pitchFamily="34" charset="0"/>
                <a:ea typeface="Calibri" panose="020F0502020204030204" pitchFamily="34" charset="0"/>
                <a:cs typeface="Arial" panose="020B0604020202020204" pitchFamily="34" charset="0"/>
              </a:rPr>
              <a:t>neuroplasticidad</a:t>
            </a:r>
            <a:r>
              <a:rPr lang="es-CO" sz="9600" kern="100" dirty="0">
                <a:effectLst/>
                <a:latin typeface="Arial" panose="020B0604020202020204" pitchFamily="34" charset="0"/>
                <a:ea typeface="Calibri" panose="020F0502020204030204" pitchFamily="34" charset="0"/>
                <a:cs typeface="Arial" panose="020B0604020202020204" pitchFamily="34" charset="0"/>
              </a:rPr>
              <a:t> adaptativa y la resiliencia, actividad aberrante de la red neuronal, desregulación de la homeostasis neuronal del Ca2+, la acumulación de moléculas y orgánulos modificados </a:t>
            </a:r>
            <a:r>
              <a:rPr lang="es-CO" sz="9600" kern="100" dirty="0" err="1">
                <a:effectLst/>
                <a:latin typeface="Arial" panose="020B0604020202020204" pitchFamily="34" charset="0"/>
                <a:ea typeface="Calibri" panose="020F0502020204030204" pitchFamily="34" charset="0"/>
                <a:cs typeface="Arial" panose="020B0604020202020204" pitchFamily="34" charset="0"/>
              </a:rPr>
              <a:t>oxidativamente</a:t>
            </a:r>
            <a:r>
              <a:rPr lang="es-CO" sz="9600" kern="100" dirty="0">
                <a:effectLst/>
                <a:latin typeface="Arial" panose="020B0604020202020204" pitchFamily="34" charset="0"/>
                <a:ea typeface="Calibri" panose="020F0502020204030204" pitchFamily="34" charset="0"/>
                <a:cs typeface="Arial" panose="020B0604020202020204" pitchFamily="34" charset="0"/>
              </a:rPr>
              <a:t>, e inflamación.</a:t>
            </a:r>
          </a:p>
          <a:p>
            <a:pPr>
              <a:lnSpc>
                <a:spcPct val="107000"/>
              </a:lnSpc>
              <a:spcAft>
                <a:spcPts val="800"/>
              </a:spcAft>
            </a:pPr>
            <a:r>
              <a:rPr lang="es-CO" sz="9600" kern="100" dirty="0">
                <a:effectLst/>
                <a:latin typeface="Arial" panose="020B0604020202020204" pitchFamily="34" charset="0"/>
                <a:ea typeface="Calibri" panose="020F0502020204030204" pitchFamily="34" charset="0"/>
                <a:cs typeface="Arial" panose="020B0604020202020204" pitchFamily="34" charset="0"/>
              </a:rPr>
              <a:t>Estas alteraciones hacen que el cerebro envejecido sea vulnerable al Alzheimer y al Parkinson y a los accidentes cerebrovasculares. </a:t>
            </a:r>
          </a:p>
          <a:p>
            <a:pPr>
              <a:lnSpc>
                <a:spcPct val="107000"/>
              </a:lnSpc>
              <a:spcAft>
                <a:spcPts val="800"/>
              </a:spcAft>
            </a:pPr>
            <a:r>
              <a:rPr lang="es-CO" sz="9600" kern="100" dirty="0">
                <a:effectLst/>
                <a:latin typeface="Arial" panose="020B0604020202020204" pitchFamily="34" charset="0"/>
                <a:ea typeface="Calibri" panose="020F0502020204030204" pitchFamily="34" charset="0"/>
                <a:cs typeface="Arial" panose="020B0604020202020204" pitchFamily="34" charset="0"/>
              </a:rPr>
              <a:t>Los hallazgos emergentes están revelando mecanismos por los cuales el sedentarismo y los estilos de vida demasiado indulgentes aceleran el envejecimiento cerebral, mientras que los estilos de vida que incluyen los desafíos bioenergéticos (ejercicio, ayuno y desafíos intelectuales) fomentan un envejecimiento cerebral saludable.</a:t>
            </a:r>
          </a:p>
          <a:p>
            <a:pPr>
              <a:lnSpc>
                <a:spcPct val="107000"/>
              </a:lnSpc>
              <a:spcAft>
                <a:spcPts val="800"/>
              </a:spcAft>
            </a:pPr>
            <a:endParaRPr lang="es-CO" sz="96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CO" sz="9600" kern="100" dirty="0">
                <a:effectLst/>
                <a:latin typeface="Arial" panose="020B0604020202020204" pitchFamily="34" charset="0"/>
                <a:ea typeface="Calibri" panose="020F0502020204030204" pitchFamily="34" charset="0"/>
                <a:cs typeface="Arial" panose="020B0604020202020204" pitchFamily="34" charset="0"/>
              </a:rPr>
              <a:t> </a:t>
            </a:r>
          </a:p>
          <a:p>
            <a:endParaRPr lang="es-CO" dirty="0"/>
          </a:p>
        </p:txBody>
      </p:sp>
    </p:spTree>
    <p:extLst>
      <p:ext uri="{BB962C8B-B14F-4D97-AF65-F5344CB8AC3E}">
        <p14:creationId xmlns:p14="http://schemas.microsoft.com/office/powerpoint/2010/main" val="2219015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B4C41-0387-74D9-733A-922502AB992A}"/>
              </a:ext>
            </a:extLst>
          </p:cNvPr>
          <p:cNvSpPr>
            <a:spLocks noGrp="1"/>
          </p:cNvSpPr>
          <p:nvPr>
            <p:ph type="title"/>
          </p:nvPr>
        </p:nvSpPr>
        <p:spPr/>
        <p:txBody>
          <a:bodyPr>
            <a:normAutofit/>
          </a:bodyPr>
          <a:lstStyle/>
          <a:p>
            <a:r>
              <a:rPr lang="es-CO" sz="4000" b="1" i="1" dirty="0">
                <a:latin typeface="Arial" panose="020B0604020202020204" pitchFamily="34" charset="0"/>
                <a:cs typeface="Arial" panose="020B0604020202020204" pitchFamily="34" charset="0"/>
              </a:rPr>
              <a:t>ENVEJECIMIENTO Y NEUROPLASTICIDAD</a:t>
            </a:r>
            <a:endParaRPr lang="es-CO" sz="4000" dirty="0"/>
          </a:p>
        </p:txBody>
      </p:sp>
      <p:sp>
        <p:nvSpPr>
          <p:cNvPr id="3" name="Marcador de contenido 2">
            <a:extLst>
              <a:ext uri="{FF2B5EF4-FFF2-40B4-BE49-F238E27FC236}">
                <a16:creationId xmlns:a16="http://schemas.microsoft.com/office/drawing/2014/main" id="{EBF10160-DDFF-63DE-1DA5-05BC8286DC04}"/>
              </a:ext>
            </a:extLst>
          </p:cNvPr>
          <p:cNvSpPr>
            <a:spLocks noGrp="1"/>
          </p:cNvSpPr>
          <p:nvPr>
            <p:ph idx="1"/>
          </p:nvPr>
        </p:nvSpPr>
        <p:spPr>
          <a:xfrm>
            <a:off x="838200" y="1648916"/>
            <a:ext cx="10515600" cy="5066675"/>
          </a:xfrm>
        </p:spPr>
        <p:txBody>
          <a:bodyPr>
            <a:normAutofit fontScale="32500" lnSpcReduction="20000"/>
          </a:bodyPr>
          <a:lstStyle/>
          <a:p>
            <a:pPr>
              <a:lnSpc>
                <a:spcPct val="107000"/>
              </a:lnSpc>
              <a:spcAft>
                <a:spcPts val="800"/>
              </a:spcAft>
            </a:pPr>
            <a:r>
              <a:rPr lang="es-CO" sz="5100" kern="100" dirty="0">
                <a:effectLst/>
                <a:latin typeface="Arial" panose="020B0604020202020204" pitchFamily="34" charset="0"/>
                <a:ea typeface="Calibri" panose="020F0502020204030204" pitchFamily="34" charset="0"/>
                <a:cs typeface="Arial" panose="020B0604020202020204" pitchFamily="34" charset="0"/>
              </a:rPr>
              <a:t>La tasa de la atrofia cerebral durante el envejecimiento puede predecir si alguien desarrolla o no conciencia cognitiva deterioro y demencia (Jack et al., 2005). Los análisis histológicos transversales sugieren que la atrofia resulta de una combinación de regresión dendrítica y muerte neuronal (</a:t>
            </a:r>
            <a:r>
              <a:rPr lang="es-CO" sz="5100" kern="100" dirty="0" err="1">
                <a:effectLst/>
                <a:latin typeface="Arial" panose="020B0604020202020204" pitchFamily="34" charset="0"/>
                <a:ea typeface="Calibri" panose="020F0502020204030204" pitchFamily="34" charset="0"/>
                <a:cs typeface="Arial" panose="020B0604020202020204" pitchFamily="34" charset="0"/>
              </a:rPr>
              <a:t>Dumitriu</a:t>
            </a:r>
            <a:r>
              <a:rPr lang="es-CO" sz="5100" kern="100" dirty="0">
                <a:effectLst/>
                <a:latin typeface="Arial" panose="020B0604020202020204" pitchFamily="34" charset="0"/>
                <a:ea typeface="Calibri" panose="020F0502020204030204" pitchFamily="34" charset="0"/>
                <a:cs typeface="Arial" panose="020B0604020202020204" pitchFamily="34" charset="0"/>
              </a:rPr>
              <a:t> et al., 2010).</a:t>
            </a:r>
          </a:p>
          <a:p>
            <a:pPr>
              <a:lnSpc>
                <a:spcPct val="107000"/>
              </a:lnSpc>
              <a:spcAft>
                <a:spcPts val="800"/>
              </a:spcAft>
            </a:pPr>
            <a:r>
              <a:rPr lang="es-CO" sz="5100" kern="100" dirty="0">
                <a:effectLst/>
                <a:latin typeface="Arial" panose="020B0604020202020204" pitchFamily="34" charset="0"/>
                <a:ea typeface="Calibri" panose="020F0502020204030204" pitchFamily="34" charset="0"/>
                <a:cs typeface="Arial" panose="020B0604020202020204" pitchFamily="34" charset="0"/>
              </a:rPr>
              <a:t>Si bien existe variabilidad interindividual en la tasa de atrofia cerebral . Durante el envejecimiento, se ha sugerido que los datos de imágenes cerebrales se pueden utilizar para establecer un "edad biológica" del cerebro (Cole y </a:t>
            </a:r>
            <a:r>
              <a:rPr lang="es-CO" sz="5100" kern="100" dirty="0" err="1">
                <a:effectLst/>
                <a:latin typeface="Arial" panose="020B0604020202020204" pitchFamily="34" charset="0"/>
                <a:ea typeface="Calibri" panose="020F0502020204030204" pitchFamily="34" charset="0"/>
                <a:cs typeface="Arial" panose="020B0604020202020204" pitchFamily="34" charset="0"/>
              </a:rPr>
              <a:t>Franke</a:t>
            </a:r>
            <a:r>
              <a:rPr lang="es-CO" sz="5100" kern="100" dirty="0">
                <a:effectLst/>
                <a:latin typeface="Arial" panose="020B0604020202020204" pitchFamily="34" charset="0"/>
                <a:ea typeface="Calibri" panose="020F0502020204030204" pitchFamily="34" charset="0"/>
                <a:cs typeface="Arial" panose="020B0604020202020204" pitchFamily="34" charset="0"/>
              </a:rPr>
              <a:t>, 2017). </a:t>
            </a:r>
          </a:p>
          <a:p>
            <a:pPr>
              <a:lnSpc>
                <a:spcPct val="107000"/>
              </a:lnSpc>
              <a:spcAft>
                <a:spcPts val="800"/>
              </a:spcAft>
            </a:pPr>
            <a:r>
              <a:rPr lang="es-CO" sz="5100" kern="100" dirty="0">
                <a:effectLst/>
                <a:latin typeface="Arial" panose="020B0604020202020204" pitchFamily="34" charset="0"/>
                <a:ea typeface="Calibri" panose="020F0502020204030204" pitchFamily="34" charset="0"/>
                <a:cs typeface="Arial" panose="020B0604020202020204" pitchFamily="34" charset="0"/>
              </a:rPr>
              <a:t>Los factores ambientales influyen en la tasa de cambios estructurales cerebrales durante el envejecimiento.</a:t>
            </a:r>
          </a:p>
          <a:p>
            <a:pPr>
              <a:lnSpc>
                <a:spcPct val="107000"/>
              </a:lnSpc>
              <a:spcAft>
                <a:spcPts val="800"/>
              </a:spcAft>
            </a:pPr>
            <a:r>
              <a:rPr lang="es-CO" sz="5100" kern="100" dirty="0">
                <a:effectLst/>
                <a:latin typeface="Arial" panose="020B0604020202020204" pitchFamily="34" charset="0"/>
                <a:ea typeface="Calibri" panose="020F0502020204030204" pitchFamily="34" charset="0"/>
                <a:cs typeface="Arial" panose="020B0604020202020204" pitchFamily="34" charset="0"/>
              </a:rPr>
              <a:t>Por ejemplo: EL ejercicio aeróbico aumenta el volumen del hipocampo (Erickson et al., 2011), mientras que la ingesta excesiva de energía y la obesidad acelera la atrofia del hipocampo (</a:t>
            </a:r>
            <a:r>
              <a:rPr lang="es-CO" sz="5100" kern="100" dirty="0" err="1">
                <a:effectLst/>
                <a:latin typeface="Arial" panose="020B0604020202020204" pitchFamily="34" charset="0"/>
                <a:ea typeface="Calibri" panose="020F0502020204030204" pitchFamily="34" charset="0"/>
                <a:cs typeface="Arial" panose="020B0604020202020204" pitchFamily="34" charset="0"/>
              </a:rPr>
              <a:t>Cherbuin</a:t>
            </a:r>
            <a:r>
              <a:rPr lang="es-CO" sz="5100" kern="100" dirty="0">
                <a:effectLst/>
                <a:latin typeface="Arial" panose="020B0604020202020204" pitchFamily="34" charset="0"/>
                <a:ea typeface="Calibri" panose="020F0502020204030204" pitchFamily="34" charset="0"/>
                <a:cs typeface="Arial" panose="020B0604020202020204" pitchFamily="34" charset="0"/>
              </a:rPr>
              <a:t> et al., 2015). </a:t>
            </a:r>
          </a:p>
          <a:p>
            <a:pPr>
              <a:lnSpc>
                <a:spcPct val="107000"/>
              </a:lnSpc>
              <a:spcAft>
                <a:spcPts val="800"/>
              </a:spcAft>
            </a:pPr>
            <a:r>
              <a:rPr lang="es-CO" sz="5100" kern="100" dirty="0">
                <a:effectLst/>
                <a:latin typeface="Arial" panose="020B0604020202020204" pitchFamily="34" charset="0"/>
                <a:ea typeface="Calibri" panose="020F0502020204030204" pitchFamily="34" charset="0"/>
                <a:cs typeface="Arial" panose="020B0604020202020204" pitchFamily="34" charset="0"/>
              </a:rPr>
              <a:t> La Restricción calórica y el ayuno intermitente retarda el deterioro estructural y funcional durante el envejecimiento en el laboratorio a roedores y monos (</a:t>
            </a:r>
            <a:r>
              <a:rPr lang="es-CO" sz="5100" kern="100" dirty="0" err="1">
                <a:effectLst/>
                <a:latin typeface="Arial" panose="020B0604020202020204" pitchFamily="34" charset="0"/>
                <a:ea typeface="Calibri" panose="020F0502020204030204" pitchFamily="34" charset="0"/>
                <a:cs typeface="Arial" panose="020B0604020202020204" pitchFamily="34" charset="0"/>
              </a:rPr>
              <a:t>Duan</a:t>
            </a:r>
            <a:r>
              <a:rPr lang="es-CO" sz="5100" kern="100" dirty="0">
                <a:effectLst/>
                <a:latin typeface="Arial" panose="020B0604020202020204" pitchFamily="34" charset="0"/>
                <a:ea typeface="Calibri" panose="020F0502020204030204" pitchFamily="34" charset="0"/>
                <a:cs typeface="Arial" panose="020B0604020202020204" pitchFamily="34" charset="0"/>
              </a:rPr>
              <a:t> et al., 2003; </a:t>
            </a:r>
            <a:r>
              <a:rPr lang="es-CO" sz="5100" kern="100" dirty="0" err="1">
                <a:effectLst/>
                <a:latin typeface="Arial" panose="020B0604020202020204" pitchFamily="34" charset="0"/>
                <a:ea typeface="Calibri" panose="020F0502020204030204" pitchFamily="34" charset="0"/>
                <a:cs typeface="Arial" panose="020B0604020202020204" pitchFamily="34" charset="0"/>
              </a:rPr>
              <a:t>Willette</a:t>
            </a:r>
            <a:r>
              <a:rPr lang="es-CO" sz="5100" kern="100" dirty="0">
                <a:effectLst/>
                <a:latin typeface="Arial" panose="020B0604020202020204" pitchFamily="34" charset="0"/>
                <a:ea typeface="Calibri" panose="020F0502020204030204" pitchFamily="34" charset="0"/>
                <a:cs typeface="Arial" panose="020B0604020202020204" pitchFamily="34" charset="0"/>
              </a:rPr>
              <a:t> et al., 2010)</a:t>
            </a:r>
          </a:p>
          <a:p>
            <a:endParaRPr lang="es-CO" dirty="0"/>
          </a:p>
        </p:txBody>
      </p:sp>
    </p:spTree>
    <p:extLst>
      <p:ext uri="{BB962C8B-B14F-4D97-AF65-F5344CB8AC3E}">
        <p14:creationId xmlns:p14="http://schemas.microsoft.com/office/powerpoint/2010/main" val="1430253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12951-B919-3033-7729-FAD31F8CDF0B}"/>
              </a:ext>
            </a:extLst>
          </p:cNvPr>
          <p:cNvSpPr>
            <a:spLocks noGrp="1"/>
          </p:cNvSpPr>
          <p:nvPr>
            <p:ph type="title"/>
          </p:nvPr>
        </p:nvSpPr>
        <p:spPr/>
        <p:txBody>
          <a:bodyPr>
            <a:normAutofit/>
          </a:bodyPr>
          <a:lstStyle/>
          <a:p>
            <a:r>
              <a:rPr lang="es-CO" sz="4000" i="1" dirty="0">
                <a:latin typeface="Arial" panose="020B0604020202020204" pitchFamily="34" charset="0"/>
                <a:cs typeface="Arial" panose="020B0604020202020204" pitchFamily="34" charset="0"/>
              </a:rPr>
              <a:t>Plasticidad cerebral en Enfermedad de Alzheimer</a:t>
            </a:r>
          </a:p>
        </p:txBody>
      </p:sp>
      <p:sp>
        <p:nvSpPr>
          <p:cNvPr id="3" name="Marcador de contenido 2">
            <a:extLst>
              <a:ext uri="{FF2B5EF4-FFF2-40B4-BE49-F238E27FC236}">
                <a16:creationId xmlns:a16="http://schemas.microsoft.com/office/drawing/2014/main" id="{F4605063-7CED-E312-4F0E-C8005EE5596F}"/>
              </a:ext>
            </a:extLst>
          </p:cNvPr>
          <p:cNvSpPr>
            <a:spLocks noGrp="1"/>
          </p:cNvSpPr>
          <p:nvPr>
            <p:ph idx="1"/>
          </p:nvPr>
        </p:nvSpPr>
        <p:spPr/>
        <p:txBody>
          <a:bodyPr>
            <a:normAutofit fontScale="25000" lnSpcReduction="20000"/>
          </a:bodyPr>
          <a:lstStyle/>
          <a:p>
            <a:pPr algn="l"/>
            <a:r>
              <a:rPr lang="es-ES" sz="10400" b="0" i="0" dirty="0">
                <a:solidFill>
                  <a:srgbClr val="555555"/>
                </a:solidFill>
                <a:effectLst/>
                <a:latin typeface="Arial" panose="020B0604020202020204" pitchFamily="34" charset="0"/>
                <a:cs typeface="Arial" panose="020B0604020202020204" pitchFamily="34" charset="0"/>
              </a:rPr>
              <a:t>1. La enfermedad de Alzheimer es la entidad médica mejor conocida a nivel molecular de todas las patologías del sistema nervioso y se dispone de interesantes estrategias farmacológicas dignas de consideración (Cacabelos, 1994, </a:t>
            </a:r>
            <a:r>
              <a:rPr lang="es-ES" sz="10400" b="0" i="0" dirty="0" err="1">
                <a:solidFill>
                  <a:srgbClr val="555555"/>
                </a:solidFill>
                <a:effectLst/>
                <a:latin typeface="Arial" panose="020B0604020202020204" pitchFamily="34" charset="0"/>
                <a:cs typeface="Arial" panose="020B0604020202020204" pitchFamily="34" charset="0"/>
              </a:rPr>
              <a:t>Zec</a:t>
            </a:r>
            <a:r>
              <a:rPr lang="es-ES" sz="10400" b="0" i="0" dirty="0">
                <a:solidFill>
                  <a:srgbClr val="555555"/>
                </a:solidFill>
                <a:effectLst/>
                <a:latin typeface="Arial" panose="020B0604020202020204" pitchFamily="34" charset="0"/>
                <a:cs typeface="Arial" panose="020B0604020202020204" pitchFamily="34" charset="0"/>
              </a:rPr>
              <a:t>, 1993),</a:t>
            </a:r>
          </a:p>
          <a:p>
            <a:pPr algn="l"/>
            <a:r>
              <a:rPr lang="es-ES" sz="10400" b="0" i="0" dirty="0">
                <a:solidFill>
                  <a:srgbClr val="555555"/>
                </a:solidFill>
                <a:effectLst/>
                <a:latin typeface="Arial" panose="020B0604020202020204" pitchFamily="34" charset="0"/>
                <a:cs typeface="Arial" panose="020B0604020202020204" pitchFamily="34" charset="0"/>
              </a:rPr>
              <a:t>2. Durante el envejecimiento la respuesta plástica del cerebro puede estar reducida, pero todavía está presente.</a:t>
            </a:r>
          </a:p>
          <a:p>
            <a:pPr algn="l"/>
            <a:r>
              <a:rPr lang="es-ES" sz="10400" b="0" i="0" dirty="0">
                <a:solidFill>
                  <a:srgbClr val="555555"/>
                </a:solidFill>
                <a:effectLst/>
                <a:latin typeface="Arial" panose="020B0604020202020204" pitchFamily="34" charset="0"/>
                <a:cs typeface="Arial" panose="020B0604020202020204" pitchFamily="34" charset="0"/>
              </a:rPr>
              <a:t>3. El estudio de la capacidad plástica del sistema nervioso nos lleva a proponer nuevas estrategias en la intervención sobre la EA.</a:t>
            </a:r>
          </a:p>
          <a:p>
            <a:pPr algn="l"/>
            <a:r>
              <a:rPr lang="es-ES" sz="10400" b="0" i="0" dirty="0">
                <a:solidFill>
                  <a:srgbClr val="555555"/>
                </a:solidFill>
                <a:effectLst/>
                <a:latin typeface="Arial" panose="020B0604020202020204" pitchFamily="34" charset="0"/>
                <a:cs typeface="Arial" panose="020B0604020202020204" pitchFamily="34" charset="0"/>
              </a:rPr>
              <a:t>4. En función del grado de deterioro encontrado, es posible y factible (si bien se requiere más investigación al respecto) la estimulación de carácter cognitivo como estrategia de intervención para frenar el avance del trastorno.</a:t>
            </a:r>
          </a:p>
          <a:p>
            <a:endParaRPr lang="es-CO" dirty="0"/>
          </a:p>
        </p:txBody>
      </p:sp>
    </p:spTree>
    <p:extLst>
      <p:ext uri="{BB962C8B-B14F-4D97-AF65-F5344CB8AC3E}">
        <p14:creationId xmlns:p14="http://schemas.microsoft.com/office/powerpoint/2010/main" val="56612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F943E-B95E-1016-91BD-BD009DC4ECEE}"/>
              </a:ext>
            </a:extLst>
          </p:cNvPr>
          <p:cNvSpPr>
            <a:spLocks noGrp="1"/>
          </p:cNvSpPr>
          <p:nvPr>
            <p:ph type="title"/>
          </p:nvPr>
        </p:nvSpPr>
        <p:spPr/>
        <p:txBody>
          <a:bodyPr>
            <a:normAutofit/>
          </a:bodyPr>
          <a:lstStyle/>
          <a:p>
            <a:pPr algn="ctr"/>
            <a:r>
              <a:rPr lang="es-CO" sz="4000" i="1" dirty="0">
                <a:latin typeface="Arial" panose="020B0604020202020204" pitchFamily="34" charset="0"/>
                <a:cs typeface="Arial" panose="020B0604020202020204" pitchFamily="34" charset="0"/>
              </a:rPr>
              <a:t>SINAPSIS</a:t>
            </a:r>
            <a:br>
              <a:rPr lang="es-CO" sz="4000" i="1" dirty="0">
                <a:latin typeface="Arial" panose="020B0604020202020204" pitchFamily="34" charset="0"/>
                <a:cs typeface="Arial" panose="020B0604020202020204" pitchFamily="34" charset="0"/>
              </a:rPr>
            </a:br>
            <a:endParaRPr lang="es-CO" sz="4000" i="1" dirty="0">
              <a:latin typeface="Arial" panose="020B0604020202020204" pitchFamily="34" charset="0"/>
              <a:cs typeface="Arial" panose="020B0604020202020204" pitchFamily="34" charset="0"/>
            </a:endParaRPr>
          </a:p>
        </p:txBody>
      </p:sp>
      <p:pic>
        <p:nvPicPr>
          <p:cNvPr id="2050" name="Picture 2" descr="La sinapsis (artículo) | Biología humana | Khan Academy">
            <a:extLst>
              <a:ext uri="{FF2B5EF4-FFF2-40B4-BE49-F238E27FC236}">
                <a16:creationId xmlns:a16="http://schemas.microsoft.com/office/drawing/2014/main" id="{7975B6E5-4E4C-8305-0603-8C0A7AE8A7E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0396" y="1690688"/>
            <a:ext cx="6106205" cy="34059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sinapsis (artículo) | Biología humana | Khan Academy">
            <a:extLst>
              <a:ext uri="{FF2B5EF4-FFF2-40B4-BE49-F238E27FC236}">
                <a16:creationId xmlns:a16="http://schemas.microsoft.com/office/drawing/2014/main" id="{12D976F4-6BD1-E66C-D274-0013D9455B7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60175" y="1933731"/>
            <a:ext cx="5438931" cy="340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68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65602-076C-C662-8A76-1B5EBAB322F4}"/>
              </a:ext>
            </a:extLst>
          </p:cNvPr>
          <p:cNvSpPr>
            <a:spLocks noGrp="1"/>
          </p:cNvSpPr>
          <p:nvPr>
            <p:ph type="title"/>
          </p:nvPr>
        </p:nvSpPr>
        <p:spPr/>
        <p:txBody>
          <a:bodyPr>
            <a:normAutofit/>
          </a:bodyPr>
          <a:lstStyle/>
          <a:p>
            <a:r>
              <a:rPr lang="es-CO" sz="4000" i="1" dirty="0">
                <a:latin typeface="Arial" panose="020B0604020202020204" pitchFamily="34" charset="0"/>
                <a:cs typeface="Arial" panose="020B0604020202020204" pitchFamily="34" charset="0"/>
              </a:rPr>
              <a:t>Plasticidad cerebral en Enfermedad de Alzheimer</a:t>
            </a:r>
            <a:endParaRPr lang="es-CO" sz="4000" dirty="0"/>
          </a:p>
        </p:txBody>
      </p:sp>
      <p:sp>
        <p:nvSpPr>
          <p:cNvPr id="3" name="Marcador de contenido 2">
            <a:extLst>
              <a:ext uri="{FF2B5EF4-FFF2-40B4-BE49-F238E27FC236}">
                <a16:creationId xmlns:a16="http://schemas.microsoft.com/office/drawing/2014/main" id="{FDBDC23E-636F-1208-CF34-6D8FB77866C4}"/>
              </a:ext>
            </a:extLst>
          </p:cNvPr>
          <p:cNvSpPr>
            <a:spLocks noGrp="1"/>
          </p:cNvSpPr>
          <p:nvPr>
            <p:ph idx="1"/>
          </p:nvPr>
        </p:nvSpPr>
        <p:spPr/>
        <p:txBody>
          <a:bodyPr>
            <a:normAutofit fontScale="85000" lnSpcReduction="20000"/>
          </a:bodyPr>
          <a:lstStyle/>
          <a:p>
            <a:pPr algn="l"/>
            <a:r>
              <a:rPr lang="es-ES" sz="2800" b="0" i="0" dirty="0">
                <a:solidFill>
                  <a:srgbClr val="555555"/>
                </a:solidFill>
                <a:effectLst/>
                <a:latin typeface="Arial" panose="020B0604020202020204" pitchFamily="34" charset="0"/>
                <a:cs typeface="Arial" panose="020B0604020202020204" pitchFamily="34" charset="0"/>
              </a:rPr>
              <a:t>5. La intervención sobre el medio en el que vive el sujeto constituye un procedimiento más a seguir que en modo alguno ha de erigirse como única estrategia terapéutica. El aprovechamiento de los recursos cognitivos del enfermo es una prioridad absoluto si se desea obtener una adecuado respuesta plástica del sistema nervioso.</a:t>
            </a:r>
          </a:p>
          <a:p>
            <a:pPr algn="l"/>
            <a:r>
              <a:rPr lang="es-ES" sz="2800" b="0" i="0" dirty="0">
                <a:solidFill>
                  <a:srgbClr val="555555"/>
                </a:solidFill>
                <a:effectLst/>
                <a:latin typeface="Arial" panose="020B0604020202020204" pitchFamily="34" charset="0"/>
                <a:cs typeface="Arial" panose="020B0604020202020204" pitchFamily="34" charset="0"/>
              </a:rPr>
              <a:t>6. La propuesta de estimular al sujeto pasa por una planificación adecuada y exhaustiva que incluya entre otras cuestiones una correcta evaluación neuropsicológica de los posibles déficits cognitivos que presenta así como detectar las capacidades residuales susceptibles de utilización y potenciación.</a:t>
            </a:r>
          </a:p>
          <a:p>
            <a:pPr algn="l"/>
            <a:r>
              <a:rPr lang="es-ES" sz="2800" b="0" i="0" dirty="0">
                <a:solidFill>
                  <a:srgbClr val="555555"/>
                </a:solidFill>
                <a:effectLst/>
                <a:latin typeface="Arial" panose="020B0604020202020204" pitchFamily="34" charset="0"/>
                <a:cs typeface="Arial" panose="020B0604020202020204" pitchFamily="34" charset="0"/>
              </a:rPr>
              <a:t>7. La intervención diseñada debe tener una duración y contenido apropiados según las necesidades de cada individuo. El tiempo es una variable importante en este caso, es imprescindible dedicar más tiempo y espera a que ocurran los cambios oportunos (Christensen y </a:t>
            </a:r>
            <a:r>
              <a:rPr lang="es-ES" sz="2800" b="0" i="0" dirty="0" err="1">
                <a:solidFill>
                  <a:srgbClr val="555555"/>
                </a:solidFill>
                <a:effectLst/>
                <a:latin typeface="Arial" panose="020B0604020202020204" pitchFamily="34" charset="0"/>
                <a:cs typeface="Arial" panose="020B0604020202020204" pitchFamily="34" charset="0"/>
              </a:rPr>
              <a:t>Uzzell</a:t>
            </a:r>
            <a:r>
              <a:rPr lang="es-ES" sz="2800" b="0" i="0" dirty="0">
                <a:solidFill>
                  <a:srgbClr val="555555"/>
                </a:solidFill>
                <a:effectLst/>
                <a:latin typeface="Arial" panose="020B0604020202020204" pitchFamily="34" charset="0"/>
                <a:cs typeface="Arial" panose="020B0604020202020204" pitchFamily="34" charset="0"/>
              </a:rPr>
              <a:t>, 1988).</a:t>
            </a:r>
          </a:p>
          <a:p>
            <a:endParaRPr lang="es-CO" dirty="0"/>
          </a:p>
        </p:txBody>
      </p:sp>
    </p:spTree>
    <p:extLst>
      <p:ext uri="{BB962C8B-B14F-4D97-AF65-F5344CB8AC3E}">
        <p14:creationId xmlns:p14="http://schemas.microsoft.com/office/powerpoint/2010/main" val="1128761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C2B96-1992-AA12-A3EC-F9F30814EEA3}"/>
              </a:ext>
            </a:extLst>
          </p:cNvPr>
          <p:cNvSpPr>
            <a:spLocks noGrp="1"/>
          </p:cNvSpPr>
          <p:nvPr>
            <p:ph type="title"/>
          </p:nvPr>
        </p:nvSpPr>
        <p:spPr/>
        <p:txBody>
          <a:bodyPr>
            <a:normAutofit/>
          </a:bodyPr>
          <a:lstStyle/>
          <a:p>
            <a:r>
              <a:rPr lang="es-CO" sz="4000" i="1" dirty="0">
                <a:latin typeface="Arial" panose="020B0604020202020204" pitchFamily="34" charset="0"/>
                <a:cs typeface="Arial" panose="020B0604020202020204" pitchFamily="34" charset="0"/>
              </a:rPr>
              <a:t>Plasticidad cerebral en Enfermedad de Alzheimer</a:t>
            </a:r>
          </a:p>
        </p:txBody>
      </p:sp>
      <p:sp>
        <p:nvSpPr>
          <p:cNvPr id="3" name="Marcador de contenido 2">
            <a:extLst>
              <a:ext uri="{FF2B5EF4-FFF2-40B4-BE49-F238E27FC236}">
                <a16:creationId xmlns:a16="http://schemas.microsoft.com/office/drawing/2014/main" id="{229759C1-0630-86F9-F729-6A8F6004A158}"/>
              </a:ext>
            </a:extLst>
          </p:cNvPr>
          <p:cNvSpPr>
            <a:spLocks noGrp="1"/>
          </p:cNvSpPr>
          <p:nvPr>
            <p:ph idx="1"/>
          </p:nvPr>
        </p:nvSpPr>
        <p:spPr/>
        <p:txBody>
          <a:bodyPr>
            <a:normAutofit fontScale="62500" lnSpcReduction="20000"/>
          </a:bodyPr>
          <a:lstStyle/>
          <a:p>
            <a:r>
              <a:rPr lang="es-ES" sz="3400" b="0" i="0" dirty="0">
                <a:solidFill>
                  <a:srgbClr val="555555"/>
                </a:solidFill>
                <a:effectLst/>
                <a:latin typeface="Arial" panose="020B0604020202020204" pitchFamily="34" charset="0"/>
                <a:cs typeface="Arial" panose="020B0604020202020204" pitchFamily="34" charset="0"/>
              </a:rPr>
              <a:t>Actividades en definitiva que incluyan el medio (adoptándolo a las necesidades de cada caso, haciéndolo menos hostil y más controlable erradicando demandas que claramente desborden las capacidades del anciano), reinstaurando habilidades, reeducando conductas inadecuadas, favoreciendo unas relaciones sociales y afectivas estimulantes que incrementen el interés y la participación de los familiares. </a:t>
            </a:r>
          </a:p>
          <a:p>
            <a:r>
              <a:rPr lang="es-ES" sz="3400" b="0" i="0" dirty="0">
                <a:solidFill>
                  <a:srgbClr val="555555"/>
                </a:solidFill>
                <a:effectLst/>
                <a:latin typeface="Arial" panose="020B0604020202020204" pitchFamily="34" charset="0"/>
                <a:cs typeface="Arial" panose="020B0604020202020204" pitchFamily="34" charset="0"/>
              </a:rPr>
              <a:t>Actividades que al mismo tiempo eleven su autoestima, reforzando y valorando el rol que como persona todavía posee el enfermo y que es absolutamente incuestionable, independientemente del grado de deterioro, alcanzado, una estimulación, por último, estructurado pero al mismo tiempo flexible, racional, buscando el equilibrio y no generando situaciones de ansiedad.</a:t>
            </a:r>
          </a:p>
          <a:p>
            <a:r>
              <a:rPr lang="es-ES" sz="3400" b="0" i="0" dirty="0">
                <a:solidFill>
                  <a:srgbClr val="555555"/>
                </a:solidFill>
                <a:effectLst/>
                <a:latin typeface="Arial" panose="020B0604020202020204" pitchFamily="34" charset="0"/>
                <a:cs typeface="Arial" panose="020B0604020202020204" pitchFamily="34" charset="0"/>
              </a:rPr>
              <a:t>La manipulación del entorno parece constituir la estrategia de intervención más utilizada en los últimos años. Generalmente se trata de hacerlo menos adverso, menos complejo, lo que lleva muchas veces a un exceso de simplificación, convirtiéndolo en un medio muy poco estimulante y que por lo tanto no ejerce sobre el sujeto las demandas necesarias y suficientes para mantenerlo activo por lo que acaba convirtiéndose en un elemento que por facilitador en exceso, es </a:t>
            </a:r>
            <a:r>
              <a:rPr lang="es-ES" sz="3400" b="0" i="0" dirty="0" err="1">
                <a:solidFill>
                  <a:srgbClr val="555555"/>
                </a:solidFill>
                <a:effectLst/>
                <a:latin typeface="Arial" panose="020B0604020202020204" pitchFamily="34" charset="0"/>
                <a:cs typeface="Arial" panose="020B0604020202020204" pitchFamily="34" charset="0"/>
              </a:rPr>
              <a:t>desestructurante</a:t>
            </a:r>
            <a:r>
              <a:rPr lang="es-ES" sz="3400" b="0" i="0" dirty="0">
                <a:solidFill>
                  <a:srgbClr val="555555"/>
                </a:solidFill>
                <a:effectLst/>
                <a:latin typeface="Arial" panose="020B0604020202020204" pitchFamily="34" charset="0"/>
                <a:cs typeface="Arial" panose="020B0604020202020204" pitchFamily="34" charset="0"/>
              </a:rPr>
              <a:t>. </a:t>
            </a:r>
          </a:p>
          <a:p>
            <a:endParaRPr lang="es-CO" dirty="0"/>
          </a:p>
        </p:txBody>
      </p:sp>
    </p:spTree>
    <p:extLst>
      <p:ext uri="{BB962C8B-B14F-4D97-AF65-F5344CB8AC3E}">
        <p14:creationId xmlns:p14="http://schemas.microsoft.com/office/powerpoint/2010/main" val="1376294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5D1C9-5BE4-EBC8-DB31-5E9EF1B6DB71}"/>
              </a:ext>
            </a:extLst>
          </p:cNvPr>
          <p:cNvSpPr>
            <a:spLocks noGrp="1"/>
          </p:cNvSpPr>
          <p:nvPr>
            <p:ph type="title"/>
          </p:nvPr>
        </p:nvSpPr>
        <p:spPr/>
        <p:txBody>
          <a:bodyPr>
            <a:normAutofit/>
          </a:bodyPr>
          <a:lstStyle/>
          <a:p>
            <a:r>
              <a:rPr lang="es-CO" sz="4000" i="1" dirty="0">
                <a:latin typeface="Arial" panose="020B0604020202020204" pitchFamily="34" charset="0"/>
                <a:cs typeface="Arial" panose="020B0604020202020204" pitchFamily="34" charset="0"/>
              </a:rPr>
              <a:t>Plasticidad cerebral en Enfermedad de Alzheimer</a:t>
            </a:r>
          </a:p>
        </p:txBody>
      </p:sp>
      <p:sp>
        <p:nvSpPr>
          <p:cNvPr id="3" name="Marcador de contenido 2">
            <a:extLst>
              <a:ext uri="{FF2B5EF4-FFF2-40B4-BE49-F238E27FC236}">
                <a16:creationId xmlns:a16="http://schemas.microsoft.com/office/drawing/2014/main" id="{EAE30F40-12C6-9D8D-2489-7F5C05E8695D}"/>
              </a:ext>
            </a:extLst>
          </p:cNvPr>
          <p:cNvSpPr>
            <a:spLocks noGrp="1"/>
          </p:cNvSpPr>
          <p:nvPr>
            <p:ph idx="1"/>
          </p:nvPr>
        </p:nvSpPr>
        <p:spPr>
          <a:xfrm>
            <a:off x="838200" y="1630755"/>
            <a:ext cx="10515600" cy="5774384"/>
          </a:xfrm>
        </p:spPr>
        <p:txBody>
          <a:bodyPr>
            <a:noAutofit/>
          </a:bodyPr>
          <a:lstStyle/>
          <a:p>
            <a:r>
              <a:rPr lang="es-ES" sz="2400" b="0" i="0" dirty="0">
                <a:solidFill>
                  <a:srgbClr val="555555"/>
                </a:solidFill>
                <a:effectLst/>
                <a:latin typeface="Arial" panose="020B0604020202020204" pitchFamily="34" charset="0"/>
                <a:cs typeface="Arial" panose="020B0604020202020204" pitchFamily="34" charset="0"/>
              </a:rPr>
              <a:t>No debemos olvidar que los estudios sobre Plasticidad Cerebral reconocen que ésta tiene una finalidad adaptativa respecto a las necesidades del sujeto y del entorno de manera tal que si éste no es suficientemente estimulante se pierde una oportunidad valiosísimo de intervención. </a:t>
            </a:r>
          </a:p>
          <a:p>
            <a:r>
              <a:rPr lang="es-ES" sz="2400" b="0" i="0" dirty="0">
                <a:solidFill>
                  <a:srgbClr val="555555"/>
                </a:solidFill>
                <a:effectLst/>
                <a:latin typeface="Arial" panose="020B0604020202020204" pitchFamily="34" charset="0"/>
                <a:cs typeface="Arial" panose="020B0604020202020204" pitchFamily="34" charset="0"/>
              </a:rPr>
              <a:t>Por todo ello hay que incidir una vez más en el importante papel que tiene una adecuado evaluación, de la que obtendremos información lo más precisa posible sobre el funcionamiento y reserva cognitivo del enfermo, en base a la cual debemos proceder, en este caso, estructurando el medio para que pueda hacerle frente con éxito, manteniendo actividades que sirvan de estímulo y que puedan ayudar a conservar la capacidad cognitiva durante más tiempo evitando, al menos, la aceleración del deterioro.</a:t>
            </a:r>
          </a:p>
        </p:txBody>
      </p:sp>
    </p:spTree>
    <p:extLst>
      <p:ext uri="{BB962C8B-B14F-4D97-AF65-F5344CB8AC3E}">
        <p14:creationId xmlns:p14="http://schemas.microsoft.com/office/powerpoint/2010/main" val="3100289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0E26BB-5646-3A41-5D04-15ACBB07E4ED}"/>
              </a:ext>
            </a:extLst>
          </p:cNvPr>
          <p:cNvSpPr>
            <a:spLocks noGrp="1"/>
          </p:cNvSpPr>
          <p:nvPr>
            <p:ph type="title"/>
          </p:nvPr>
        </p:nvSpPr>
        <p:spPr/>
        <p:txBody>
          <a:bodyPr/>
          <a:lstStyle/>
          <a:p>
            <a:r>
              <a:rPr lang="es-CO" sz="4400" i="1" dirty="0">
                <a:latin typeface="Arial" panose="020B0604020202020204" pitchFamily="34" charset="0"/>
                <a:cs typeface="Arial" panose="020B0604020202020204" pitchFamily="34" charset="0"/>
              </a:rPr>
              <a:t>Plasticidad cerebral en Enfermedad de Alzheimer</a:t>
            </a:r>
            <a:endParaRPr lang="es-CO" dirty="0"/>
          </a:p>
        </p:txBody>
      </p:sp>
      <p:sp>
        <p:nvSpPr>
          <p:cNvPr id="3" name="Marcador de contenido 2">
            <a:extLst>
              <a:ext uri="{FF2B5EF4-FFF2-40B4-BE49-F238E27FC236}">
                <a16:creationId xmlns:a16="http://schemas.microsoft.com/office/drawing/2014/main" id="{65D0D086-128C-3CFB-E322-5701E7778241}"/>
              </a:ext>
            </a:extLst>
          </p:cNvPr>
          <p:cNvSpPr>
            <a:spLocks noGrp="1"/>
          </p:cNvSpPr>
          <p:nvPr>
            <p:ph idx="1"/>
          </p:nvPr>
        </p:nvSpPr>
        <p:spPr/>
        <p:txBody>
          <a:bodyPr>
            <a:normAutofit fontScale="85000" lnSpcReduction="10000"/>
          </a:bodyPr>
          <a:lstStyle/>
          <a:p>
            <a:r>
              <a:rPr lang="es-ES" sz="2800" b="0" i="0" dirty="0">
                <a:solidFill>
                  <a:srgbClr val="555555"/>
                </a:solidFill>
                <a:effectLst/>
                <a:latin typeface="Arial" panose="020B0604020202020204" pitchFamily="34" charset="0"/>
                <a:cs typeface="Arial" panose="020B0604020202020204" pitchFamily="34" charset="0"/>
              </a:rPr>
              <a:t> Identificar con precisión qué actividades puede y no puede hacer el sujeto nos permitirá saber hasta donde puede llegar, para no pedirle aquello que desborda sus capacidades, pero sí todo lo que con un poco de esfuerzo todavía es capaz de realizar. Hablamos por esta razón de estimulación estructurado, donde todos las tareas propuestas tienen un ritmo adecuado a sus capacidades de procesamiento y respuesta, actividades con un nivel de dificultad apropiado, que le motiven y ayuden a seguir adelante, conducentes al éxito y sobre todo que atiendan a los intereses personales del enfermo y no sólo del terapeuta. </a:t>
            </a:r>
          </a:p>
          <a:p>
            <a:r>
              <a:rPr lang="es-ES" sz="2800" b="0" i="0" dirty="0">
                <a:solidFill>
                  <a:srgbClr val="555555"/>
                </a:solidFill>
                <a:effectLst/>
                <a:latin typeface="Arial" panose="020B0604020202020204" pitchFamily="34" charset="0"/>
                <a:cs typeface="Arial" panose="020B0604020202020204" pitchFamily="34" charset="0"/>
              </a:rPr>
              <a:t>La estructura del procedimiento a aplicar debe ser por otro lado lo suficientemente flexible como paró introducir los cambios oportunos a medida que vaya siendo necesario, como puede ser en el ritmo de trabajo, introduciendo nuevos niveles de dificultad, proponiendo nuevas actividades y procurando sobre todo ajustarse al ritmo de la enfermedad.</a:t>
            </a:r>
            <a:endParaRPr lang="es-CO" sz="2800" dirty="0">
              <a:latin typeface="Arial" panose="020B060402020202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2809308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C84ED-07F7-93EE-5689-DE44839BC392}"/>
              </a:ext>
            </a:extLst>
          </p:cNvPr>
          <p:cNvSpPr>
            <a:spLocks noGrp="1"/>
          </p:cNvSpPr>
          <p:nvPr>
            <p:ph type="title"/>
          </p:nvPr>
        </p:nvSpPr>
        <p:spPr/>
        <p:txBody>
          <a:bodyPr>
            <a:normAutofit fontScale="90000"/>
          </a:bodyPr>
          <a:lstStyle/>
          <a:p>
            <a:pPr algn="ctr"/>
            <a:r>
              <a:rPr lang="es-CO" sz="3600" dirty="0">
                <a:latin typeface="Arial" panose="020B0604020202020204" pitchFamily="34" charset="0"/>
                <a:cs typeface="Arial" panose="020B0604020202020204" pitchFamily="34" charset="0"/>
              </a:rPr>
              <a:t>Apuntándole a la </a:t>
            </a:r>
            <a:r>
              <a:rPr lang="es-CO" sz="3600" dirty="0" err="1">
                <a:latin typeface="Arial" panose="020B0604020202020204" pitchFamily="34" charset="0"/>
                <a:cs typeface="Arial" panose="020B0604020202020204" pitchFamily="34" charset="0"/>
              </a:rPr>
              <a:t>Neuroplasticidad</a:t>
            </a:r>
            <a:r>
              <a:rPr lang="es-CO" sz="3600" dirty="0">
                <a:latin typeface="Arial" panose="020B0604020202020204" pitchFamily="34" charset="0"/>
                <a:cs typeface="Arial" panose="020B0604020202020204" pitchFamily="34" charset="0"/>
              </a:rPr>
              <a:t>  en paciente con enfermedad neurodegenerativa con técnicas de estimulación </a:t>
            </a:r>
            <a:r>
              <a:rPr lang="es-CO" sz="2700" b="1" i="1" dirty="0">
                <a:latin typeface="Arial" panose="020B0604020202020204" pitchFamily="34" charset="0"/>
                <a:cs typeface="Arial" panose="020B0604020202020204" pitchFamily="34" charset="0"/>
              </a:rPr>
              <a:t>Yuan</a:t>
            </a:r>
            <a:r>
              <a:rPr lang="es-CO" sz="2700" dirty="0">
                <a:latin typeface="Arial" panose="020B0604020202020204" pitchFamily="34" charset="0"/>
                <a:cs typeface="Arial" panose="020B0604020202020204" pitchFamily="34" charset="0"/>
              </a:rPr>
              <a:t> </a:t>
            </a:r>
            <a:r>
              <a:rPr lang="es-CO" sz="2700" b="1" i="1" dirty="0">
                <a:latin typeface="Arial" panose="020B0604020202020204" pitchFamily="34" charset="0"/>
                <a:cs typeface="Arial" panose="020B0604020202020204" pitchFamily="34" charset="0"/>
              </a:rPr>
              <a:t>TF et als.2020</a:t>
            </a:r>
          </a:p>
        </p:txBody>
      </p:sp>
      <p:sp>
        <p:nvSpPr>
          <p:cNvPr id="3" name="Marcador de contenido 2">
            <a:extLst>
              <a:ext uri="{FF2B5EF4-FFF2-40B4-BE49-F238E27FC236}">
                <a16:creationId xmlns:a16="http://schemas.microsoft.com/office/drawing/2014/main" id="{7E52D0F7-0DD4-7F3D-D48A-405E28A3F2CB}"/>
              </a:ext>
            </a:extLst>
          </p:cNvPr>
          <p:cNvSpPr>
            <a:spLocks noGrp="1"/>
          </p:cNvSpPr>
          <p:nvPr>
            <p:ph idx="1"/>
          </p:nvPr>
        </p:nvSpPr>
        <p:spPr/>
        <p:txBody>
          <a:bodyPr>
            <a:normAutofit/>
          </a:bodyPr>
          <a:lstStyle/>
          <a:p>
            <a:r>
              <a:rPr lang="es-CO" dirty="0"/>
              <a:t>La enfermedad de Alzheimer (EA) y la enfermedad de Parkinson (EP)  son enfermedades neurodegenerativas frecuentes, que cursan con deterioro cognitivo y motor respectivamente.</a:t>
            </a:r>
          </a:p>
          <a:p>
            <a:r>
              <a:rPr lang="es-CO" dirty="0"/>
              <a:t>Ambas condiciones están asociadas con perdida de neuronas en diferentes áreas del cerebro especialmente el hipocampo  con perdida de memoria (EA) en y la sustancia </a:t>
            </a:r>
            <a:r>
              <a:rPr lang="es-CO" dirty="0" err="1"/>
              <a:t>nigra</a:t>
            </a:r>
            <a:r>
              <a:rPr lang="es-CO" dirty="0"/>
              <a:t> </a:t>
            </a:r>
            <a:r>
              <a:rPr lang="es-CO" dirty="0" err="1"/>
              <a:t>pars</a:t>
            </a:r>
            <a:r>
              <a:rPr lang="es-CO" dirty="0"/>
              <a:t> compacta con disfunción del movimiento (EP).</a:t>
            </a:r>
          </a:p>
          <a:p>
            <a:r>
              <a:rPr lang="es-CO" dirty="0"/>
              <a:t>Se piensa que una alteración de la plasticidad sináptica en las áreas afectadas, representa el mecanismo crítico patológico como base del déficit cognitivo y motor  de estas enfermedades</a:t>
            </a:r>
          </a:p>
          <a:p>
            <a:endParaRPr lang="es-CO" dirty="0"/>
          </a:p>
        </p:txBody>
      </p:sp>
    </p:spTree>
    <p:extLst>
      <p:ext uri="{BB962C8B-B14F-4D97-AF65-F5344CB8AC3E}">
        <p14:creationId xmlns:p14="http://schemas.microsoft.com/office/powerpoint/2010/main" val="3306128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3DEBA-3DD5-B51D-8F70-BDB9DA171CDF}"/>
              </a:ext>
            </a:extLst>
          </p:cNvPr>
          <p:cNvSpPr>
            <a:spLocks noGrp="1"/>
          </p:cNvSpPr>
          <p:nvPr>
            <p:ph type="title"/>
          </p:nvPr>
        </p:nvSpPr>
        <p:spPr/>
        <p:txBody>
          <a:bodyPr>
            <a:normAutofit fontScale="90000"/>
          </a:bodyPr>
          <a:lstStyle/>
          <a:p>
            <a:r>
              <a:rPr lang="es-CO" sz="3600" dirty="0">
                <a:latin typeface="Arial" panose="020B0604020202020204" pitchFamily="34" charset="0"/>
                <a:cs typeface="Arial" panose="020B0604020202020204" pitchFamily="34" charset="0"/>
              </a:rPr>
              <a:t>Apuntándole a la </a:t>
            </a:r>
            <a:r>
              <a:rPr lang="es-CO" sz="3600" dirty="0" err="1">
                <a:latin typeface="Arial" panose="020B0604020202020204" pitchFamily="34" charset="0"/>
                <a:cs typeface="Arial" panose="020B0604020202020204" pitchFamily="34" charset="0"/>
              </a:rPr>
              <a:t>Neuroplasticidad</a:t>
            </a:r>
            <a:r>
              <a:rPr lang="es-CO" sz="3600" dirty="0">
                <a:latin typeface="Arial" panose="020B0604020202020204" pitchFamily="34" charset="0"/>
                <a:cs typeface="Arial" panose="020B0604020202020204" pitchFamily="34" charset="0"/>
              </a:rPr>
              <a:t>  en paciente con enfermedad neurodegenerativa con técnicas de estimulación </a:t>
            </a:r>
            <a:r>
              <a:rPr lang="es-CO" sz="2700" b="1" i="1" dirty="0">
                <a:latin typeface="Arial" panose="020B0604020202020204" pitchFamily="34" charset="0"/>
                <a:cs typeface="Arial" panose="020B0604020202020204" pitchFamily="34" charset="0"/>
              </a:rPr>
              <a:t>Yuan</a:t>
            </a:r>
            <a:r>
              <a:rPr lang="es-CO" sz="2700" dirty="0">
                <a:latin typeface="Arial" panose="020B0604020202020204" pitchFamily="34" charset="0"/>
                <a:cs typeface="Arial" panose="020B0604020202020204" pitchFamily="34" charset="0"/>
              </a:rPr>
              <a:t> </a:t>
            </a:r>
            <a:r>
              <a:rPr lang="es-CO" sz="2700" b="1" i="1" dirty="0">
                <a:latin typeface="Arial" panose="020B0604020202020204" pitchFamily="34" charset="0"/>
                <a:cs typeface="Arial" panose="020B0604020202020204" pitchFamily="34" charset="0"/>
              </a:rPr>
              <a:t>TF et als.2020</a:t>
            </a:r>
            <a:endParaRPr lang="es-CO" sz="2700" dirty="0"/>
          </a:p>
        </p:txBody>
      </p:sp>
      <p:sp>
        <p:nvSpPr>
          <p:cNvPr id="3" name="Marcador de contenido 2">
            <a:extLst>
              <a:ext uri="{FF2B5EF4-FFF2-40B4-BE49-F238E27FC236}">
                <a16:creationId xmlns:a16="http://schemas.microsoft.com/office/drawing/2014/main" id="{7CF865AD-BB5D-459C-BAD1-E0FD7C1AA18B}"/>
              </a:ext>
            </a:extLst>
          </p:cNvPr>
          <p:cNvSpPr>
            <a:spLocks noGrp="1"/>
          </p:cNvSpPr>
          <p:nvPr>
            <p:ph idx="1"/>
          </p:nvPr>
        </p:nvSpPr>
        <p:spPr/>
        <p:txBody>
          <a:bodyPr>
            <a:normAutofit fontScale="92500" lnSpcReduction="10000"/>
          </a:bodyPr>
          <a:lstStyle/>
          <a:p>
            <a:pPr>
              <a:lnSpc>
                <a:spcPct val="100000"/>
              </a:lnSpc>
              <a:spcAft>
                <a:spcPts val="800"/>
              </a:spcAft>
            </a:pPr>
            <a:r>
              <a:rPr lang="es-CO" sz="2200" kern="100" dirty="0">
                <a:effectLst/>
                <a:latin typeface="Arial" panose="020B0604020202020204" pitchFamily="34" charset="0"/>
                <a:ea typeface="Calibri" panose="020F0502020204030204" pitchFamily="34" charset="0"/>
                <a:cs typeface="Arial" panose="020B0604020202020204" pitchFamily="34" charset="0"/>
              </a:rPr>
              <a:t>La plasticidad sináptica implica una serie compleja de eventos bioquímicos presinápticos y </a:t>
            </a:r>
            <a:r>
              <a:rPr lang="es-CO" sz="2200" kern="100" dirty="0" err="1">
                <a:effectLst/>
                <a:latin typeface="Arial" panose="020B0604020202020204" pitchFamily="34" charset="0"/>
                <a:ea typeface="Calibri" panose="020F0502020204030204" pitchFamily="34" charset="0"/>
                <a:cs typeface="Arial" panose="020B0604020202020204" pitchFamily="34" charset="0"/>
              </a:rPr>
              <a:t>post-sinápticos</a:t>
            </a:r>
            <a:r>
              <a:rPr lang="es-CO" sz="2200" kern="100" dirty="0">
                <a:effectLst/>
                <a:latin typeface="Arial" panose="020B0604020202020204" pitchFamily="34" charset="0"/>
                <a:ea typeface="Calibri" panose="020F0502020204030204" pitchFamily="34" charset="0"/>
                <a:cs typeface="Arial" panose="020B0604020202020204" pitchFamily="34" charset="0"/>
              </a:rPr>
              <a:t> que son desencadenado por estímulos externos o internos y puede inducir </a:t>
            </a:r>
            <a:r>
              <a:rPr lang="es-CO" sz="2200" dirty="0">
                <a:effectLst/>
                <a:latin typeface="Arial" panose="020B0604020202020204" pitchFamily="34" charset="0"/>
                <a:ea typeface="Calibri" panose="020F0502020204030204" pitchFamily="34" charset="0"/>
                <a:cs typeface="Arial" panose="020B0604020202020204" pitchFamily="34" charset="0"/>
              </a:rPr>
              <a:t>cambios de corta o larga duración en la fuerza de la transmisión sináptica, modificando así la estructura cerebral , función, y posteriormente el comportamiento</a:t>
            </a:r>
            <a:endParaRPr lang="es-CO" sz="2200" dirty="0">
              <a:latin typeface="Arial" panose="020B0604020202020204" pitchFamily="34" charset="0"/>
              <a:cs typeface="Arial" panose="020B0604020202020204" pitchFamily="34" charset="0"/>
            </a:endParaRPr>
          </a:p>
          <a:p>
            <a:pPr>
              <a:lnSpc>
                <a:spcPct val="100000"/>
              </a:lnSpc>
            </a:pPr>
            <a:r>
              <a:rPr lang="es-CO" sz="2200" dirty="0">
                <a:latin typeface="Arial" panose="020B0604020202020204" pitchFamily="34" charset="0"/>
                <a:cs typeface="Arial" panose="020B0604020202020204" pitchFamily="34" charset="0"/>
              </a:rPr>
              <a:t>El reforzamiento persistente y dependiente de la actividad llamado potenciación a largo plazo(</a:t>
            </a:r>
            <a:r>
              <a:rPr lang="es-CO" sz="2200" dirty="0" err="1">
                <a:latin typeface="Arial" panose="020B0604020202020204" pitchFamily="34" charset="0"/>
                <a:cs typeface="Arial" panose="020B0604020202020204" pitchFamily="34" charset="0"/>
              </a:rPr>
              <a:t>long-term</a:t>
            </a:r>
            <a:r>
              <a:rPr lang="es-CO" sz="2200" dirty="0">
                <a:latin typeface="Arial" panose="020B0604020202020204" pitchFamily="34" charset="0"/>
                <a:cs typeface="Arial" panose="020B0604020202020204" pitchFamily="34" charset="0"/>
              </a:rPr>
              <a:t> </a:t>
            </a:r>
            <a:r>
              <a:rPr lang="es-CO" sz="2200" dirty="0" err="1">
                <a:latin typeface="Arial" panose="020B0604020202020204" pitchFamily="34" charset="0"/>
                <a:cs typeface="Arial" panose="020B0604020202020204" pitchFamily="34" charset="0"/>
              </a:rPr>
              <a:t>potentiation</a:t>
            </a:r>
            <a:r>
              <a:rPr lang="es-CO" sz="2200" dirty="0">
                <a:latin typeface="Arial" panose="020B0604020202020204" pitchFamily="34" charset="0"/>
                <a:cs typeface="Arial" panose="020B0604020202020204" pitchFamily="34" charset="0"/>
              </a:rPr>
              <a:t> LTP en ingles) y el  debilitamiento a largo plazo (</a:t>
            </a:r>
            <a:r>
              <a:rPr lang="es-CO" sz="2200" dirty="0" err="1">
                <a:latin typeface="Arial" panose="020B0604020202020204" pitchFamily="34" charset="0"/>
                <a:cs typeface="Arial" panose="020B0604020202020204" pitchFamily="34" charset="0"/>
              </a:rPr>
              <a:t>long-term</a:t>
            </a:r>
            <a:r>
              <a:rPr lang="es-CO" sz="2200" dirty="0">
                <a:latin typeface="Arial" panose="020B0604020202020204" pitchFamily="34" charset="0"/>
                <a:cs typeface="Arial" panose="020B0604020202020204" pitchFamily="34" charset="0"/>
              </a:rPr>
              <a:t> </a:t>
            </a:r>
            <a:r>
              <a:rPr lang="es-CO" sz="2200" dirty="0" err="1">
                <a:latin typeface="Arial" panose="020B0604020202020204" pitchFamily="34" charset="0"/>
                <a:cs typeface="Arial" panose="020B0604020202020204" pitchFamily="34" charset="0"/>
              </a:rPr>
              <a:t>depresion</a:t>
            </a:r>
            <a:r>
              <a:rPr lang="es-CO" sz="2200" dirty="0">
                <a:latin typeface="Arial" panose="020B0604020202020204" pitchFamily="34" charset="0"/>
                <a:cs typeface="Arial" panose="020B0604020202020204" pitchFamily="34" charset="0"/>
              </a:rPr>
              <a:t> LTD) de las sinapsis excitatoria en el hipocampo se consideran son la base del aprendizaje y la memoria en el cerebro de los mamíferos.</a:t>
            </a:r>
          </a:p>
          <a:p>
            <a:pPr>
              <a:lnSpc>
                <a:spcPct val="100000"/>
              </a:lnSpc>
            </a:pPr>
            <a:r>
              <a:rPr lang="es-CO" sz="2200" dirty="0">
                <a:latin typeface="Arial" panose="020B0604020202020204" pitchFamily="34" charset="0"/>
                <a:cs typeface="Arial" panose="020B0604020202020204" pitchFamily="34" charset="0"/>
              </a:rPr>
              <a:t>Aunque los procesos químicos y eléctricos responsables de la modificación de la sinapsis aun no son bien entendidos, se cree que tanto la liberación presináptica de glutamato como la activación del receptor MMDA post sináptica , son claves para estos procesos </a:t>
            </a:r>
            <a:r>
              <a:rPr lang="es-CO" sz="2200" dirty="0" err="1">
                <a:latin typeface="Arial" panose="020B0604020202020204" pitchFamily="34" charset="0"/>
                <a:cs typeface="Arial" panose="020B0604020202020204" pitchFamily="34" charset="0"/>
              </a:rPr>
              <a:t>bioquimicos</a:t>
            </a:r>
            <a:r>
              <a:rPr lang="es-CO" sz="2200" dirty="0">
                <a:latin typeface="Arial" panose="020B0604020202020204" pitchFamily="34" charset="0"/>
                <a:cs typeface="Arial" panose="020B0604020202020204" pitchFamily="34" charset="0"/>
              </a:rPr>
              <a:t> que dan como resultados LTP y LTD en los circuitos de la memoria hipocampal  y los circuitos dopaminérgicos </a:t>
            </a:r>
            <a:r>
              <a:rPr lang="es-CO" sz="2200" dirty="0" err="1">
                <a:latin typeface="Arial" panose="020B0604020202020204" pitchFamily="34" charset="0"/>
                <a:cs typeface="Arial" panose="020B0604020202020204" pitchFamily="34" charset="0"/>
              </a:rPr>
              <a:t>nigroestriatales</a:t>
            </a:r>
            <a:r>
              <a:rPr lang="es-CO" sz="2200" dirty="0">
                <a:latin typeface="Arial" panose="020B0604020202020204" pitchFamily="34" charset="0"/>
                <a:cs typeface="Arial" panose="020B0604020202020204" pitchFamily="34" charset="0"/>
              </a:rPr>
              <a:t> y que se implican en la patología de estas condiciones (EA y EP)</a:t>
            </a:r>
          </a:p>
          <a:p>
            <a:endParaRPr lang="es-CO" dirty="0"/>
          </a:p>
        </p:txBody>
      </p:sp>
    </p:spTree>
    <p:extLst>
      <p:ext uri="{BB962C8B-B14F-4D97-AF65-F5344CB8AC3E}">
        <p14:creationId xmlns:p14="http://schemas.microsoft.com/office/powerpoint/2010/main" val="3658405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8805ED-3829-C77E-DD4C-0EC2993F515A}"/>
              </a:ext>
            </a:extLst>
          </p:cNvPr>
          <p:cNvSpPr>
            <a:spLocks noGrp="1"/>
          </p:cNvSpPr>
          <p:nvPr>
            <p:ph type="title"/>
          </p:nvPr>
        </p:nvSpPr>
        <p:spPr/>
        <p:txBody>
          <a:bodyPr>
            <a:normAutofit fontScale="90000"/>
          </a:bodyPr>
          <a:lstStyle/>
          <a:p>
            <a:r>
              <a:rPr lang="es-CO" sz="3600" dirty="0">
                <a:latin typeface="Arial" panose="020B0604020202020204" pitchFamily="34" charset="0"/>
                <a:cs typeface="Arial" panose="020B0604020202020204" pitchFamily="34" charset="0"/>
              </a:rPr>
              <a:t>Apuntándole a la </a:t>
            </a:r>
            <a:r>
              <a:rPr lang="es-CO" sz="3600" dirty="0" err="1">
                <a:latin typeface="Arial" panose="020B0604020202020204" pitchFamily="34" charset="0"/>
                <a:cs typeface="Arial" panose="020B0604020202020204" pitchFamily="34" charset="0"/>
              </a:rPr>
              <a:t>Neuroplasticidad</a:t>
            </a:r>
            <a:r>
              <a:rPr lang="es-CO" sz="3600" dirty="0">
                <a:latin typeface="Arial" panose="020B0604020202020204" pitchFamily="34" charset="0"/>
                <a:cs typeface="Arial" panose="020B0604020202020204" pitchFamily="34" charset="0"/>
              </a:rPr>
              <a:t>  en paciente con enfermedad neurodegenerativa con técnicas de estimulación </a:t>
            </a:r>
            <a:r>
              <a:rPr lang="es-CO" sz="2700" b="1" i="1" dirty="0">
                <a:latin typeface="Arial" panose="020B0604020202020204" pitchFamily="34" charset="0"/>
                <a:cs typeface="Arial" panose="020B0604020202020204" pitchFamily="34" charset="0"/>
              </a:rPr>
              <a:t>Yuan</a:t>
            </a:r>
            <a:r>
              <a:rPr lang="es-CO" sz="2700" dirty="0">
                <a:latin typeface="Arial" panose="020B0604020202020204" pitchFamily="34" charset="0"/>
                <a:cs typeface="Arial" panose="020B0604020202020204" pitchFamily="34" charset="0"/>
              </a:rPr>
              <a:t> </a:t>
            </a:r>
            <a:r>
              <a:rPr lang="es-CO" sz="2700" b="1" i="1" dirty="0">
                <a:latin typeface="Arial" panose="020B0604020202020204" pitchFamily="34" charset="0"/>
                <a:cs typeface="Arial" panose="020B0604020202020204" pitchFamily="34" charset="0"/>
              </a:rPr>
              <a:t>TF et als.2020</a:t>
            </a:r>
            <a:endParaRPr lang="es-CO" sz="2700" dirty="0"/>
          </a:p>
        </p:txBody>
      </p:sp>
      <p:sp>
        <p:nvSpPr>
          <p:cNvPr id="3" name="Marcador de contenido 2">
            <a:extLst>
              <a:ext uri="{FF2B5EF4-FFF2-40B4-BE49-F238E27FC236}">
                <a16:creationId xmlns:a16="http://schemas.microsoft.com/office/drawing/2014/main" id="{CBA0D4F4-20AD-C421-4A24-BA159AAC8D9A}"/>
              </a:ext>
            </a:extLst>
          </p:cNvPr>
          <p:cNvSpPr>
            <a:spLocks noGrp="1"/>
          </p:cNvSpPr>
          <p:nvPr>
            <p:ph idx="1"/>
          </p:nvPr>
        </p:nvSpPr>
        <p:spPr/>
        <p:txBody>
          <a:bodyPr/>
          <a:lstStyle/>
          <a:p>
            <a:pPr>
              <a:lnSpc>
                <a:spcPct val="107000"/>
              </a:lnSpc>
              <a:spcAft>
                <a:spcPts val="800"/>
              </a:spcAft>
            </a:pPr>
            <a:r>
              <a:rPr lang="es-CO" sz="2400" kern="100" dirty="0">
                <a:effectLst/>
                <a:latin typeface="Arial" panose="020B0604020202020204" pitchFamily="34" charset="0"/>
                <a:ea typeface="Calibri" panose="020F0502020204030204" pitchFamily="34" charset="0"/>
                <a:cs typeface="Arial" panose="020B0604020202020204" pitchFamily="34" charset="0"/>
              </a:rPr>
              <a:t>Las dos últimas décadas han sido testigos del desarrollo de varios técnicas de estimulación cerebral no invasivas e invasivas que permiten la medición o modulación de la plasticidad sináptica en el cerebro humano vivo</a:t>
            </a:r>
          </a:p>
          <a:p>
            <a:pPr>
              <a:lnSpc>
                <a:spcPct val="107000"/>
              </a:lnSpc>
              <a:spcAft>
                <a:spcPts val="800"/>
              </a:spcAft>
            </a:pPr>
            <a:r>
              <a:rPr lang="es-CO" sz="2400" kern="100" dirty="0">
                <a:effectLst/>
                <a:latin typeface="Arial" panose="020B0604020202020204" pitchFamily="34" charset="0"/>
                <a:ea typeface="Calibri" panose="020F0502020204030204" pitchFamily="34" charset="0"/>
                <a:cs typeface="Arial" panose="020B0604020202020204" pitchFamily="34" charset="0"/>
              </a:rPr>
              <a:t>Estas nuevas técnicas de estimulación del cerebro, que van desde la estimulación magnética transcraneal (EMT)  hasta la estimulación cerebral profunda (DBS) , permiten  la implementación de sistemas de estimulación con una precisión espacial y temporal sin precedentes.</a:t>
            </a:r>
          </a:p>
          <a:p>
            <a:pPr>
              <a:lnSpc>
                <a:spcPct val="107000"/>
              </a:lnSpc>
              <a:spcAft>
                <a:spcPts val="800"/>
              </a:spcAft>
            </a:pP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6065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descr="Diagrama&#10;&#10;Descripción generada automáticamente">
            <a:extLst>
              <a:ext uri="{FF2B5EF4-FFF2-40B4-BE49-F238E27FC236}">
                <a16:creationId xmlns:a16="http://schemas.microsoft.com/office/drawing/2014/main" id="{C135AB81-C90C-95AE-0860-19C088809E64}"/>
              </a:ext>
            </a:extLst>
          </p:cNvPr>
          <p:cNvPicPr>
            <a:picLocks noChangeAspect="1"/>
          </p:cNvPicPr>
          <p:nvPr/>
        </p:nvPicPr>
        <p:blipFill>
          <a:blip r:embed="rId2"/>
          <a:stretch>
            <a:fillRect/>
          </a:stretch>
        </p:blipFill>
        <p:spPr>
          <a:xfrm>
            <a:off x="-802106" y="-599607"/>
            <a:ext cx="13555579" cy="8251687"/>
          </a:xfrm>
          <a:prstGeom prst="rect">
            <a:avLst/>
          </a:prstGeom>
        </p:spPr>
      </p:pic>
    </p:spTree>
    <p:extLst>
      <p:ext uri="{BB962C8B-B14F-4D97-AF65-F5344CB8AC3E}">
        <p14:creationId xmlns:p14="http://schemas.microsoft.com/office/powerpoint/2010/main" val="264541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A88AC-526E-5E2E-B2B8-603F205253A5}"/>
              </a:ext>
            </a:extLst>
          </p:cNvPr>
          <p:cNvSpPr>
            <a:spLocks noGrp="1"/>
          </p:cNvSpPr>
          <p:nvPr>
            <p:ph type="title"/>
          </p:nvPr>
        </p:nvSpPr>
        <p:spPr/>
        <p:txBody>
          <a:bodyPr>
            <a:normAutofit/>
          </a:bodyPr>
          <a:lstStyle/>
          <a:p>
            <a:pPr algn="ctr"/>
            <a:r>
              <a:rPr lang="es-CO" sz="4000" i="1" dirty="0">
                <a:latin typeface="Arial" panose="020B0604020202020204" pitchFamily="34" charset="0"/>
                <a:cs typeface="Arial" panose="020B0604020202020204" pitchFamily="34" charset="0"/>
              </a:rPr>
              <a:t>PLASTICIDAD CEREBRAL</a:t>
            </a:r>
          </a:p>
        </p:txBody>
      </p:sp>
      <p:sp>
        <p:nvSpPr>
          <p:cNvPr id="3" name="Marcador de contenido 2">
            <a:extLst>
              <a:ext uri="{FF2B5EF4-FFF2-40B4-BE49-F238E27FC236}">
                <a16:creationId xmlns:a16="http://schemas.microsoft.com/office/drawing/2014/main" id="{17D534EC-6466-55E9-8048-903C0358A261}"/>
              </a:ext>
            </a:extLst>
          </p:cNvPr>
          <p:cNvSpPr>
            <a:spLocks noGrp="1"/>
          </p:cNvSpPr>
          <p:nvPr>
            <p:ph idx="1"/>
          </p:nvPr>
        </p:nvSpPr>
        <p:spPr/>
        <p:txBody>
          <a:bodyPr>
            <a:normAutofit/>
          </a:bodyPr>
          <a:lstStyle/>
          <a:p>
            <a:r>
              <a:rPr lang="es-ES" dirty="0">
                <a:latin typeface="Arial" panose="020B0604020202020204" pitchFamily="34" charset="0"/>
                <a:cs typeface="Arial" panose="020B0604020202020204" pitchFamily="34" charset="0"/>
              </a:rPr>
              <a:t>La plasticidad cerebral es una propiedad intrínseca del sistema nervioso que permite a un individuo adaptarse a un entorno que cambia rápidamente mediante el fortalecimiento, el debilitamiento, la poda o añadiendo conexiones sinápticas y promoviendo la neurogénesis (Pascual-Leone, </a:t>
            </a:r>
            <a:r>
              <a:rPr lang="es-ES" dirty="0" err="1">
                <a:latin typeface="Arial" panose="020B0604020202020204" pitchFamily="34" charset="0"/>
                <a:cs typeface="Arial" panose="020B0604020202020204" pitchFamily="34" charset="0"/>
              </a:rPr>
              <a:t>Amedi</a:t>
            </a:r>
            <a:r>
              <a:rPr lang="es-ES" dirty="0">
                <a:latin typeface="Arial" panose="020B0604020202020204" pitchFamily="34" charset="0"/>
                <a:cs typeface="Arial" panose="020B0604020202020204" pitchFamily="34" charset="0"/>
              </a:rPr>
              <a:t> et al. 2005; Feldman 2009). </a:t>
            </a:r>
          </a:p>
          <a:p>
            <a:r>
              <a:rPr lang="es-ES" dirty="0">
                <a:latin typeface="Arial" panose="020B0604020202020204" pitchFamily="34" charset="0"/>
                <a:cs typeface="Arial" panose="020B0604020202020204" pitchFamily="34" charset="0"/>
              </a:rPr>
              <a:t>La plasticidad podría conceptualizarse como la interacción equilibrada de mecanismos que promueven el cambio y aquellos que promueven la estabilidad (plasticidad homeostática).</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334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ntro en Badalona especializado en neurorehabilitacion">
            <a:extLst>
              <a:ext uri="{FF2B5EF4-FFF2-40B4-BE49-F238E27FC236}">
                <a16:creationId xmlns:a16="http://schemas.microsoft.com/office/drawing/2014/main" id="{4326A84E-DFD7-74EF-D0B9-E38962E47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495" y="149903"/>
            <a:ext cx="7081604" cy="708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9FA05-85DE-1602-894D-23FA418527DA}"/>
              </a:ext>
            </a:extLst>
          </p:cNvPr>
          <p:cNvSpPr>
            <a:spLocks noGrp="1"/>
          </p:cNvSpPr>
          <p:nvPr>
            <p:ph type="title"/>
          </p:nvPr>
        </p:nvSpPr>
        <p:spPr>
          <a:xfrm>
            <a:off x="838200" y="365126"/>
            <a:ext cx="10515600" cy="1108306"/>
          </a:xfrm>
        </p:spPr>
        <p:txBody>
          <a:bodyPr>
            <a:normAutofit/>
          </a:bodyPr>
          <a:lstStyle/>
          <a:p>
            <a:pPr algn="ctr"/>
            <a:r>
              <a:rPr lang="es-CO" sz="4000" i="1" dirty="0">
                <a:latin typeface="Arial" panose="020B0604020202020204" pitchFamily="34" charset="0"/>
                <a:cs typeface="Arial" panose="020B0604020202020204" pitchFamily="34" charset="0"/>
              </a:rPr>
              <a:t>MEMORIA Y EMOCIONES</a:t>
            </a:r>
          </a:p>
        </p:txBody>
      </p:sp>
      <p:pic>
        <p:nvPicPr>
          <p:cNvPr id="1026" name="Picture 2" descr="Ezequiel Meilij: Psicología | Neuroanatomía de las emociones I: El sistema  límbico.">
            <a:extLst>
              <a:ext uri="{FF2B5EF4-FFF2-40B4-BE49-F238E27FC236}">
                <a16:creationId xmlns:a16="http://schemas.microsoft.com/office/drawing/2014/main" id="{E7E14C2D-5D76-CE43-9FC9-D1B3A9636AC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1078" y="1591856"/>
            <a:ext cx="6382287" cy="49010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zequiel Meilij: Neuroanatomía de las emociones VII: El hipocampo.">
            <a:extLst>
              <a:ext uri="{FF2B5EF4-FFF2-40B4-BE49-F238E27FC236}">
                <a16:creationId xmlns:a16="http://schemas.microsoft.com/office/drawing/2014/main" id="{0B96B283-22E8-2CB3-D998-53801BAE71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21208" y="1473431"/>
            <a:ext cx="6910371" cy="538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3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ENCIAS BIOLOGICAS: ANATOMIA Y FISIOLOGIA DEL SISTEMA NERVIOSO CENTRAL">
            <a:extLst>
              <a:ext uri="{FF2B5EF4-FFF2-40B4-BE49-F238E27FC236}">
                <a16:creationId xmlns:a16="http://schemas.microsoft.com/office/drawing/2014/main" id="{0B2FE3B1-12BC-5311-9EDC-52C37F96E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415" y="0"/>
            <a:ext cx="7510363" cy="691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1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491BC-AD4A-1001-9FA7-CE9229BE0B82}"/>
              </a:ext>
            </a:extLst>
          </p:cNvPr>
          <p:cNvSpPr>
            <a:spLocks noGrp="1"/>
          </p:cNvSpPr>
          <p:nvPr>
            <p:ph type="title"/>
          </p:nvPr>
        </p:nvSpPr>
        <p:spPr/>
        <p:txBody>
          <a:bodyPr/>
          <a:lstStyle/>
          <a:p>
            <a:r>
              <a:rPr lang="es-ES" sz="4000" i="1" dirty="0">
                <a:latin typeface="Arial" panose="020B0604020202020204" pitchFamily="34" charset="0"/>
                <a:cs typeface="Arial" panose="020B0604020202020204" pitchFamily="34" charset="0"/>
              </a:rPr>
              <a:t>Plasticidad neuronal a lo largo de la vida</a:t>
            </a:r>
            <a:br>
              <a:rPr lang="es-ES" dirty="0"/>
            </a:br>
            <a:r>
              <a:rPr lang="en-US" sz="1800" b="1" i="1" dirty="0">
                <a:latin typeface="Arial" panose="020B0604020202020204" pitchFamily="34" charset="0"/>
                <a:cs typeface="Arial" panose="020B0604020202020204" pitchFamily="34" charset="0"/>
              </a:rPr>
              <a:t>Wiley </a:t>
            </a:r>
            <a:r>
              <a:rPr lang="en-US" sz="1800" b="1" i="1" dirty="0" err="1">
                <a:latin typeface="Arial" panose="020B0604020202020204" pitchFamily="34" charset="0"/>
                <a:cs typeface="Arial" panose="020B0604020202020204" pitchFamily="34" charset="0"/>
              </a:rPr>
              <a:t>Interdiscip</a:t>
            </a:r>
            <a:r>
              <a:rPr lang="en-US" sz="1800" b="1" i="1" dirty="0">
                <a:latin typeface="Arial" panose="020B0604020202020204" pitchFamily="34" charset="0"/>
                <a:cs typeface="Arial" panose="020B0604020202020204" pitchFamily="34" charset="0"/>
              </a:rPr>
              <a:t> Rev Dev Biol. 2017</a:t>
            </a:r>
            <a:endParaRPr lang="es-CO" sz="1800" i="1" dirty="0"/>
          </a:p>
        </p:txBody>
      </p:sp>
      <p:sp>
        <p:nvSpPr>
          <p:cNvPr id="3" name="Marcador de contenido 2">
            <a:extLst>
              <a:ext uri="{FF2B5EF4-FFF2-40B4-BE49-F238E27FC236}">
                <a16:creationId xmlns:a16="http://schemas.microsoft.com/office/drawing/2014/main" id="{7171FA98-AB85-B0E3-2342-A48BA319001F}"/>
              </a:ext>
            </a:extLst>
          </p:cNvPr>
          <p:cNvSpPr>
            <a:spLocks noGrp="1"/>
          </p:cNvSpPr>
          <p:nvPr>
            <p:ph idx="1"/>
          </p:nvPr>
        </p:nvSpPr>
        <p:spPr/>
        <p:txBody>
          <a:bodyPr>
            <a:normAutofit fontScale="92500"/>
          </a:bodyPr>
          <a:lstStyle/>
          <a:p>
            <a:r>
              <a:rPr lang="es-ES" dirty="0">
                <a:latin typeface="Arial" panose="020B0604020202020204" pitchFamily="34" charset="0"/>
                <a:cs typeface="Arial" panose="020B0604020202020204" pitchFamily="34" charset="0"/>
              </a:rPr>
              <a:t>El cerebro humano es una inmensa red de alrededor de 90 mil millones de células especiales llamadas  neuronas, capaces de recibir o trasmitir actividad eléctrica en una escala de milisegundos</a:t>
            </a:r>
          </a:p>
          <a:p>
            <a:r>
              <a:rPr lang="es-ES" sz="2800" dirty="0">
                <a:latin typeface="Arial" panose="020B0604020202020204" pitchFamily="34" charset="0"/>
                <a:cs typeface="Arial" panose="020B0604020202020204" pitchFamily="34" charset="0"/>
              </a:rPr>
              <a:t>Las porciones de las neuronas que reciben señales se llaman dendritas, las porciones que envían señales se llaman axones, y la porción entre las dendritas y los axones se llama el cuerpo celular. </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Cada neurona en esta red recibe señales excitatorias o inhibitorias de decenas a miles de otras neuronas, procesa esa información (agregando las señales entrantes durante breves períodos de tiempo), y envía sus propios impulsos a decenas o miles de otras neuronas.</a:t>
            </a:r>
          </a:p>
          <a:p>
            <a:endParaRPr lang="es-CO" dirty="0"/>
          </a:p>
        </p:txBody>
      </p:sp>
    </p:spTree>
    <p:extLst>
      <p:ext uri="{BB962C8B-B14F-4D97-AF65-F5344CB8AC3E}">
        <p14:creationId xmlns:p14="http://schemas.microsoft.com/office/powerpoint/2010/main" val="394913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A8909-FF0F-85E4-2812-AD4984E9CA65}"/>
              </a:ext>
            </a:extLst>
          </p:cNvPr>
          <p:cNvSpPr>
            <a:spLocks noGrp="1"/>
          </p:cNvSpPr>
          <p:nvPr>
            <p:ph type="title"/>
          </p:nvPr>
        </p:nvSpPr>
        <p:spPr/>
        <p:txBody>
          <a:bodyPr>
            <a:normAutofit/>
          </a:bodyPr>
          <a:lstStyle/>
          <a:p>
            <a:r>
              <a:rPr lang="es-ES" sz="4000" i="1" dirty="0">
                <a:latin typeface="Arial" panose="020B0604020202020204" pitchFamily="34" charset="0"/>
                <a:cs typeface="Arial" panose="020B0604020202020204" pitchFamily="34" charset="0"/>
              </a:rPr>
              <a:t>Plasticidad neuronal a lo largo de la vida</a:t>
            </a:r>
            <a:br>
              <a:rPr lang="es-ES" sz="4000" dirty="0">
                <a:latin typeface="Arial" panose="020B0604020202020204" pitchFamily="34" charset="0"/>
                <a:cs typeface="Arial" panose="020B0604020202020204" pitchFamily="34" charset="0"/>
              </a:rPr>
            </a:br>
            <a:r>
              <a:rPr lang="en-US" sz="1800" b="1" i="1" dirty="0">
                <a:latin typeface="Arial" panose="020B0604020202020204" pitchFamily="34" charset="0"/>
                <a:cs typeface="Arial" panose="020B0604020202020204" pitchFamily="34" charset="0"/>
              </a:rPr>
              <a:t>Wiley </a:t>
            </a:r>
            <a:r>
              <a:rPr lang="en-US" sz="1800" b="1" i="1" dirty="0" err="1">
                <a:latin typeface="Arial" panose="020B0604020202020204" pitchFamily="34" charset="0"/>
                <a:cs typeface="Arial" panose="020B0604020202020204" pitchFamily="34" charset="0"/>
              </a:rPr>
              <a:t>Interdiscip</a:t>
            </a:r>
            <a:r>
              <a:rPr lang="en-US" sz="1800" b="1" i="1" dirty="0">
                <a:latin typeface="Arial" panose="020B0604020202020204" pitchFamily="34" charset="0"/>
                <a:cs typeface="Arial" panose="020B0604020202020204" pitchFamily="34" charset="0"/>
              </a:rPr>
              <a:t> Rev Dev Biol. 2017</a:t>
            </a:r>
            <a:endParaRPr lang="es-CO" sz="18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311F867A-253D-B663-EFD3-E043D15A786F}"/>
              </a:ext>
            </a:extLst>
          </p:cNvPr>
          <p:cNvSpPr>
            <a:spLocks noGrp="1"/>
          </p:cNvSpPr>
          <p:nvPr>
            <p:ph idx="1"/>
          </p:nvPr>
        </p:nvSpPr>
        <p:spPr/>
        <p:txBody>
          <a:bodyPr>
            <a:normAutofit fontScale="92500" lnSpcReduction="20000"/>
          </a:bodyPr>
          <a:lstStyle/>
          <a:p>
            <a:r>
              <a:rPr lang="es-ES" dirty="0">
                <a:latin typeface="Arial" panose="020B0604020202020204" pitchFamily="34" charset="0"/>
                <a:cs typeface="Arial" panose="020B0604020202020204" pitchFamily="34" charset="0"/>
              </a:rPr>
              <a:t>Una característica esencial del cerebro es su capacidad de cambio. Los neurocientíficos usan el término "plasticidad" para describir la maleabilidad de la conectividad neuronal y los circuitos. </a:t>
            </a:r>
          </a:p>
          <a:p>
            <a:r>
              <a:rPr lang="es-ES" dirty="0">
                <a:latin typeface="Arial" panose="020B0604020202020204" pitchFamily="34" charset="0"/>
                <a:cs typeface="Arial" panose="020B0604020202020204" pitchFamily="34" charset="0"/>
              </a:rPr>
              <a:t>Los cambios físicos a nivel celular se manifiestan como cambios a nivel de circuito en los patrones de activación neuronal, y son estos cambios a nivel de circuito los que nos permiten aprender, recordar y adaptarnos a condiciones cambiantes del cuerpo y el medio ambiente. </a:t>
            </a:r>
          </a:p>
          <a:p>
            <a:r>
              <a:rPr lang="es-ES" sz="2800" dirty="0">
                <a:latin typeface="Arial" panose="020B0604020202020204" pitchFamily="34" charset="0"/>
                <a:cs typeface="Arial" panose="020B0604020202020204" pitchFamily="34" charset="0"/>
              </a:rPr>
              <a:t>Cuando una neurona se conecta a otra neurona, lo hace a través de una sinapsis(desde el axón de la célula presináptica hasta la dendrita de la célula postsináptica).</a:t>
            </a:r>
            <a:endParaRPr lang="es-ES" dirty="0">
              <a:latin typeface="Arial" panose="020B0604020202020204" pitchFamily="34" charset="0"/>
              <a:cs typeface="Arial" panose="020B0604020202020204" pitchFamily="34" charset="0"/>
            </a:endParaRPr>
          </a:p>
          <a:p>
            <a:endParaRPr lang="es-ES" dirty="0"/>
          </a:p>
          <a:p>
            <a:pPr marL="0" indent="0">
              <a:buNone/>
            </a:pPr>
            <a:r>
              <a:rPr lang="es-ES" sz="1600" b="1" i="1" dirty="0"/>
              <a:t>                          </a:t>
            </a:r>
            <a:endParaRPr lang="es-CO" dirty="0"/>
          </a:p>
        </p:txBody>
      </p:sp>
    </p:spTree>
    <p:extLst>
      <p:ext uri="{BB962C8B-B14F-4D97-AF65-F5344CB8AC3E}">
        <p14:creationId xmlns:p14="http://schemas.microsoft.com/office/powerpoint/2010/main" val="72242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78E555-E48C-FA30-1863-A7E65E6BDFD2}"/>
              </a:ext>
            </a:extLst>
          </p:cNvPr>
          <p:cNvSpPr>
            <a:spLocks noGrp="1"/>
          </p:cNvSpPr>
          <p:nvPr>
            <p:ph type="title"/>
          </p:nvPr>
        </p:nvSpPr>
        <p:spPr/>
        <p:txBody>
          <a:bodyPr>
            <a:normAutofit/>
          </a:bodyPr>
          <a:lstStyle/>
          <a:p>
            <a:r>
              <a:rPr lang="es-ES" sz="4000" i="1" dirty="0">
                <a:latin typeface="Arial" panose="020B0604020202020204" pitchFamily="34" charset="0"/>
                <a:cs typeface="Arial" panose="020B0604020202020204" pitchFamily="34" charset="0"/>
              </a:rPr>
              <a:t>Plasticidad neuronal a lo largo de la vida</a:t>
            </a:r>
            <a:br>
              <a:rPr lang="es-ES" sz="4000" i="1" dirty="0">
                <a:latin typeface="Arial" panose="020B0604020202020204" pitchFamily="34" charset="0"/>
                <a:cs typeface="Arial" panose="020B0604020202020204" pitchFamily="34" charset="0"/>
              </a:rPr>
            </a:br>
            <a:r>
              <a:rPr lang="en-US" sz="1800" b="1" i="1" dirty="0">
                <a:latin typeface="Arial" panose="020B0604020202020204" pitchFamily="34" charset="0"/>
                <a:cs typeface="Arial" panose="020B0604020202020204" pitchFamily="34" charset="0"/>
              </a:rPr>
              <a:t>Wiley </a:t>
            </a:r>
            <a:r>
              <a:rPr lang="en-US" sz="1800" b="1" i="1" dirty="0" err="1">
                <a:latin typeface="Arial" panose="020B0604020202020204" pitchFamily="34" charset="0"/>
                <a:cs typeface="Arial" panose="020B0604020202020204" pitchFamily="34" charset="0"/>
              </a:rPr>
              <a:t>Interdiscip</a:t>
            </a:r>
            <a:r>
              <a:rPr lang="en-US" sz="1800" b="1" i="1" dirty="0">
                <a:latin typeface="Arial" panose="020B0604020202020204" pitchFamily="34" charset="0"/>
                <a:cs typeface="Arial" panose="020B0604020202020204" pitchFamily="34" charset="0"/>
              </a:rPr>
              <a:t> Rev Dev Biol. 2017</a:t>
            </a:r>
            <a:endParaRPr lang="es-CO" sz="1800" i="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C2CFFB0-3E8C-F7C6-793B-3F0F43B35152}"/>
              </a:ext>
            </a:extLst>
          </p:cNvPr>
          <p:cNvSpPr>
            <a:spLocks noGrp="1"/>
          </p:cNvSpPr>
          <p:nvPr>
            <p:ph idx="1"/>
          </p:nvPr>
        </p:nvSpPr>
        <p:spPr/>
        <p:txBody>
          <a:bodyPr>
            <a:normAutofit fontScale="25000" lnSpcReduction="20000"/>
          </a:bodyPr>
          <a:lstStyle/>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96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Por lo general, toma la recepción casi simultánea de muchos impulsos positivos para hacer que una neurona se dispare - unos pocos impulsos positivos aislados generalmente no serán suficientes para impulsar la respuesta de una neurona. </a:t>
            </a: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9600" kern="0" dirty="0">
                <a:solidFill>
                  <a:srgbClr val="202124"/>
                </a:solidFill>
                <a:latin typeface="Arial" panose="020B0604020202020204" pitchFamily="34" charset="0"/>
                <a:ea typeface="Times New Roman" panose="02020603050405020304" pitchFamily="18" charset="0"/>
                <a:cs typeface="Arial" panose="020B0604020202020204" pitchFamily="34" charset="0"/>
              </a:rPr>
              <a:t>P</a:t>
            </a:r>
            <a:r>
              <a:rPr lang="es-ES" sz="96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ara disparar, las señales excitatorias acumulativas deben superar las señales inhibidoras acumulativas. Por lo tanto, el disparo de la neurona no es generalmente una cuestión de azar, sino que representa la </a:t>
            </a:r>
            <a:r>
              <a:rPr lang="es-ES" sz="9600" kern="0" dirty="0" err="1">
                <a:solidFill>
                  <a:srgbClr val="202124"/>
                </a:solidFill>
                <a:effectLst/>
                <a:latin typeface="Arial" panose="020B0604020202020204" pitchFamily="34" charset="0"/>
                <a:ea typeface="Times New Roman" panose="02020603050405020304" pitchFamily="18" charset="0"/>
                <a:cs typeface="Arial" panose="020B0604020202020204" pitchFamily="34" charset="0"/>
              </a:rPr>
              <a:t>co-ocurrencia</a:t>
            </a:r>
            <a:r>
              <a:rPr lang="es-ES" sz="96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 temporal de muchos otros eventos; cómo se distribuyen esos eventos entrantes espacialmente a lo largo de la neurona también importa.</a:t>
            </a: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9600" dirty="0">
                <a:solidFill>
                  <a:srgbClr val="202124"/>
                </a:solidFill>
                <a:effectLst/>
                <a:latin typeface="Arial" panose="020B0604020202020204" pitchFamily="34" charset="0"/>
                <a:ea typeface="Calibri" panose="020F0502020204030204" pitchFamily="34" charset="0"/>
                <a:cs typeface="Arial" panose="020B0604020202020204" pitchFamily="34" charset="0"/>
              </a:rPr>
              <a:t>El disparo de una neurona puede representar información muy específica, y la coactividad de muchas neuronas, proporciona una descripción rica y detallada de la información.</a:t>
            </a:r>
            <a:endParaRPr lang="es-ES" sz="9600" kern="0" dirty="0">
              <a:solidFill>
                <a:srgbClr val="202124"/>
              </a:solidFill>
              <a:effectLst/>
              <a:latin typeface="Arial" panose="020B0604020202020204" pitchFamily="34" charset="0"/>
              <a:ea typeface="Times New Roman" panose="02020603050405020304" pitchFamily="18" charset="0"/>
              <a:cs typeface="Arial" panose="020B0604020202020204" pitchFamily="34"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O" sz="5100" kern="100" dirty="0">
              <a:effectLst/>
              <a:latin typeface="Arial" panose="020B0604020202020204" pitchFamily="34" charset="0"/>
              <a:ea typeface="Calibri" panose="020F050202020403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18751965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3028</TotalTime>
  <Words>6082</Words>
  <Application>Microsoft Office PowerPoint</Application>
  <PresentationFormat>Panorámica</PresentationFormat>
  <Paragraphs>195</Paragraphs>
  <Slides>49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49</vt:i4>
      </vt:variant>
    </vt:vector>
  </HeadingPairs>
  <TitlesOfParts>
    <vt:vector size="54" baseType="lpstr">
      <vt:lpstr>Arial</vt:lpstr>
      <vt:lpstr>Calibri</vt:lpstr>
      <vt:lpstr>Calibri Light</vt:lpstr>
      <vt:lpstr>Verdana</vt:lpstr>
      <vt:lpstr>Tema de Office</vt:lpstr>
      <vt:lpstr>PLASTICIDAD CEREBRAL</vt:lpstr>
      <vt:lpstr>Neurona, Axón y dendritas</vt:lpstr>
      <vt:lpstr>Ramon y Cajal   1888</vt:lpstr>
      <vt:lpstr>SINAPSIS </vt:lpstr>
      <vt:lpstr>MEMORIA Y EMOCIONES</vt:lpstr>
      <vt:lpstr>Presentación de PowerPoint</vt:lpstr>
      <vt:lpstr>Plasticidad neuronal a lo largo de la vida Wiley Interdiscip Rev Dev Biol. 2017</vt:lpstr>
      <vt:lpstr>Plasticidad neuronal a lo largo de la vida Wiley Interdiscip Rev Dev Biol. 2017</vt:lpstr>
      <vt:lpstr>Plasticidad neuronal a lo largo de la vida Wiley Interdiscip Rev Dev Biol. 2017</vt:lpstr>
      <vt:lpstr>Plasticidad neuronal a lo largo de la vida Wiley Interdiscip Rev Dev Biol. 2017 </vt:lpstr>
      <vt:lpstr>Plasticidad neuronal:  Una realidad Neuronal Enrique Marcos Sierra Benítez-  Mairianny Quianella León Pérez 2019</vt:lpstr>
      <vt:lpstr>Plasticidad neuronal:  Una realidad Neuronal Enrique Marcos Sierra Benítez-  Mairianny Quianella León Pérez 2019</vt:lpstr>
      <vt:lpstr>Plasticidad neuronal:  Una realidad Neuronal Enrique Marcos Sierra Benítez-  Mairianny Quianella León Pérez 2019</vt:lpstr>
      <vt:lpstr>Plasticidad neuronal:  Una realidad Neuronal Enrique Marcos Sierra Benítez-  Mairianny Quianella León Pérez 2019</vt:lpstr>
      <vt:lpstr>Microfotografías Ramón y Cajal 1888</vt:lpstr>
      <vt:lpstr>Plasticidad neuronal:  Una realidad Neuronal Enrique Marcos Sierra Benítez-  Mairianny Quianella León Pérez 2019</vt:lpstr>
      <vt:lpstr>PLASTICIDAD CEREBRAL</vt:lpstr>
      <vt:lpstr>PLASTICIDAD CEREBRAL</vt:lpstr>
      <vt:lpstr>POTENCIACION A LARGO PLAZO</vt:lpstr>
      <vt:lpstr>PLASTICIDAD CEREBRAL</vt:lpstr>
      <vt:lpstr>Plasticidad neuronal:  Una realidad Neuronal Enrique Marcos Sierra Benítez-  Mairianny Quianella León Pérez 2019</vt:lpstr>
      <vt:lpstr>Plasticidad neuronal:  Una realidad Neuronal Enrique Marcos Sierra Benítez-  Mairianny Quianella León Pérez 2019</vt:lpstr>
      <vt:lpstr>Plasticidad neuronal:  Una realidad Neuronal Enrique Marcos Sierra Benítez-  Mairianny Quianella León Pérez 2019</vt:lpstr>
      <vt:lpstr>Plasticidad neuronal:  Una realidad Neuronal Enrique Marcos Sierra Benítez-  Mairianny Quianella León Pérez 2019</vt:lpstr>
      <vt:lpstr>Nuevos aportes en neurociencias y psicoanálisis  Krivoy de Taub F 2009</vt:lpstr>
      <vt:lpstr>Nuevos aportes en neurociencias y psicoanálisis  Krivoy de Taub F 2009</vt:lpstr>
      <vt:lpstr>Nuevos aportes en neurociencias y psicoanálisis  Krivoy de Taub F 2009</vt:lpstr>
      <vt:lpstr>Nuevos aportes en neurociencias y psicoanálisis  Krivoy de Taub F 2009</vt:lpstr>
      <vt:lpstr>Fases de memoria en función del tiempo  Krivoy de Taub F 2009</vt:lpstr>
      <vt:lpstr>Fases de memoria en función del tiempo  Krivoy de Taub F 2009</vt:lpstr>
      <vt:lpstr>Fases de memoria en función del tiempo  Krivoy de Taub F 2009</vt:lpstr>
      <vt:lpstr>MEMORIA EMOCIONAL</vt:lpstr>
      <vt:lpstr>MEMORIA EMOCIONAL</vt:lpstr>
      <vt:lpstr>PSICOTERAPIA</vt:lpstr>
      <vt:lpstr>Plasticidad neuronal:  Una realidad Neuronal Enrique Marcos Sierra Benítez-  Mairianny Quianella León Pérez 2019</vt:lpstr>
      <vt:lpstr>Plasticidad neuronal:  Una realidad Neuronal Enrique Marcos Sierra Benítez-  Mairianny Quianella León Pérez 2019</vt:lpstr>
      <vt:lpstr>ENVEJECIMIENTO Y NEUROPLASTICIDAD</vt:lpstr>
      <vt:lpstr>ENVEJECIMIENTO Y NEUROPLASTICIDAD</vt:lpstr>
      <vt:lpstr>Plasticidad cerebral en Enfermedad de Alzheimer</vt:lpstr>
      <vt:lpstr>Plasticidad cerebral en Enfermedad de Alzheimer</vt:lpstr>
      <vt:lpstr>Plasticidad cerebral en Enfermedad de Alzheimer</vt:lpstr>
      <vt:lpstr>Plasticidad cerebral en Enfermedad de Alzheimer</vt:lpstr>
      <vt:lpstr>Plasticidad cerebral en Enfermedad de Alzheimer</vt:lpstr>
      <vt:lpstr>Apuntándole a la Neuroplasticidad  en paciente con enfermedad neurodegenerativa con técnicas de estimulación Yuan TF et als.2020</vt:lpstr>
      <vt:lpstr>Apuntándole a la Neuroplasticidad  en paciente con enfermedad neurodegenerativa con técnicas de estimulación Yuan TF et als.2020</vt:lpstr>
      <vt:lpstr>Apuntándole a la Neuroplasticidad  en paciente con enfermedad neurodegenerativa con técnicas de estimulación Yuan TF et als.2020</vt:lpstr>
      <vt:lpstr>Presentación de PowerPoint</vt:lpstr>
      <vt:lpstr>PLASTICIDAD CEREBRAL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PLASTICIDAD CEREBRAL</dc:title>
  <dc:creator>olga lucia pedraza linares</dc:creator>
  <cp:lastModifiedBy>olga lucia pedraza linares</cp:lastModifiedBy>
  <cp:revision>231</cp:revision>
  <dcterms:created xsi:type="dcterms:W3CDTF">2023-05-16T04:22:52Z</dcterms:created>
  <dcterms:modified xsi:type="dcterms:W3CDTF">2023-05-28T13:36:27Z</dcterms:modified>
</cp:coreProperties>
</file>