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21" r:id="rId2"/>
    <p:sldId id="326" r:id="rId3"/>
    <p:sldId id="329" r:id="rId4"/>
    <p:sldId id="423" r:id="rId5"/>
    <p:sldId id="397" r:id="rId6"/>
    <p:sldId id="352" r:id="rId7"/>
    <p:sldId id="424" r:id="rId8"/>
    <p:sldId id="351" r:id="rId9"/>
    <p:sldId id="338" r:id="rId10"/>
    <p:sldId id="348" r:id="rId11"/>
    <p:sldId id="344" r:id="rId12"/>
    <p:sldId id="358" r:id="rId13"/>
    <p:sldId id="359" r:id="rId14"/>
    <p:sldId id="400" r:id="rId15"/>
    <p:sldId id="370" r:id="rId16"/>
    <p:sldId id="371" r:id="rId17"/>
    <p:sldId id="407" r:id="rId18"/>
    <p:sldId id="373" r:id="rId19"/>
    <p:sldId id="422" r:id="rId20"/>
    <p:sldId id="419" r:id="rId21"/>
    <p:sldId id="378" r:id="rId22"/>
    <p:sldId id="379" r:id="rId23"/>
    <p:sldId id="521" r:id="rId24"/>
    <p:sldId id="409" r:id="rId25"/>
    <p:sldId id="386" r:id="rId26"/>
    <p:sldId id="388" r:id="rId27"/>
    <p:sldId id="520" r:id="rId2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3" autoAdjust="0"/>
    <p:restoredTop sz="95652" autoAdjust="0"/>
  </p:normalViewPr>
  <p:slideViewPr>
    <p:cSldViewPr>
      <p:cViewPr varScale="1">
        <p:scale>
          <a:sx n="107" d="100"/>
          <a:sy n="107" d="100"/>
        </p:scale>
        <p:origin x="148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A89FA-392C-4680-8A4C-68F88015F07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99D-9C23-43D0-A405-B09A5E1B52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54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673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8944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22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484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896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2561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2639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4672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8630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7973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438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0655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6992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3714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2474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2474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846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3180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54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44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164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634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4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708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614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15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09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5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9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06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2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0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25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6ilV74r2RQ" TargetMode="External"/><Relationship Id="rId2" Type="http://schemas.openxmlformats.org/officeDocument/2006/relationships/hyperlink" Target="https://www.infobae.com/america/mexico/2019/06/12/se-hunde-el-corazon-de-la-ciudad-de-mexico-el-zocalo-ha-descendido-hasta-10-metr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1library.co/article/generaci%C3%B3n-de-un-interferograma-diferencial-difsar.zxvm92n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1library.co/article/generaci%C3%B3n-de-un-interferograma-diferencial-difsar.zxvm92n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researchgate.net/post/SENTINEL-1_IW_Level-1_SLC_vs_GRD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Efecto_Doppler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D17C4F2-7B32-E784-E62D-1F48E6D72980}"/>
              </a:ext>
            </a:extLst>
          </p:cNvPr>
          <p:cNvGrpSpPr/>
          <p:nvPr/>
        </p:nvGrpSpPr>
        <p:grpSpPr>
          <a:xfrm>
            <a:off x="0" y="919757"/>
            <a:ext cx="8985380" cy="4662186"/>
            <a:chOff x="0" y="83343"/>
            <a:chExt cx="11980506" cy="6216247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0" y="5622482"/>
              <a:ext cx="119805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350" dirty="0">
                <a:solidFill>
                  <a:schemeClr val="accent1"/>
                </a:solidFill>
              </a:endParaRP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C0BBD08-778E-9D10-681E-7A4F5BA27236}"/>
                </a:ext>
              </a:extLst>
            </p:cNvPr>
            <p:cNvGrpSpPr/>
            <p:nvPr/>
          </p:nvGrpSpPr>
          <p:grpSpPr>
            <a:xfrm>
              <a:off x="1942806" y="83343"/>
              <a:ext cx="7702875" cy="4461920"/>
              <a:chOff x="1942806" y="83343"/>
              <a:chExt cx="7702875" cy="4461920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308785" y="4145154"/>
                <a:ext cx="272125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350" b="1" dirty="0"/>
                  <a:t>Manuel Dávila </a:t>
                </a:r>
                <a:r>
                  <a:rPr lang="es-MX" sz="1350" b="1" dirty="0" err="1"/>
                  <a:t>Sguerra</a:t>
                </a:r>
                <a:endParaRPr lang="es-CO" sz="1350" b="1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30ECDEC-79FA-4937-B3B2-9DF1F1EEEC51}"/>
                  </a:ext>
                </a:extLst>
              </p:cNvPr>
              <p:cNvSpPr txBox="1"/>
              <p:nvPr/>
            </p:nvSpPr>
            <p:spPr>
              <a:xfrm>
                <a:off x="1942806" y="3174420"/>
                <a:ext cx="770287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s-MX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s-MX" sz="1350" dirty="0">
                  <a:solidFill>
                    <a:srgbClr val="C00000"/>
                  </a:solidFill>
                  <a:latin typeface="Bitter-Bold"/>
                </a:endParaRPr>
              </a:p>
            </p:txBody>
          </p:sp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CA481EA7-D388-F21E-8B0F-D377080CE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498" y="750263"/>
                <a:ext cx="3083489" cy="584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CO" sz="2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2400" b="1" dirty="0">
                    <a:cs typeface="Arial" panose="020B0604020202020204" pitchFamily="34" charset="0"/>
                  </a:rPr>
                  <a:t>: 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33ED0E5-5050-8AB7-EBFE-D476F3E9EF23}"/>
                  </a:ext>
                </a:extLst>
              </p:cNvPr>
              <p:cNvSpPr txBox="1"/>
              <p:nvPr/>
            </p:nvSpPr>
            <p:spPr>
              <a:xfrm>
                <a:off x="4591108" y="83343"/>
                <a:ext cx="246879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</p:grp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CD936F2-383C-030B-879F-4BEAC0B92A38}"/>
              </a:ext>
            </a:extLst>
          </p:cNvPr>
          <p:cNvSpPr txBox="1"/>
          <p:nvPr/>
        </p:nvSpPr>
        <p:spPr>
          <a:xfrm>
            <a:off x="251520" y="1819501"/>
            <a:ext cx="8568951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Noticia: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 hunde el corazón de la Ciudad de México: el Zócalo ha descendido hasta 10 metros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 fontAlgn="base">
              <a:defRPr/>
            </a:pP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https://www.infobae.com/america/mexico/2019/06/12/se-hunde-el-corazon-de-la-ciudad-de-mexico-el-zocalo-ha-descendido-hasta-10-metros/</a:t>
            </a:r>
            <a:endParaRPr lang="es-MX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defRPr/>
            </a:pP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 para el estudio sobre hundimiento de tierras usando el satélite </a:t>
            </a:r>
            <a:r>
              <a:rPr lang="es-CO" b="1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que proporciona imágenes de radar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5EE1C1D-FB1E-B112-8DCC-26EFC7EA97B9}"/>
              </a:ext>
            </a:extLst>
          </p:cNvPr>
          <p:cNvSpPr/>
          <p:nvPr/>
        </p:nvSpPr>
        <p:spPr>
          <a:xfrm>
            <a:off x="1134089" y="6490922"/>
            <a:ext cx="63359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https://www.youtube.com/watch?v=w6ilV74r2RQ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187E9B-A06E-75F8-3D54-C55C33D6D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3E3245-5569-2785-C714-CDC48BCC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E409CA-1808-B144-789A-997344C35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37DC566-F560-4F1C-BAC2-0924D9C30548}"/>
              </a:ext>
            </a:extLst>
          </p:cNvPr>
          <p:cNvGrpSpPr/>
          <p:nvPr/>
        </p:nvGrpSpPr>
        <p:grpSpPr>
          <a:xfrm>
            <a:off x="35497" y="836712"/>
            <a:ext cx="9001000" cy="5112568"/>
            <a:chOff x="35496" y="836712"/>
            <a:chExt cx="9158083" cy="5112568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BA9B8B4C-67CC-4DA9-833E-8D1A95CEE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165394"/>
              <a:ext cx="8504687" cy="4783886"/>
            </a:xfrm>
            <a:prstGeom prst="rect">
              <a:avLst/>
            </a:prstGeom>
          </p:spPr>
        </p:pic>
        <p:sp>
          <p:nvSpPr>
            <p:cNvPr id="7" name="Abrir llave 6">
              <a:extLst>
                <a:ext uri="{FF2B5EF4-FFF2-40B4-BE49-F238E27FC236}">
                  <a16:creationId xmlns:a16="http://schemas.microsoft.com/office/drawing/2014/main" id="{9A3EBCB4-666A-4976-B083-14658AA2D52C}"/>
                </a:ext>
              </a:extLst>
            </p:cNvPr>
            <p:cNvSpPr/>
            <p:nvPr/>
          </p:nvSpPr>
          <p:spPr>
            <a:xfrm rot="10800000">
              <a:off x="8734810" y="2011287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0A342FDD-673D-491D-9793-58549DE8E8AE}"/>
                </a:ext>
              </a:extLst>
            </p:cNvPr>
            <p:cNvSpPr/>
            <p:nvPr/>
          </p:nvSpPr>
          <p:spPr>
            <a:xfrm rot="10800000">
              <a:off x="8734810" y="2314746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Abrir llave 8">
              <a:extLst>
                <a:ext uri="{FF2B5EF4-FFF2-40B4-BE49-F238E27FC236}">
                  <a16:creationId xmlns:a16="http://schemas.microsoft.com/office/drawing/2014/main" id="{5E67B0BE-681E-47D3-9731-75721A08B2B9}"/>
                </a:ext>
              </a:extLst>
            </p:cNvPr>
            <p:cNvSpPr/>
            <p:nvPr/>
          </p:nvSpPr>
          <p:spPr>
            <a:xfrm rot="10800000">
              <a:off x="8734810" y="2640066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C6723F3-D094-49F2-8B82-6A54EA2DE813}"/>
                </a:ext>
              </a:extLst>
            </p:cNvPr>
            <p:cNvSpPr txBox="1"/>
            <p:nvPr/>
          </p:nvSpPr>
          <p:spPr>
            <a:xfrm>
              <a:off x="8799990" y="29002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014381A-D2B3-4DC0-90EB-8EB494C8F42E}"/>
                </a:ext>
              </a:extLst>
            </p:cNvPr>
            <p:cNvSpPr txBox="1"/>
            <p:nvPr/>
          </p:nvSpPr>
          <p:spPr>
            <a:xfrm>
              <a:off x="8793164" y="19597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6692F04-5583-4BDC-A38F-64D8C6239972}"/>
                </a:ext>
              </a:extLst>
            </p:cNvPr>
            <p:cNvSpPr txBox="1"/>
            <p:nvPr/>
          </p:nvSpPr>
          <p:spPr>
            <a:xfrm>
              <a:off x="8786976" y="22477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DFCC946-6284-424E-AA81-6BED0E588D0D}"/>
                </a:ext>
              </a:extLst>
            </p:cNvPr>
            <p:cNvSpPr/>
            <p:nvPr/>
          </p:nvSpPr>
          <p:spPr>
            <a:xfrm>
              <a:off x="8671258" y="1844824"/>
              <a:ext cx="417404" cy="1360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Abrir llave 13">
              <a:extLst>
                <a:ext uri="{FF2B5EF4-FFF2-40B4-BE49-F238E27FC236}">
                  <a16:creationId xmlns:a16="http://schemas.microsoft.com/office/drawing/2014/main" id="{B731EE47-F2EB-4B42-9439-AA6BB77FAE9F}"/>
                </a:ext>
              </a:extLst>
            </p:cNvPr>
            <p:cNvSpPr/>
            <p:nvPr/>
          </p:nvSpPr>
          <p:spPr>
            <a:xfrm rot="10800000">
              <a:off x="8735354" y="295124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77794BC-3345-45AA-A331-202CC416F508}"/>
                </a:ext>
              </a:extLst>
            </p:cNvPr>
            <p:cNvSpPr txBox="1"/>
            <p:nvPr/>
          </p:nvSpPr>
          <p:spPr>
            <a:xfrm>
              <a:off x="8806818" y="25571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3</a:t>
              </a:r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193A4323-96B8-4EC0-BB65-830E3FFE62B3}"/>
                </a:ext>
              </a:extLst>
            </p:cNvPr>
            <p:cNvSpPr/>
            <p:nvPr/>
          </p:nvSpPr>
          <p:spPr>
            <a:xfrm rot="10800000">
              <a:off x="8734810" y="4005064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13B3D97-C088-4D60-84D0-E6ADCA2B0245}"/>
                </a:ext>
              </a:extLst>
            </p:cNvPr>
            <p:cNvSpPr txBox="1"/>
            <p:nvPr/>
          </p:nvSpPr>
          <p:spPr>
            <a:xfrm>
              <a:off x="8793164" y="39330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D09F8B36-A42B-43D4-9EC5-5666D9A58072}"/>
                </a:ext>
              </a:extLst>
            </p:cNvPr>
            <p:cNvSpPr txBox="1"/>
            <p:nvPr/>
          </p:nvSpPr>
          <p:spPr>
            <a:xfrm>
              <a:off x="8786976" y="4221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ED1548F-5A35-4BD9-A964-E33E42B8EA5D}"/>
                </a:ext>
              </a:extLst>
            </p:cNvPr>
            <p:cNvSpPr/>
            <p:nvPr/>
          </p:nvSpPr>
          <p:spPr>
            <a:xfrm>
              <a:off x="8671258" y="3881919"/>
              <a:ext cx="417404" cy="12845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7B1D743-DBDA-463E-B106-FC258B86B19F}"/>
                </a:ext>
              </a:extLst>
            </p:cNvPr>
            <p:cNvSpPr txBox="1"/>
            <p:nvPr/>
          </p:nvSpPr>
          <p:spPr>
            <a:xfrm>
              <a:off x="8806818" y="45091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3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4AAB5D7-1BA9-4133-9AA0-B881E959E702}"/>
                </a:ext>
              </a:extLst>
            </p:cNvPr>
            <p:cNvSpPr txBox="1"/>
            <p:nvPr/>
          </p:nvSpPr>
          <p:spPr>
            <a:xfrm>
              <a:off x="8316416" y="83671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Capas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AB8B789E-752D-4CF2-B85B-3DF8CC9E0348}"/>
                </a:ext>
              </a:extLst>
            </p:cNvPr>
            <p:cNvCxnSpPr>
              <a:cxnSpLocks/>
            </p:cNvCxnSpPr>
            <p:nvPr/>
          </p:nvCxnSpPr>
          <p:spPr>
            <a:xfrm>
              <a:off x="8806818" y="1289598"/>
              <a:ext cx="0" cy="412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83B3953-E48D-48C6-BEC9-E1CADF1CA821}"/>
                </a:ext>
              </a:extLst>
            </p:cNvPr>
            <p:cNvSpPr txBox="1"/>
            <p:nvPr/>
          </p:nvSpPr>
          <p:spPr>
            <a:xfrm>
              <a:off x="8806818" y="47971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34" name="Abrir llave 33">
              <a:extLst>
                <a:ext uri="{FF2B5EF4-FFF2-40B4-BE49-F238E27FC236}">
                  <a16:creationId xmlns:a16="http://schemas.microsoft.com/office/drawing/2014/main" id="{F9648386-1DD4-4DB4-8916-C804AB6AFD71}"/>
                </a:ext>
              </a:extLst>
            </p:cNvPr>
            <p:cNvSpPr/>
            <p:nvPr/>
          </p:nvSpPr>
          <p:spPr>
            <a:xfrm rot="10800000">
              <a:off x="8748464" y="4293096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5" name="Abrir llave 34">
              <a:extLst>
                <a:ext uri="{FF2B5EF4-FFF2-40B4-BE49-F238E27FC236}">
                  <a16:creationId xmlns:a16="http://schemas.microsoft.com/office/drawing/2014/main" id="{CD467810-269B-4248-8FAD-ED562A566D43}"/>
                </a:ext>
              </a:extLst>
            </p:cNvPr>
            <p:cNvSpPr/>
            <p:nvPr/>
          </p:nvSpPr>
          <p:spPr>
            <a:xfrm rot="10800000">
              <a:off x="8748464" y="4877566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6" name="Abrir llave 35">
              <a:extLst>
                <a:ext uri="{FF2B5EF4-FFF2-40B4-BE49-F238E27FC236}">
                  <a16:creationId xmlns:a16="http://schemas.microsoft.com/office/drawing/2014/main" id="{5F666889-6C3A-4DE0-9D8B-D671B0816DB9}"/>
                </a:ext>
              </a:extLst>
            </p:cNvPr>
            <p:cNvSpPr/>
            <p:nvPr/>
          </p:nvSpPr>
          <p:spPr>
            <a:xfrm rot="10800000">
              <a:off x="8748464" y="4589534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7893CEF-8DC4-4609-A077-8AB7661D3814}"/>
              </a:ext>
            </a:extLst>
          </p:cNvPr>
          <p:cNvSpPr txBox="1"/>
          <p:nvPr/>
        </p:nvSpPr>
        <p:spPr>
          <a:xfrm>
            <a:off x="2659457" y="611043"/>
            <a:ext cx="382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Capas seleccionadas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F60F3A-F382-44E1-BAE6-DC84B14F6FA3}"/>
              </a:ext>
            </a:extLst>
          </p:cNvPr>
          <p:cNvSpPr txBox="1"/>
          <p:nvPr/>
        </p:nvSpPr>
        <p:spPr>
          <a:xfrm>
            <a:off x="755576" y="6093296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FF0000"/>
                </a:solidFill>
              </a:rPr>
              <a:t>Nota: por algún problema de selección seleccionamos 4 capas en el archivo1</a:t>
            </a:r>
          </a:p>
          <a:p>
            <a:pPr algn="ctr"/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Más adelante se verá el efecto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ACFC5F-B071-4076-C009-18C5D8403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0D8E3CD-9FBF-756F-E1C6-60A62E4BC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737DDC-982B-DD1D-C49E-C4890B792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375707" y="83342"/>
            <a:ext cx="1851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2308DF-6407-4BCF-8076-AED8D59E5C62}"/>
              </a:ext>
            </a:extLst>
          </p:cNvPr>
          <p:cNvSpPr txBox="1"/>
          <p:nvPr/>
        </p:nvSpPr>
        <p:spPr>
          <a:xfrm>
            <a:off x="338514" y="751669"/>
            <a:ext cx="874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Proceso para producir el </a:t>
            </a:r>
            <a:r>
              <a:rPr lang="es-CO" sz="2800" b="1" dirty="0" err="1">
                <a:solidFill>
                  <a:srgbClr val="C00000"/>
                </a:solidFill>
              </a:rPr>
              <a:t>interferograma</a:t>
            </a:r>
            <a:r>
              <a:rPr lang="es-CO" sz="2800" b="1" dirty="0">
                <a:solidFill>
                  <a:srgbClr val="C00000"/>
                </a:solidFill>
              </a:rPr>
              <a:t> y coherencia del mapa 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5827BC9C-C632-48CD-4B06-F19E00B98321}"/>
              </a:ext>
            </a:extLst>
          </p:cNvPr>
          <p:cNvGrpSpPr/>
          <p:nvPr/>
        </p:nvGrpSpPr>
        <p:grpSpPr>
          <a:xfrm>
            <a:off x="125846" y="1581796"/>
            <a:ext cx="8671711" cy="5097081"/>
            <a:chOff x="179512" y="1567825"/>
            <a:chExt cx="8820272" cy="5303164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8181E949-5C98-4148-A120-CB4609615510}"/>
                </a:ext>
              </a:extLst>
            </p:cNvPr>
            <p:cNvGrpSpPr/>
            <p:nvPr/>
          </p:nvGrpSpPr>
          <p:grpSpPr>
            <a:xfrm>
              <a:off x="179512" y="1567825"/>
              <a:ext cx="8820272" cy="5303164"/>
              <a:chOff x="0" y="1241434"/>
              <a:chExt cx="8999784" cy="5397361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8587D4B-C1E3-4351-9D68-009BE11E600E}"/>
                  </a:ext>
                </a:extLst>
              </p:cNvPr>
              <p:cNvSpPr txBox="1"/>
              <p:nvPr/>
            </p:nvSpPr>
            <p:spPr>
              <a:xfrm>
                <a:off x="321104" y="1248061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94F73CE-A5E1-424D-8A8A-9BF7F8319889}"/>
                  </a:ext>
                </a:extLst>
              </p:cNvPr>
              <p:cNvSpPr txBox="1"/>
              <p:nvPr/>
            </p:nvSpPr>
            <p:spPr>
              <a:xfrm>
                <a:off x="2024456" y="1241434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B4ED700-C373-4AF0-B130-25040E3BEB16}"/>
                  </a:ext>
                </a:extLst>
              </p:cNvPr>
              <p:cNvSpPr txBox="1"/>
              <p:nvPr/>
            </p:nvSpPr>
            <p:spPr>
              <a:xfrm>
                <a:off x="6393844" y="1340768"/>
                <a:ext cx="2319866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S1- TOPS 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0E18222-7EB3-4F34-9AFC-DE55D1500DAA}"/>
                  </a:ext>
                </a:extLst>
              </p:cNvPr>
              <p:cNvSpPr txBox="1"/>
              <p:nvPr/>
            </p:nvSpPr>
            <p:spPr>
              <a:xfrm>
                <a:off x="310425" y="4077072"/>
                <a:ext cx="1440160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Intereferometric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Products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DCBA62C-9803-44E6-AFE0-397C52F4DFC4}"/>
                  </a:ext>
                </a:extLst>
              </p:cNvPr>
              <p:cNvSpPr txBox="1"/>
              <p:nvPr/>
            </p:nvSpPr>
            <p:spPr>
              <a:xfrm>
                <a:off x="1950497" y="4161102"/>
                <a:ext cx="1656184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Radar/Sentinel-1 Tops/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4610B3E-5919-485B-89B0-F2698EAEC40B}"/>
                  </a:ext>
                </a:extLst>
              </p:cNvPr>
              <p:cNvSpPr txBox="1"/>
              <p:nvPr/>
            </p:nvSpPr>
            <p:spPr>
              <a:xfrm>
                <a:off x="4128895" y="1341657"/>
                <a:ext cx="1978875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/>
                  <a:t>Back </a:t>
                </a:r>
                <a:r>
                  <a:rPr lang="es-CO" dirty="0" err="1"/>
                  <a:t>Geocoding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Coregistraton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S1-TOPS </a:t>
                </a:r>
                <a:r>
                  <a:rPr lang="es-CO" dirty="0" err="1"/>
                  <a:t>Coregistration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Back-</a:t>
                </a:r>
                <a:r>
                  <a:rPr lang="es-CO" dirty="0" err="1"/>
                  <a:t>Geocoding</a:t>
                </a:r>
                <a:endParaRPr lang="es-CO" dirty="0"/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373A28D-2133-4EB9-9140-5EBBBFC1FC9D}"/>
                  </a:ext>
                </a:extLst>
              </p:cNvPr>
              <p:cNvSpPr txBox="1"/>
              <p:nvPr/>
            </p:nvSpPr>
            <p:spPr>
              <a:xfrm>
                <a:off x="255108" y="2292364"/>
                <a:ext cx="1463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0AAB14-9AC9-433A-9A74-9DC7AAE8456D}"/>
                  </a:ext>
                </a:extLst>
              </p:cNvPr>
              <p:cNvSpPr txBox="1"/>
              <p:nvPr/>
            </p:nvSpPr>
            <p:spPr>
              <a:xfrm>
                <a:off x="1950497" y="2194957"/>
                <a:ext cx="19014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los archivos de las órbitas para darle precisión a la posición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del satélite e información de la velocidad   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C1154E6-A659-4ACF-A329-88D6A120EC28}"/>
                  </a:ext>
                </a:extLst>
              </p:cNvPr>
              <p:cNvSpPr txBox="1"/>
              <p:nvPr/>
            </p:nvSpPr>
            <p:spPr>
              <a:xfrm>
                <a:off x="4128895" y="2219186"/>
                <a:ext cx="197887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Corregistrar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las 2 imágenes de Sentinel-1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Contribuyendo al mismo pixel en los datos del archivos maestro y el esclavo, usando las órbitas de los dos productos  y el modelo de elevación digital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A0728036-A241-451C-AB7C-179F87FEE942}"/>
                  </a:ext>
                </a:extLst>
              </p:cNvPr>
              <p:cNvSpPr txBox="1"/>
              <p:nvPr/>
            </p:nvSpPr>
            <p:spPr>
              <a:xfrm>
                <a:off x="6393844" y="2268277"/>
                <a:ext cx="24266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cs typeface="Arial" panose="020B0604020202020204" pitchFamily="34" charset="0"/>
                  </a:rPr>
                  <a:t>Mejorar los operadores de la  diversidad espectral que sigue al </a:t>
                </a:r>
                <a:r>
                  <a:rPr lang="es-CO" sz="1200" dirty="0" err="1">
                    <a:cs typeface="Arial" panose="020B0604020202020204" pitchFamily="34" charset="0"/>
                  </a:rPr>
                  <a:t>geocoding</a:t>
                </a:r>
                <a:r>
                  <a:rPr lang="es-CO" sz="1200" dirty="0">
                    <a:cs typeface="Arial" panose="020B0604020202020204" pitchFamily="34" charset="0"/>
                  </a:rPr>
                  <a:t>. Aprovecha  los datos del área superpuesta del JSON o  (</a:t>
                </a:r>
                <a:r>
                  <a:rPr lang="es-MX" sz="1200" dirty="0"/>
                  <a:t>JavaScript </a:t>
                </a:r>
                <a:r>
                  <a:rPr lang="es-MX" sz="1200" dirty="0" err="1"/>
                  <a:t>Object</a:t>
                </a:r>
                <a:r>
                  <a:rPr lang="es-MX" sz="1200" dirty="0"/>
                  <a:t> </a:t>
                </a:r>
                <a:r>
                  <a:rPr lang="es-MX" sz="1200" dirty="0" err="1"/>
                  <a:t>Notation</a:t>
                </a:r>
                <a:r>
                  <a:rPr lang="es-MX" sz="1200" dirty="0"/>
                  <a:t>) para el intercambio de datos. Parece ser  más ventajoso que XML </a:t>
                </a:r>
                <a:r>
                  <a:rPr lang="es-MX" sz="1200" b="1" dirty="0"/>
                  <a:t>como formato</a:t>
                </a:r>
                <a:r>
                  <a:rPr lang="es-MX" sz="1200" dirty="0"/>
                  <a:t> de  intercambio de datos.</a:t>
                </a:r>
                <a:r>
                  <a:rPr lang="es-CO" sz="1200" dirty="0"/>
                  <a:t>L</a:t>
                </a:r>
                <a:r>
                  <a:rPr lang="es-CO" sz="1200" dirty="0">
                    <a:cs typeface="Arial" panose="020B0604020202020204" pitchFamily="34" charset="0"/>
                  </a:rPr>
                  <a:t>leva a cabo la Corrección del rango y del </a:t>
                </a:r>
                <a:r>
                  <a:rPr lang="es-CO" sz="1200" dirty="0" err="1">
                    <a:cs typeface="Arial" panose="020B0604020202020204" pitchFamily="34" charset="0"/>
                  </a:rPr>
                  <a:t>azimuth</a:t>
                </a:r>
                <a:r>
                  <a:rPr lang="es-CO" sz="1200" dirty="0">
                    <a:cs typeface="Arial" panose="020B0604020202020204" pitchFamily="34" charset="0"/>
                  </a:rPr>
                  <a:t> de cada barra. </a:t>
                </a:r>
              </a:p>
              <a:p>
                <a:r>
                  <a:rPr lang="es-CO" sz="1200" dirty="0">
                    <a:cs typeface="Arial" panose="020B0604020202020204" pitchFamily="34" charset="0"/>
                  </a:rPr>
                  <a:t>Es un paso de refinamiento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CD5340-ABD7-4318-AD91-355212555AB4}"/>
                  </a:ext>
                </a:extLst>
              </p:cNvPr>
              <p:cNvSpPr txBox="1"/>
              <p:nvPr/>
            </p:nvSpPr>
            <p:spPr>
              <a:xfrm>
                <a:off x="166325" y="5229199"/>
                <a:ext cx="1594938" cy="140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produce al fin del programa la  interferometría entre el par de mapas. </a:t>
                </a:r>
              </a:p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(Desplazamiento de terreno)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AFEE097-494D-4074-9454-5609330E7B1B}"/>
                  </a:ext>
                </a:extLst>
              </p:cNvPr>
              <p:cNvSpPr txBox="1"/>
              <p:nvPr/>
            </p:nvSpPr>
            <p:spPr>
              <a:xfrm>
                <a:off x="1950497" y="4971896"/>
                <a:ext cx="1803055" cy="159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la parte superior del operador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Pues la imagen  consiste en una serie de ráfagas  para obtener un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cubrimiento continuo del terreno  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73E3B67D-0D33-43D5-AA90-C4610CA66628}"/>
                  </a:ext>
                </a:extLst>
              </p:cNvPr>
              <p:cNvSpPr txBox="1"/>
              <p:nvPr/>
            </p:nvSpPr>
            <p:spPr>
              <a:xfrm>
                <a:off x="321104" y="1757156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F5097B5-1728-43FF-95F4-E0D527C00877}"/>
                  </a:ext>
                </a:extLst>
              </p:cNvPr>
              <p:cNvSpPr txBox="1"/>
              <p:nvPr/>
            </p:nvSpPr>
            <p:spPr>
              <a:xfrm>
                <a:off x="2007068" y="1743910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24F24511-F644-4487-B47C-2A4BB34E32CA}"/>
                  </a:ext>
                </a:extLst>
              </p:cNvPr>
              <p:cNvCxnSpPr>
                <a:cxnSpLocks/>
                <a:stCxn id="2" idx="3"/>
                <a:endCxn id="3" idx="1"/>
              </p:cNvCxnSpPr>
              <p:nvPr/>
            </p:nvCxnSpPr>
            <p:spPr>
              <a:xfrm flipV="1">
                <a:off x="1761264" y="1472267"/>
                <a:ext cx="263192" cy="66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de flecha 23">
                <a:extLst>
                  <a:ext uri="{FF2B5EF4-FFF2-40B4-BE49-F238E27FC236}">
                    <a16:creationId xmlns:a16="http://schemas.microsoft.com/office/drawing/2014/main" id="{0C01EBA7-73A6-4450-BE9C-1C0A235CA672}"/>
                  </a:ext>
                </a:extLst>
              </p:cNvPr>
              <p:cNvCxnSpPr>
                <a:cxnSpLocks/>
                <a:stCxn id="19" idx="3"/>
                <a:endCxn id="23" idx="1"/>
              </p:cNvCxnSpPr>
              <p:nvPr/>
            </p:nvCxnSpPr>
            <p:spPr>
              <a:xfrm flipV="1">
                <a:off x="1761264" y="1974743"/>
                <a:ext cx="245804" cy="132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4">
                <a:extLst>
                  <a:ext uri="{FF2B5EF4-FFF2-40B4-BE49-F238E27FC236}">
                    <a16:creationId xmlns:a16="http://schemas.microsoft.com/office/drawing/2014/main" id="{F572D65D-937C-4556-A03F-D98BC978C631}"/>
                  </a:ext>
                </a:extLst>
              </p:cNvPr>
              <p:cNvCxnSpPr>
                <a:cxnSpLocks/>
                <a:stCxn id="3" idx="3"/>
                <a:endCxn id="7" idx="1"/>
              </p:cNvCxnSpPr>
              <p:nvPr/>
            </p:nvCxnSpPr>
            <p:spPr>
              <a:xfrm>
                <a:off x="3735181" y="1472267"/>
                <a:ext cx="393714" cy="284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81FED953-AD81-4CF5-9061-6CBC1D4779B1}"/>
                  </a:ext>
                </a:extLst>
              </p:cNvPr>
              <p:cNvCxnSpPr>
                <a:cxnSpLocks/>
                <a:stCxn id="23" idx="3"/>
                <a:endCxn id="7" idx="1"/>
              </p:cNvCxnSpPr>
              <p:nvPr/>
            </p:nvCxnSpPr>
            <p:spPr>
              <a:xfrm flipV="1">
                <a:off x="3717793" y="1757156"/>
                <a:ext cx="411102" cy="217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6E3F2AFF-1552-4ACC-B3D7-176F509AD0E4}"/>
                  </a:ext>
                </a:extLst>
              </p:cNvPr>
              <p:cNvCxnSpPr>
                <a:cxnSpLocks/>
                <a:stCxn id="7" idx="3"/>
                <a:endCxn id="4" idx="1"/>
              </p:cNvCxnSpPr>
              <p:nvPr/>
            </p:nvCxnSpPr>
            <p:spPr>
              <a:xfrm flipV="1">
                <a:off x="6107770" y="1756267"/>
                <a:ext cx="286074" cy="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6CEA6820-1085-4309-9D28-2820C873E55E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1750585" y="4576601"/>
                <a:ext cx="199912" cy="83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B8437263-B53F-481D-8F1B-B51167DD0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710" y="1865949"/>
                <a:ext cx="286074" cy="108793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EBC7A8EA-943D-41EA-A2DE-C2BE3B1EE87D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>
                <a:off x="0" y="4522203"/>
                <a:ext cx="310426" cy="62701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A164608-18E8-4B60-8EE1-ACA4A9D035E5}"/>
                </a:ext>
              </a:extLst>
            </p:cNvPr>
            <p:cNvSpPr txBox="1"/>
            <p:nvPr/>
          </p:nvSpPr>
          <p:spPr>
            <a:xfrm>
              <a:off x="3806593" y="4678185"/>
              <a:ext cx="1656184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Write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2D0B432D-E08F-4E65-9719-20B8005E7085}"/>
                </a:ext>
              </a:extLst>
            </p:cNvPr>
            <p:cNvCxnSpPr>
              <a:cxnSpLocks/>
              <a:stCxn id="6" idx="3"/>
              <a:endCxn id="29" idx="1"/>
            </p:cNvCxnSpPr>
            <p:nvPr/>
          </p:nvCxnSpPr>
          <p:spPr>
            <a:xfrm flipV="1">
              <a:off x="3714253" y="4816685"/>
              <a:ext cx="92340" cy="28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D34825C-90D1-4087-B5E8-B37F369F4DD8}"/>
                </a:ext>
              </a:extLst>
            </p:cNvPr>
            <p:cNvSpPr txBox="1"/>
            <p:nvPr/>
          </p:nvSpPr>
          <p:spPr>
            <a:xfrm>
              <a:off x="3932038" y="5013176"/>
              <a:ext cx="1412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Grabar resultados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6E8E64C-12CC-CAC4-4872-1757EE52625A}"/>
                </a:ext>
              </a:extLst>
            </p:cNvPr>
            <p:cNvSpPr txBox="1"/>
            <p:nvPr/>
          </p:nvSpPr>
          <p:spPr>
            <a:xfrm>
              <a:off x="4215553" y="5300616"/>
              <a:ext cx="45720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La </a:t>
              </a:r>
              <a:r>
                <a:rPr lang="es-MX" sz="2000" b="1" i="0" dirty="0">
                  <a:solidFill>
                    <a:srgbClr val="C00000"/>
                  </a:solidFill>
                  <a:effectLst/>
                  <a:latin typeface="system-ui"/>
                </a:rPr>
                <a:t>Interferometría diferencial</a:t>
              </a:r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 tiene como objetivo medir la deformación del suelo usando pases repetidos de interferometría</a:t>
              </a:r>
              <a:r>
                <a:rPr lang="es-MX" b="0" i="0" dirty="0">
                  <a:solidFill>
                    <a:srgbClr val="333333"/>
                  </a:solidFill>
                  <a:effectLst/>
                  <a:latin typeface="system-ui"/>
                </a:rPr>
                <a:t>.</a:t>
              </a:r>
              <a:endParaRPr lang="es-CO" dirty="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75BF2941-EE61-5D5F-6104-2B65B7D883DB}"/>
                </a:ext>
              </a:extLst>
            </p:cNvPr>
            <p:cNvSpPr txBox="1"/>
            <p:nvPr/>
          </p:nvSpPr>
          <p:spPr>
            <a:xfrm>
              <a:off x="3964807" y="6497659"/>
              <a:ext cx="474890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dirty="0">
                  <a:hlinkClick r:id="rId3"/>
                </a:rPr>
                <a:t>Generación de un </a:t>
              </a:r>
              <a:r>
                <a:rPr lang="es-MX" sz="1200" dirty="0" err="1">
                  <a:hlinkClick r:id="rId3"/>
                </a:rPr>
                <a:t>interferograma</a:t>
              </a:r>
              <a:r>
                <a:rPr lang="es-MX" sz="1200" dirty="0">
                  <a:hlinkClick r:id="rId3"/>
                </a:rPr>
                <a:t> diferencial DIFSAR (1library.co)</a:t>
              </a:r>
              <a:endParaRPr lang="es-CO" sz="1200" dirty="0"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508105DE-0F6F-ED78-E9C3-7C9F2E934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F14E8BB-CBE7-272B-D026-FEEA26341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A1D2BDA-AB9C-550C-E712-3542E1B8D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477E7EBB-FF0D-009A-23CB-448009E5A686}"/>
              </a:ext>
            </a:extLst>
          </p:cNvPr>
          <p:cNvGrpSpPr/>
          <p:nvPr/>
        </p:nvGrpSpPr>
        <p:grpSpPr>
          <a:xfrm>
            <a:off x="125846" y="1658257"/>
            <a:ext cx="8671711" cy="5097081"/>
            <a:chOff x="179512" y="1567825"/>
            <a:chExt cx="8820272" cy="5303164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2B7319B7-AF9A-0802-1CD7-DF2E135DB9B8}"/>
                </a:ext>
              </a:extLst>
            </p:cNvPr>
            <p:cNvGrpSpPr/>
            <p:nvPr/>
          </p:nvGrpSpPr>
          <p:grpSpPr>
            <a:xfrm>
              <a:off x="179512" y="1567825"/>
              <a:ext cx="8820272" cy="5303164"/>
              <a:chOff x="0" y="1241434"/>
              <a:chExt cx="8999784" cy="5397361"/>
            </a:xfrm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56CE74F3-AFE2-92E5-6DEE-808B36678F0B}"/>
                  </a:ext>
                </a:extLst>
              </p:cNvPr>
              <p:cNvSpPr txBox="1"/>
              <p:nvPr/>
            </p:nvSpPr>
            <p:spPr>
              <a:xfrm>
                <a:off x="321104" y="1248061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4C716EE9-E9D7-A211-A608-53145B41E8FC}"/>
                  </a:ext>
                </a:extLst>
              </p:cNvPr>
              <p:cNvSpPr txBox="1"/>
              <p:nvPr/>
            </p:nvSpPr>
            <p:spPr>
              <a:xfrm>
                <a:off x="2024456" y="1241434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DFA9A9B-D005-8B9A-9FC0-7D7F7D581167}"/>
                  </a:ext>
                </a:extLst>
              </p:cNvPr>
              <p:cNvSpPr txBox="1"/>
              <p:nvPr/>
            </p:nvSpPr>
            <p:spPr>
              <a:xfrm>
                <a:off x="6393844" y="1340768"/>
                <a:ext cx="2319866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S1- TOPS 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85F84004-8A5C-E786-C532-B7CF52B03AF5}"/>
                  </a:ext>
                </a:extLst>
              </p:cNvPr>
              <p:cNvSpPr txBox="1"/>
              <p:nvPr/>
            </p:nvSpPr>
            <p:spPr>
              <a:xfrm>
                <a:off x="310425" y="4077072"/>
                <a:ext cx="1440160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Intereferometric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Products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176865C6-2901-A34A-6A1F-EBCE1D7347A6}"/>
                  </a:ext>
                </a:extLst>
              </p:cNvPr>
              <p:cNvSpPr txBox="1"/>
              <p:nvPr/>
            </p:nvSpPr>
            <p:spPr>
              <a:xfrm>
                <a:off x="1950497" y="4161102"/>
                <a:ext cx="1656184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Radar/Sentinel-1 Tops/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4EFCBD66-27B7-96FA-A5C5-81D695223CA3}"/>
                  </a:ext>
                </a:extLst>
              </p:cNvPr>
              <p:cNvSpPr txBox="1"/>
              <p:nvPr/>
            </p:nvSpPr>
            <p:spPr>
              <a:xfrm>
                <a:off x="4128895" y="1341657"/>
                <a:ext cx="1978875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/>
                  <a:t>Back </a:t>
                </a:r>
                <a:r>
                  <a:rPr lang="es-CO" dirty="0" err="1"/>
                  <a:t>Geocoding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Coregistraton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S1-TOPS </a:t>
                </a:r>
                <a:r>
                  <a:rPr lang="es-CO" dirty="0" err="1"/>
                  <a:t>Coregistration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Back-</a:t>
                </a:r>
                <a:r>
                  <a:rPr lang="es-CO" dirty="0" err="1"/>
                  <a:t>Geocoding</a:t>
                </a:r>
                <a:endParaRPr lang="es-CO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B06C4E0E-6A00-82F4-0B7A-9C342A8CD33A}"/>
                  </a:ext>
                </a:extLst>
              </p:cNvPr>
              <p:cNvSpPr txBox="1"/>
              <p:nvPr/>
            </p:nvSpPr>
            <p:spPr>
              <a:xfrm>
                <a:off x="255108" y="2292364"/>
                <a:ext cx="1463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47FF685F-2D34-0BF3-1E90-CADCAB1357CA}"/>
                  </a:ext>
                </a:extLst>
              </p:cNvPr>
              <p:cNvSpPr txBox="1"/>
              <p:nvPr/>
            </p:nvSpPr>
            <p:spPr>
              <a:xfrm>
                <a:off x="1950497" y="2194957"/>
                <a:ext cx="19014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los archivos de las órbitas para darle precisión a la posición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del satélite e información de la velocidad   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68EBA6C2-5D56-748A-25C2-93263C4A113D}"/>
                  </a:ext>
                </a:extLst>
              </p:cNvPr>
              <p:cNvSpPr txBox="1"/>
              <p:nvPr/>
            </p:nvSpPr>
            <p:spPr>
              <a:xfrm>
                <a:off x="4128895" y="2219186"/>
                <a:ext cx="197887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Corregistrar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las 2 imágenes de Sentinel-1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Contribuyendo al mismo pixel en los datos del archivos maestro y el esclavo, usando las órbitas de los dos productos  y el modelo de elevación digital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A8BEADC4-8C8A-993D-7E2E-11AF4B8E73B3}"/>
                  </a:ext>
                </a:extLst>
              </p:cNvPr>
              <p:cNvSpPr txBox="1"/>
              <p:nvPr/>
            </p:nvSpPr>
            <p:spPr>
              <a:xfrm>
                <a:off x="6393844" y="2268277"/>
                <a:ext cx="24266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cs typeface="Arial" panose="020B0604020202020204" pitchFamily="34" charset="0"/>
                  </a:rPr>
                  <a:t>Mejorar los operadores de la  diversidad espectral que sigue al </a:t>
                </a:r>
                <a:r>
                  <a:rPr lang="es-CO" sz="1200" dirty="0" err="1">
                    <a:cs typeface="Arial" panose="020B0604020202020204" pitchFamily="34" charset="0"/>
                  </a:rPr>
                  <a:t>geocoding</a:t>
                </a:r>
                <a:r>
                  <a:rPr lang="es-CO" sz="1200" dirty="0">
                    <a:cs typeface="Arial" panose="020B0604020202020204" pitchFamily="34" charset="0"/>
                  </a:rPr>
                  <a:t>. Aprovecha  los datos del área superpuesta del JSON o  (</a:t>
                </a:r>
                <a:r>
                  <a:rPr lang="es-MX" sz="1200" dirty="0"/>
                  <a:t>JavaScript </a:t>
                </a:r>
                <a:r>
                  <a:rPr lang="es-MX" sz="1200" dirty="0" err="1"/>
                  <a:t>Object</a:t>
                </a:r>
                <a:r>
                  <a:rPr lang="es-MX" sz="1200" dirty="0"/>
                  <a:t> </a:t>
                </a:r>
                <a:r>
                  <a:rPr lang="es-MX" sz="1200" dirty="0" err="1"/>
                  <a:t>Notation</a:t>
                </a:r>
                <a:r>
                  <a:rPr lang="es-MX" sz="1200" dirty="0"/>
                  <a:t>) para el intercambio de datos. Parece ser  más ventajoso que XML </a:t>
                </a:r>
                <a:r>
                  <a:rPr lang="es-MX" sz="1200" b="1" dirty="0"/>
                  <a:t>como formato</a:t>
                </a:r>
                <a:r>
                  <a:rPr lang="es-MX" sz="1200" dirty="0"/>
                  <a:t> de  intercambio de datos.</a:t>
                </a:r>
                <a:r>
                  <a:rPr lang="es-CO" sz="1200" dirty="0"/>
                  <a:t>L</a:t>
                </a:r>
                <a:r>
                  <a:rPr lang="es-CO" sz="1200" dirty="0">
                    <a:cs typeface="Arial" panose="020B0604020202020204" pitchFamily="34" charset="0"/>
                  </a:rPr>
                  <a:t>leva a cabo la Corrección del rango y del </a:t>
                </a:r>
                <a:r>
                  <a:rPr lang="es-CO" sz="1200" dirty="0" err="1">
                    <a:cs typeface="Arial" panose="020B0604020202020204" pitchFamily="34" charset="0"/>
                  </a:rPr>
                  <a:t>azimuth</a:t>
                </a:r>
                <a:r>
                  <a:rPr lang="es-CO" sz="1200" dirty="0">
                    <a:cs typeface="Arial" panose="020B0604020202020204" pitchFamily="34" charset="0"/>
                  </a:rPr>
                  <a:t> de cada barra. </a:t>
                </a:r>
              </a:p>
              <a:p>
                <a:r>
                  <a:rPr lang="es-CO" sz="1200" dirty="0">
                    <a:cs typeface="Arial" panose="020B0604020202020204" pitchFamily="34" charset="0"/>
                  </a:rPr>
                  <a:t>Es un paso de refinamiento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5EC6672A-5B0E-A8CA-61DE-56333D42F391}"/>
                  </a:ext>
                </a:extLst>
              </p:cNvPr>
              <p:cNvSpPr txBox="1"/>
              <p:nvPr/>
            </p:nvSpPr>
            <p:spPr>
              <a:xfrm>
                <a:off x="166325" y="5229199"/>
                <a:ext cx="1594938" cy="140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produce al fin del programa la  interferometría entre el par de mapas. </a:t>
                </a:r>
              </a:p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(Desplazamiento de terreno)</a:t>
                </a: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71536887-BA0C-9229-660E-9C176FAE206E}"/>
                  </a:ext>
                </a:extLst>
              </p:cNvPr>
              <p:cNvSpPr txBox="1"/>
              <p:nvPr/>
            </p:nvSpPr>
            <p:spPr>
              <a:xfrm>
                <a:off x="1950497" y="4971896"/>
                <a:ext cx="1803055" cy="159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la parte superior del operador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Pues la imagen  consiste en una serie de ráfagas  para obtener un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cubrimiento continuo del terreno  </a:t>
                </a: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1A62A2FA-39A9-A7A7-3CF2-76B59D7BAA1D}"/>
                  </a:ext>
                </a:extLst>
              </p:cNvPr>
              <p:cNvSpPr txBox="1"/>
              <p:nvPr/>
            </p:nvSpPr>
            <p:spPr>
              <a:xfrm>
                <a:off x="321104" y="1757156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524D9B54-1F73-AEF4-40F5-84FBE75E05E7}"/>
                  </a:ext>
                </a:extLst>
              </p:cNvPr>
              <p:cNvSpPr txBox="1"/>
              <p:nvPr/>
            </p:nvSpPr>
            <p:spPr>
              <a:xfrm>
                <a:off x="2007068" y="1743910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cxnSp>
            <p:nvCxnSpPr>
              <p:cNvPr id="59" name="Conector recto de flecha 58">
                <a:extLst>
                  <a:ext uri="{FF2B5EF4-FFF2-40B4-BE49-F238E27FC236}">
                    <a16:creationId xmlns:a16="http://schemas.microsoft.com/office/drawing/2014/main" id="{B1DD7AC2-DA5B-AC81-2459-DE6E2B8126E1}"/>
                  </a:ext>
                </a:extLst>
              </p:cNvPr>
              <p:cNvCxnSpPr>
                <a:cxnSpLocks/>
                <a:stCxn id="43" idx="3"/>
                <a:endCxn id="44" idx="1"/>
              </p:cNvCxnSpPr>
              <p:nvPr/>
            </p:nvCxnSpPr>
            <p:spPr>
              <a:xfrm flipV="1">
                <a:off x="1761264" y="1472267"/>
                <a:ext cx="263192" cy="66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Conector recto de flecha 59">
                <a:extLst>
                  <a:ext uri="{FF2B5EF4-FFF2-40B4-BE49-F238E27FC236}">
                    <a16:creationId xmlns:a16="http://schemas.microsoft.com/office/drawing/2014/main" id="{32D6AC98-C2FE-CF8D-A3E3-AF3AC2073B9C}"/>
                  </a:ext>
                </a:extLst>
              </p:cNvPr>
              <p:cNvCxnSpPr>
                <a:cxnSpLocks/>
                <a:stCxn id="57" idx="3"/>
                <a:endCxn id="58" idx="1"/>
              </p:cNvCxnSpPr>
              <p:nvPr/>
            </p:nvCxnSpPr>
            <p:spPr>
              <a:xfrm flipV="1">
                <a:off x="1761264" y="1974743"/>
                <a:ext cx="245804" cy="132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Conector recto de flecha 60">
                <a:extLst>
                  <a:ext uri="{FF2B5EF4-FFF2-40B4-BE49-F238E27FC236}">
                    <a16:creationId xmlns:a16="http://schemas.microsoft.com/office/drawing/2014/main" id="{A060766A-A15A-2050-4A5F-683D42DEA05E}"/>
                  </a:ext>
                </a:extLst>
              </p:cNvPr>
              <p:cNvCxnSpPr>
                <a:cxnSpLocks/>
                <a:stCxn id="44" idx="3"/>
                <a:endCxn id="50" idx="1"/>
              </p:cNvCxnSpPr>
              <p:nvPr/>
            </p:nvCxnSpPr>
            <p:spPr>
              <a:xfrm>
                <a:off x="3735181" y="1472267"/>
                <a:ext cx="393714" cy="284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de flecha 61">
                <a:extLst>
                  <a:ext uri="{FF2B5EF4-FFF2-40B4-BE49-F238E27FC236}">
                    <a16:creationId xmlns:a16="http://schemas.microsoft.com/office/drawing/2014/main" id="{B10A41D5-A101-AC5E-4557-663C2020D950}"/>
                  </a:ext>
                </a:extLst>
              </p:cNvPr>
              <p:cNvCxnSpPr>
                <a:cxnSpLocks/>
                <a:stCxn id="58" idx="3"/>
                <a:endCxn id="50" idx="1"/>
              </p:cNvCxnSpPr>
              <p:nvPr/>
            </p:nvCxnSpPr>
            <p:spPr>
              <a:xfrm flipV="1">
                <a:off x="3717793" y="1757156"/>
                <a:ext cx="411102" cy="217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Conector recto de flecha 62">
                <a:extLst>
                  <a:ext uri="{FF2B5EF4-FFF2-40B4-BE49-F238E27FC236}">
                    <a16:creationId xmlns:a16="http://schemas.microsoft.com/office/drawing/2014/main" id="{C90A259C-8F3F-88C1-BC7E-4B7AD44A8B23}"/>
                  </a:ext>
                </a:extLst>
              </p:cNvPr>
              <p:cNvCxnSpPr>
                <a:cxnSpLocks/>
                <a:stCxn id="50" idx="3"/>
                <a:endCxn id="45" idx="1"/>
              </p:cNvCxnSpPr>
              <p:nvPr/>
            </p:nvCxnSpPr>
            <p:spPr>
              <a:xfrm flipV="1">
                <a:off x="6107770" y="1756267"/>
                <a:ext cx="286074" cy="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de flecha 63">
                <a:extLst>
                  <a:ext uri="{FF2B5EF4-FFF2-40B4-BE49-F238E27FC236}">
                    <a16:creationId xmlns:a16="http://schemas.microsoft.com/office/drawing/2014/main" id="{E84E52EA-CDD0-C234-DD7B-6E905533CAC1}"/>
                  </a:ext>
                </a:extLst>
              </p:cNvPr>
              <p:cNvCxnSpPr>
                <a:cxnSpLocks/>
                <a:stCxn id="46" idx="3"/>
                <a:endCxn id="48" idx="1"/>
              </p:cNvCxnSpPr>
              <p:nvPr/>
            </p:nvCxnSpPr>
            <p:spPr>
              <a:xfrm flipV="1">
                <a:off x="1750585" y="4576601"/>
                <a:ext cx="199912" cy="83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3A2EB814-3682-C1C7-6015-295FF83CC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710" y="1865949"/>
                <a:ext cx="286074" cy="108793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65">
                <a:extLst>
                  <a:ext uri="{FF2B5EF4-FFF2-40B4-BE49-F238E27FC236}">
                    <a16:creationId xmlns:a16="http://schemas.microsoft.com/office/drawing/2014/main" id="{A3131952-C610-A71A-DBCF-ECFF7708F91D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0" y="4522203"/>
                <a:ext cx="310426" cy="62701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0CB1539F-F76D-7193-C6C2-028CCF1487FB}"/>
                </a:ext>
              </a:extLst>
            </p:cNvPr>
            <p:cNvSpPr txBox="1"/>
            <p:nvPr/>
          </p:nvSpPr>
          <p:spPr>
            <a:xfrm>
              <a:off x="3806593" y="4678185"/>
              <a:ext cx="1656184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Write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9892B889-C168-26F0-6724-CE29F04A5C2D}"/>
                </a:ext>
              </a:extLst>
            </p:cNvPr>
            <p:cNvCxnSpPr>
              <a:cxnSpLocks/>
              <a:stCxn id="48" idx="3"/>
              <a:endCxn id="36" idx="1"/>
            </p:cNvCxnSpPr>
            <p:nvPr/>
          </p:nvCxnSpPr>
          <p:spPr>
            <a:xfrm flipV="1">
              <a:off x="3714253" y="4816685"/>
              <a:ext cx="92340" cy="28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20B601C-9898-7C28-C25D-E7FCE395B079}"/>
                </a:ext>
              </a:extLst>
            </p:cNvPr>
            <p:cNvSpPr txBox="1"/>
            <p:nvPr/>
          </p:nvSpPr>
          <p:spPr>
            <a:xfrm>
              <a:off x="3932038" y="5013176"/>
              <a:ext cx="1412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Grabar resultados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C057D391-2902-2C39-EAC9-7CA9540DF08D}"/>
                </a:ext>
              </a:extLst>
            </p:cNvPr>
            <p:cNvSpPr txBox="1"/>
            <p:nvPr/>
          </p:nvSpPr>
          <p:spPr>
            <a:xfrm>
              <a:off x="4215553" y="5300616"/>
              <a:ext cx="45720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La </a:t>
              </a:r>
              <a:r>
                <a:rPr lang="es-MX" sz="2000" b="1" i="0" dirty="0">
                  <a:solidFill>
                    <a:srgbClr val="C00000"/>
                  </a:solidFill>
                  <a:effectLst/>
                  <a:latin typeface="system-ui"/>
                </a:rPr>
                <a:t>Interferometría diferencial</a:t>
              </a:r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 tiene como objetivo medir la deformación del suelo usando pases repetidos de interferometría</a:t>
              </a:r>
              <a:r>
                <a:rPr lang="es-MX" b="0" i="0" dirty="0">
                  <a:solidFill>
                    <a:srgbClr val="333333"/>
                  </a:solidFill>
                  <a:effectLst/>
                  <a:latin typeface="system-ui"/>
                </a:rPr>
                <a:t>.</a:t>
              </a:r>
              <a:endParaRPr lang="es-CO" dirty="0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66514AB2-22EF-3F4D-7F5B-C5F5B224D0C4}"/>
                </a:ext>
              </a:extLst>
            </p:cNvPr>
            <p:cNvSpPr txBox="1"/>
            <p:nvPr/>
          </p:nvSpPr>
          <p:spPr>
            <a:xfrm>
              <a:off x="3964807" y="6497659"/>
              <a:ext cx="474890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dirty="0">
                  <a:hlinkClick r:id="rId3"/>
                </a:rPr>
                <a:t>Generación de un </a:t>
              </a:r>
              <a:r>
                <a:rPr lang="es-MX" sz="1200" dirty="0" err="1">
                  <a:hlinkClick r:id="rId3"/>
                </a:rPr>
                <a:t>interferograma</a:t>
              </a:r>
              <a:r>
                <a:rPr lang="es-MX" sz="1200" dirty="0">
                  <a:hlinkClick r:id="rId3"/>
                </a:rPr>
                <a:t> diferencial DIFSAR (1library.co)</a:t>
              </a:r>
              <a:endParaRPr lang="es-CO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60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1A9EA607-9ED0-4740-AAAB-2C379E9B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6" y="2117062"/>
            <a:ext cx="8035565" cy="4520005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9CC65DA-26EF-4A8E-B260-B4EA17C5D24C}"/>
              </a:ext>
            </a:extLst>
          </p:cNvPr>
          <p:cNvSpPr/>
          <p:nvPr/>
        </p:nvSpPr>
        <p:spPr>
          <a:xfrm>
            <a:off x="2331751" y="2447331"/>
            <a:ext cx="648072" cy="216024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04FD957-68D5-4872-9C82-C178E0B49713}"/>
              </a:ext>
            </a:extLst>
          </p:cNvPr>
          <p:cNvCxnSpPr>
            <a:cxnSpLocks/>
          </p:cNvCxnSpPr>
          <p:nvPr/>
        </p:nvCxnSpPr>
        <p:spPr>
          <a:xfrm>
            <a:off x="1625971" y="3239419"/>
            <a:ext cx="1539950" cy="3992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A43889-298D-4CD6-B1F2-C139814D8BE6}"/>
              </a:ext>
            </a:extLst>
          </p:cNvPr>
          <p:cNvSpPr txBox="1"/>
          <p:nvPr/>
        </p:nvSpPr>
        <p:spPr>
          <a:xfrm>
            <a:off x="251520" y="927305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>
                <a:solidFill>
                  <a:srgbClr val="C00000"/>
                </a:solidFill>
              </a:rPr>
              <a:t>Interferograma</a:t>
            </a:r>
            <a:r>
              <a:rPr lang="es-MX" sz="2800" b="1" dirty="0">
                <a:solidFill>
                  <a:srgbClr val="C00000"/>
                </a:solidFill>
              </a:rPr>
              <a:t> que representa la diferencia entre las dos imágenes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6570D3C-020F-44D7-B30B-BC05D013FC2B}"/>
              </a:ext>
            </a:extLst>
          </p:cNvPr>
          <p:cNvCxnSpPr>
            <a:cxnSpLocks/>
          </p:cNvCxnSpPr>
          <p:nvPr/>
        </p:nvCxnSpPr>
        <p:spPr>
          <a:xfrm flipH="1">
            <a:off x="1625971" y="2663355"/>
            <a:ext cx="99381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DDCF94D-9E17-43D2-A3E7-DC19BF57AA12}"/>
              </a:ext>
            </a:extLst>
          </p:cNvPr>
          <p:cNvSpPr txBox="1"/>
          <p:nvPr/>
        </p:nvSpPr>
        <p:spPr>
          <a:xfrm>
            <a:off x="3491880" y="2574560"/>
            <a:ext cx="5537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>
                <a:solidFill>
                  <a:schemeClr val="accent3"/>
                </a:solidFill>
              </a:rPr>
              <a:t>Interferograma</a:t>
            </a:r>
            <a:r>
              <a:rPr lang="es-CO" sz="2000" b="1" dirty="0">
                <a:solidFill>
                  <a:schemeClr val="accent3"/>
                </a:solidFill>
              </a:rPr>
              <a:t> que representa la diferencia </a:t>
            </a:r>
          </a:p>
          <a:p>
            <a:pPr algn="ctr"/>
            <a:r>
              <a:rPr lang="es-CO" sz="2000" dirty="0">
                <a:solidFill>
                  <a:schemeClr val="accent3"/>
                </a:solidFill>
              </a:rPr>
              <a:t>de fase entre las dos imágenes después del </a:t>
            </a:r>
          </a:p>
          <a:p>
            <a:pPr algn="ctr"/>
            <a:r>
              <a:rPr lang="es-CO" sz="2000" dirty="0">
                <a:solidFill>
                  <a:schemeClr val="accent3"/>
                </a:solidFill>
              </a:rPr>
              <a:t>desfogue del radar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0119010-96C2-451B-9DB8-5198AA6F8804}"/>
              </a:ext>
            </a:extLst>
          </p:cNvPr>
          <p:cNvSpPr/>
          <p:nvPr/>
        </p:nvSpPr>
        <p:spPr>
          <a:xfrm>
            <a:off x="3165921" y="3455443"/>
            <a:ext cx="2190166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69952DC-C1FA-46ED-B61F-04D65620DBC1}"/>
              </a:ext>
            </a:extLst>
          </p:cNvPr>
          <p:cNvCxnSpPr>
            <a:cxnSpLocks/>
          </p:cNvCxnSpPr>
          <p:nvPr/>
        </p:nvCxnSpPr>
        <p:spPr>
          <a:xfrm flipH="1">
            <a:off x="4924039" y="3167411"/>
            <a:ext cx="432048" cy="4712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179078DE-621C-38BC-441A-5CF5C08CE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1C1F18-242B-D75A-BB5B-20B971D11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DA8C4E-1A2A-ABF4-D2AC-8573B2EC47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31C8724-92CA-7EE0-2D1B-15CED455E588}"/>
              </a:ext>
            </a:extLst>
          </p:cNvPr>
          <p:cNvGrpSpPr/>
          <p:nvPr/>
        </p:nvGrpSpPr>
        <p:grpSpPr>
          <a:xfrm>
            <a:off x="154505" y="757438"/>
            <a:ext cx="8834989" cy="5742065"/>
            <a:chOff x="154505" y="757438"/>
            <a:chExt cx="8834989" cy="5742065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9BF182E-C1CC-4063-8D71-EF5332C02FA5}"/>
                </a:ext>
              </a:extLst>
            </p:cNvPr>
            <p:cNvSpPr txBox="1"/>
            <p:nvPr/>
          </p:nvSpPr>
          <p:spPr>
            <a:xfrm>
              <a:off x="154505" y="5329952"/>
              <a:ext cx="88349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>
                  <a:solidFill>
                    <a:srgbClr val="C00000"/>
                  </a:solidFill>
                </a:rPr>
                <a:t>Mapa de </a:t>
              </a:r>
              <a:r>
                <a:rPr lang="es-CO" sz="1400" b="1" dirty="0">
                  <a:solidFill>
                    <a:srgbClr val="C00000"/>
                  </a:solidFill>
                </a:rPr>
                <a:t>coherencia</a:t>
              </a:r>
              <a:r>
                <a:rPr lang="es-CO" sz="1400" dirty="0">
                  <a:solidFill>
                    <a:srgbClr val="C00000"/>
                  </a:solidFill>
                </a:rPr>
                <a:t> que es una medida indirecta de la calidad del </a:t>
              </a:r>
              <a:r>
                <a:rPr lang="es-CO" sz="1400" b="1" dirty="0" err="1">
                  <a:solidFill>
                    <a:srgbClr val="C00000"/>
                  </a:solidFill>
                </a:rPr>
                <a:t>interferograma</a:t>
              </a:r>
              <a:r>
                <a:rPr lang="es-CO" sz="1400" dirty="0">
                  <a:solidFill>
                    <a:srgbClr val="C00000"/>
                  </a:solidFill>
                </a:rPr>
                <a:t> y la coherencia.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Áreas de alta coherencia aparecen </a:t>
              </a:r>
              <a:r>
                <a:rPr lang="es-CO" sz="1400" b="1" dirty="0">
                  <a:solidFill>
                    <a:schemeClr val="accent1"/>
                  </a:solidFill>
                </a:rPr>
                <a:t>brillantes</a:t>
              </a:r>
              <a:r>
                <a:rPr lang="es-CO" sz="1400" dirty="0"/>
                <a:t> (Construcciones y áreas turbias) y las áreas de poca coherencia aparecen </a:t>
              </a:r>
              <a:r>
                <a:rPr lang="es-CO" sz="1400" b="1" dirty="0">
                  <a:solidFill>
                    <a:schemeClr val="accent1"/>
                  </a:solidFill>
                </a:rPr>
                <a:t>negras</a:t>
              </a:r>
              <a:r>
                <a:rPr lang="es-CO" sz="1400" dirty="0"/>
                <a:t> (Vegetación)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Hemos producido un </a:t>
              </a:r>
              <a:r>
                <a:rPr lang="es-CO" sz="1400" dirty="0" err="1"/>
                <a:t>interferograma</a:t>
              </a:r>
              <a:r>
                <a:rPr lang="es-CO" sz="1400" dirty="0"/>
                <a:t> que contiene la tipografía y la deformación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b="1" dirty="0"/>
                <a:t>Sigue</a:t>
              </a:r>
              <a:r>
                <a:rPr lang="es-CO" sz="1400" dirty="0"/>
                <a:t> el procesamiento de la interferometría diferencial que contiene solo la deformación</a:t>
              </a:r>
            </a:p>
          </p:txBody>
        </p:sp>
        <p:pic>
          <p:nvPicPr>
            <p:cNvPr id="5" name="Imagen 4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71191698-E970-48A4-868F-115EB759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621" y="2156229"/>
              <a:ext cx="5645659" cy="3175683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9FF7E53-41CF-4763-B4E3-14DC55459FDA}"/>
                </a:ext>
              </a:extLst>
            </p:cNvPr>
            <p:cNvSpPr txBox="1"/>
            <p:nvPr/>
          </p:nvSpPr>
          <p:spPr>
            <a:xfrm>
              <a:off x="851784" y="757438"/>
              <a:ext cx="79208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Resultado intermedio: Mapa de coherencia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Muestra el parecido del pixel entre imágenes esclavas y maestras: escala de 0 a 1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9DC12698-F35D-4CE2-85C5-9A3CD4265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2321" y="3849656"/>
              <a:ext cx="1421847" cy="1785222"/>
            </a:xfrm>
            <a:prstGeom prst="straightConnector1">
              <a:avLst/>
            </a:prstGeom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0BE45C7B-22F7-4D6C-A2F9-47B363CB7F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7784" y="3760335"/>
              <a:ext cx="2386050" cy="20449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EFDFAAA-49DE-492A-B987-E9B079DB9C03}"/>
                </a:ext>
              </a:extLst>
            </p:cNvPr>
            <p:cNvSpPr/>
            <p:nvPr/>
          </p:nvSpPr>
          <p:spPr>
            <a:xfrm>
              <a:off x="4812224" y="3391003"/>
              <a:ext cx="864096" cy="369332"/>
            </a:xfrm>
            <a:prstGeom prst="ellipse">
              <a:avLst/>
            </a:pr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2B3F9F2-47B9-4766-8FC7-02280A0F8D8F}"/>
                </a:ext>
              </a:extLst>
            </p:cNvPr>
            <p:cNvSpPr/>
            <p:nvPr/>
          </p:nvSpPr>
          <p:spPr>
            <a:xfrm>
              <a:off x="5702454" y="3442115"/>
              <a:ext cx="1512168" cy="417098"/>
            </a:xfrm>
            <a:prstGeom prst="ellipse">
              <a:avLst/>
            </a:pr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Abrir llave 14">
              <a:extLst>
                <a:ext uri="{FF2B5EF4-FFF2-40B4-BE49-F238E27FC236}">
                  <a16:creationId xmlns:a16="http://schemas.microsoft.com/office/drawing/2014/main" id="{7DAEE963-F23C-4188-9DCB-21150BC460F4}"/>
                </a:ext>
              </a:extLst>
            </p:cNvPr>
            <p:cNvSpPr/>
            <p:nvPr/>
          </p:nvSpPr>
          <p:spPr>
            <a:xfrm rot="5400000">
              <a:off x="5501156" y="269578"/>
              <a:ext cx="173810" cy="439248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27DDBD4C-CC1E-4D2E-A25D-63C48C09ECE3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5588061" y="1170911"/>
              <a:ext cx="756084" cy="120800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7F838AA6-E3DA-CDD7-6E1E-14630F53F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14E691-024B-4B95-4EC9-A9249A5CE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5EE950-4F87-6085-78D7-DC365495FA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AAADFF3-6AE0-404D-848D-D2A62CF83A91}"/>
              </a:ext>
            </a:extLst>
          </p:cNvPr>
          <p:cNvSpPr txBox="1"/>
          <p:nvPr/>
        </p:nvSpPr>
        <p:spPr>
          <a:xfrm>
            <a:off x="785158" y="1848196"/>
            <a:ext cx="144016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Input-Output/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0532C4-0E0C-4F76-82A2-9FA33FD1DC9D}"/>
              </a:ext>
            </a:extLst>
          </p:cNvPr>
          <p:cNvSpPr txBox="1"/>
          <p:nvPr/>
        </p:nvSpPr>
        <p:spPr>
          <a:xfrm>
            <a:off x="2488510" y="1755827"/>
            <a:ext cx="235333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TopoPhaseRemoval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Interferometrics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TopoPhaseRemoval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8E512DC-C289-4C94-A525-850E393DA672}"/>
              </a:ext>
            </a:extLst>
          </p:cNvPr>
          <p:cNvSpPr txBox="1"/>
          <p:nvPr/>
        </p:nvSpPr>
        <p:spPr>
          <a:xfrm>
            <a:off x="1147622" y="3316471"/>
            <a:ext cx="195758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GoldsteinPhaseFiltering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GoldsteinPhaseFiltering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9E39C1A-B208-46A1-9D6E-1FEF0370605D}"/>
              </a:ext>
            </a:extLst>
          </p:cNvPr>
          <p:cNvSpPr txBox="1"/>
          <p:nvPr/>
        </p:nvSpPr>
        <p:spPr>
          <a:xfrm>
            <a:off x="1147622" y="5064311"/>
            <a:ext cx="18002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SnaphuExport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UnWrapping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SnaphuExport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2D25B02-E52A-4B9B-A774-B49E77473BFE}"/>
              </a:ext>
            </a:extLst>
          </p:cNvPr>
          <p:cNvSpPr txBox="1"/>
          <p:nvPr/>
        </p:nvSpPr>
        <p:spPr>
          <a:xfrm>
            <a:off x="4093042" y="3498932"/>
            <a:ext cx="165618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9D4C6F-D0D6-4D6B-9F57-C68131CA9ACD}"/>
              </a:ext>
            </a:extLst>
          </p:cNvPr>
          <p:cNvSpPr txBox="1"/>
          <p:nvPr/>
        </p:nvSpPr>
        <p:spPr>
          <a:xfrm>
            <a:off x="5022233" y="1848196"/>
            <a:ext cx="223009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 err="1"/>
              <a:t>Multilook</a:t>
            </a:r>
            <a:endParaRPr lang="es-CO" dirty="0"/>
          </a:p>
          <a:p>
            <a:r>
              <a:rPr lang="es-CO" dirty="0"/>
              <a:t>Radar/</a:t>
            </a:r>
            <a:r>
              <a:rPr lang="es-CO" dirty="0" err="1"/>
              <a:t>Sar</a:t>
            </a:r>
            <a:r>
              <a:rPr lang="es-CO" dirty="0"/>
              <a:t> </a:t>
            </a:r>
            <a:r>
              <a:rPr lang="es-CO" dirty="0" err="1"/>
              <a:t>Utilities</a:t>
            </a:r>
            <a:r>
              <a:rPr lang="es-CO" dirty="0"/>
              <a:t>/</a:t>
            </a:r>
            <a:r>
              <a:rPr lang="es-CO" dirty="0" err="1"/>
              <a:t>Multilook</a:t>
            </a:r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042142D-7E9A-4C14-966D-D49079E313BA}"/>
              </a:ext>
            </a:extLst>
          </p:cNvPr>
          <p:cNvSpPr txBox="1"/>
          <p:nvPr/>
        </p:nvSpPr>
        <p:spPr>
          <a:xfrm>
            <a:off x="761456" y="2290745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Proceso de lectura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0AFD9CE1-4856-4CCD-876B-86DA4BE7F7EC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2225318" y="2078993"/>
            <a:ext cx="263192" cy="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4C3426D0-91E9-4FAC-AFAA-A83B41320BE0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4841847" y="2078993"/>
            <a:ext cx="180386" cy="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854B9A9-6CCC-4855-BC20-EEA50A3AD45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3105209" y="3637432"/>
            <a:ext cx="987833" cy="94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2F549B72-D31A-44F6-917C-81CDC0F92AC8}"/>
              </a:ext>
            </a:extLst>
          </p:cNvPr>
          <p:cNvCxnSpPr>
            <a:cxnSpLocks/>
          </p:cNvCxnSpPr>
          <p:nvPr/>
        </p:nvCxnSpPr>
        <p:spPr>
          <a:xfrm>
            <a:off x="2947822" y="4147469"/>
            <a:ext cx="0" cy="95477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DC15EC9-2B50-4A04-82F3-3D20A315DE37}"/>
              </a:ext>
            </a:extLst>
          </p:cNvPr>
          <p:cNvSpPr txBox="1"/>
          <p:nvPr/>
        </p:nvSpPr>
        <p:spPr>
          <a:xfrm>
            <a:off x="2488510" y="2464434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Remover la fase de inducción 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topográfica del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interferograama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partida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7563378-96F5-4F2D-AD76-762D5C338855}"/>
              </a:ext>
            </a:extLst>
          </p:cNvPr>
          <p:cNvSpPr txBox="1"/>
          <p:nvPr/>
        </p:nvSpPr>
        <p:spPr>
          <a:xfrm>
            <a:off x="1150106" y="4174519"/>
            <a:ext cx="204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Filtrado de fase del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interferograma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Para filtrar el ruido de la fase para visualización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D7663A3-3AEC-4486-87E1-D05F52B91D29}"/>
              </a:ext>
            </a:extLst>
          </p:cNvPr>
          <p:cNvSpPr txBox="1"/>
          <p:nvPr/>
        </p:nvSpPr>
        <p:spPr>
          <a:xfrm>
            <a:off x="4932040" y="2451637"/>
            <a:ext cx="23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Reducir la apariencia moteada y mejorar la interpretabilidad de la imagen</a:t>
            </a:r>
            <a:endParaRPr lang="es-CO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9EE95B2-A61E-4AE4-BBEB-3A338E9C635E}"/>
              </a:ext>
            </a:extLst>
          </p:cNvPr>
          <p:cNvSpPr txBox="1"/>
          <p:nvPr/>
        </p:nvSpPr>
        <p:spPr>
          <a:xfrm>
            <a:off x="1147622" y="5811436"/>
            <a:ext cx="283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Exportar los datos para 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proceso para aplicar </a:t>
            </a:r>
          </a:p>
          <a:p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Phaserapping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en formatos compatibles para procesos de SNAP </a:t>
            </a: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A0CE2A0E-574B-4F35-94FA-753329ABE076}"/>
              </a:ext>
            </a:extLst>
          </p:cNvPr>
          <p:cNvCxnSpPr>
            <a:cxnSpLocks/>
            <a:stCxn id="27" idx="3"/>
            <a:endCxn id="24" idx="0"/>
          </p:cNvCxnSpPr>
          <p:nvPr/>
        </p:nvCxnSpPr>
        <p:spPr>
          <a:xfrm flipH="1">
            <a:off x="2126416" y="2079029"/>
            <a:ext cx="5125915" cy="123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A3DD66BE-22EA-2A3C-0134-200265A6378B}"/>
              </a:ext>
            </a:extLst>
          </p:cNvPr>
          <p:cNvSpPr txBox="1"/>
          <p:nvPr/>
        </p:nvSpPr>
        <p:spPr>
          <a:xfrm>
            <a:off x="107504" y="787460"/>
            <a:ext cx="8621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Interferencia diferencial para generar los datos que determinan desplazamientos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8D8E7C-843D-6124-9AA9-3EBD371B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4F3808-E1F6-AD58-8C72-F9817FDE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6A50AD-6BAA-B1EC-9EF1-8FE762D4E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12F31E2-AC27-4ACB-9423-1C5376ED4DCD}"/>
              </a:ext>
            </a:extLst>
          </p:cNvPr>
          <p:cNvGrpSpPr/>
          <p:nvPr/>
        </p:nvGrpSpPr>
        <p:grpSpPr>
          <a:xfrm>
            <a:off x="107505" y="775838"/>
            <a:ext cx="8808463" cy="5851375"/>
            <a:chOff x="87637" y="601961"/>
            <a:chExt cx="8808463" cy="5851375"/>
          </a:xfrm>
        </p:grpSpPr>
        <p:pic>
          <p:nvPicPr>
            <p:cNvPr id="16" name="Imagen 15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A8B49B32-43ED-4BFE-826C-3104AC6E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" y="1575828"/>
              <a:ext cx="8671124" cy="487750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6CF8B45-7A09-4349-931B-DB91C22045B1}"/>
                </a:ext>
              </a:extLst>
            </p:cNvPr>
            <p:cNvSpPr txBox="1"/>
            <p:nvPr/>
          </p:nvSpPr>
          <p:spPr>
            <a:xfrm>
              <a:off x="223533" y="601961"/>
              <a:ext cx="867256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Topografía eliminada de la diferencia del </a:t>
              </a:r>
            </a:p>
            <a:p>
              <a:pPr algn="ctr"/>
              <a:r>
                <a:rPr lang="es-CO" sz="2800" b="1" dirty="0" err="1">
                  <a:solidFill>
                    <a:srgbClr val="C00000"/>
                  </a:solidFill>
                </a:rPr>
                <a:t>interferograma</a:t>
              </a:r>
              <a:r>
                <a:rPr lang="es-CO" sz="2800" b="1" dirty="0">
                  <a:solidFill>
                    <a:srgbClr val="C00000"/>
                  </a:solidFill>
                </a:rPr>
                <a:t> utilizando un modelo de elevación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CA4FA1A8-F04C-496C-9C61-61CE5AF299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914" y="1191337"/>
              <a:ext cx="2694222" cy="1157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BAF18825-659D-4EEC-9F57-B4ED37583A02}"/>
                </a:ext>
              </a:extLst>
            </p:cNvPr>
            <p:cNvCxnSpPr>
              <a:cxnSpLocks/>
            </p:cNvCxnSpPr>
            <p:nvPr/>
          </p:nvCxnSpPr>
          <p:spPr>
            <a:xfrm>
              <a:off x="1481037" y="3140968"/>
              <a:ext cx="2514899" cy="14401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40072D7-920C-4345-BABF-D27A79106144}"/>
              </a:ext>
            </a:extLst>
          </p:cNvPr>
          <p:cNvSpPr txBox="1"/>
          <p:nvPr/>
        </p:nvSpPr>
        <p:spPr>
          <a:xfrm>
            <a:off x="3275856" y="6577117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Modelo de elevación digital, </a:t>
            </a:r>
            <a:r>
              <a:rPr lang="es-CO" sz="1400" dirty="0" err="1"/>
              <a:t>interferograma</a:t>
            </a:r>
            <a:r>
              <a:rPr lang="es-CO" sz="1400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1435E7-B6D2-6AE0-A160-FDA67D361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531C57-85D5-8016-741E-440852DC4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58C90F-4B67-DEE9-8DF0-7A141FE67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6" name="Imagen 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11029169-6CD9-4BE5-905C-54E32F75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44824"/>
            <a:ext cx="8424936" cy="47390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CA3A08-2D4D-4E93-A8D0-3570D260EA51}"/>
              </a:ext>
            </a:extLst>
          </p:cNvPr>
          <p:cNvSpPr txBox="1"/>
          <p:nvPr/>
        </p:nvSpPr>
        <p:spPr>
          <a:xfrm>
            <a:off x="0" y="865569"/>
            <a:ext cx="8824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El diferencial de franjas que varían entre mapas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B0E940-BDA8-E366-990C-E5808D1B9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C031BF-7A33-A894-22C2-885E75D8A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563607-FD11-03CB-E002-4B5AB9A7F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DCCB46B-3240-4CF6-B076-C560FBA33436}"/>
              </a:ext>
            </a:extLst>
          </p:cNvPr>
          <p:cNvGrpSpPr/>
          <p:nvPr/>
        </p:nvGrpSpPr>
        <p:grpSpPr>
          <a:xfrm>
            <a:off x="143508" y="692696"/>
            <a:ext cx="8856984" cy="6121316"/>
            <a:chOff x="143508" y="692696"/>
            <a:chExt cx="8856984" cy="6121316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4EF7F501-45AD-4FA4-93B1-23C5B52B6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08" y="1327267"/>
              <a:ext cx="8856984" cy="498205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28404E5-55F7-4A7D-811C-14B08B9EDB07}"/>
                </a:ext>
              </a:extLst>
            </p:cNvPr>
            <p:cNvSpPr txBox="1"/>
            <p:nvPr/>
          </p:nvSpPr>
          <p:spPr>
            <a:xfrm>
              <a:off x="2641025" y="692696"/>
              <a:ext cx="3861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Banda de Coherencia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49F5F997-C1BE-4DC4-88D9-A4AB772ED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1037" y="1000473"/>
              <a:ext cx="3523011" cy="2140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52E9AA8-0444-4E90-898E-C8B9A07D6FF1}"/>
                </a:ext>
              </a:extLst>
            </p:cNvPr>
            <p:cNvSpPr txBox="1"/>
            <p:nvPr/>
          </p:nvSpPr>
          <p:spPr>
            <a:xfrm>
              <a:off x="1576107" y="6444680"/>
              <a:ext cx="722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Más cerca de una representación </a:t>
              </a:r>
              <a:r>
                <a:rPr lang="es-CO" b="1" dirty="0">
                  <a:solidFill>
                    <a:schemeClr val="accent1"/>
                  </a:solidFill>
                </a:rPr>
                <a:t>geométrica</a:t>
              </a:r>
              <a:r>
                <a:rPr lang="es-CO" dirty="0"/>
                <a:t> familiar al ojo humano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67CAF875-D8A8-461F-97F0-DED9C7B49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2121" y="5373216"/>
              <a:ext cx="288031" cy="114588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D07616E-136B-4B0F-A99F-FBCBBE0DD8F3}"/>
                </a:ext>
              </a:extLst>
            </p:cNvPr>
            <p:cNvSpPr txBox="1"/>
            <p:nvPr/>
          </p:nvSpPr>
          <p:spPr>
            <a:xfrm>
              <a:off x="3491880" y="558924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bg1"/>
                  </a:solidFill>
                </a:rPr>
                <a:t>Área </a:t>
              </a:r>
              <a:r>
                <a:rPr lang="es-CO" b="1" dirty="0">
                  <a:solidFill>
                    <a:schemeClr val="accent1"/>
                  </a:solidFill>
                </a:rPr>
                <a:t>urbana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2EA4BF38-1845-49E2-9B2C-3AC91A66A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9992" y="4581128"/>
              <a:ext cx="1296144" cy="10081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44167B6-4E97-12B0-1B4E-1CA8F6119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DEBDB6-3CDC-2FC7-2054-E005E8886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32E9DD-302E-6608-EE39-241AC41771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0FB5991-4282-4CC6-85DB-A0934BA27DEB}"/>
              </a:ext>
            </a:extLst>
          </p:cNvPr>
          <p:cNvGrpSpPr/>
          <p:nvPr/>
        </p:nvGrpSpPr>
        <p:grpSpPr>
          <a:xfrm>
            <a:off x="215008" y="908720"/>
            <a:ext cx="8533456" cy="5841940"/>
            <a:chOff x="215008" y="692696"/>
            <a:chExt cx="8928992" cy="6057964"/>
          </a:xfrm>
        </p:grpSpPr>
        <p:pic>
          <p:nvPicPr>
            <p:cNvPr id="3" name="Imagen 2" descr="Imagen que contiene captura de pantalla, computadora&#10;&#10;Descripción generada automáticamente">
              <a:extLst>
                <a:ext uri="{FF2B5EF4-FFF2-40B4-BE49-F238E27FC236}">
                  <a16:creationId xmlns:a16="http://schemas.microsoft.com/office/drawing/2014/main" id="{FB6E5DE6-1B52-4A95-9E81-0DCA13B32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08" y="998730"/>
              <a:ext cx="8928992" cy="5022558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B17B73E-4FB6-48D3-AC67-2FC2A579700B}"/>
                </a:ext>
              </a:extLst>
            </p:cNvPr>
            <p:cNvSpPr txBox="1"/>
            <p:nvPr/>
          </p:nvSpPr>
          <p:spPr>
            <a:xfrm>
              <a:off x="1907704" y="5013176"/>
              <a:ext cx="1403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Vegetación</a:t>
              </a: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8C3B9FFD-D4C4-4592-B18E-75448E3BB2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1720" y="3789040"/>
              <a:ext cx="557490" cy="122413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3062646E-20F7-4368-9DE0-D1F531DB7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800" y="3861048"/>
              <a:ext cx="1368152" cy="115212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C87929D-4130-4697-8AA1-BC3210394267}"/>
                </a:ext>
              </a:extLst>
            </p:cNvPr>
            <p:cNvSpPr txBox="1"/>
            <p:nvPr/>
          </p:nvSpPr>
          <p:spPr>
            <a:xfrm>
              <a:off x="1547664" y="6381328"/>
              <a:ext cx="6878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FF0000"/>
                  </a:solidFill>
                </a:rPr>
                <a:t>Sigue</a:t>
              </a:r>
              <a:r>
                <a:rPr lang="es-CO" dirty="0"/>
                <a:t> un desempaquetado de fase y medidas de desplazamiento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4E2C2A6-23B7-43E8-BA1A-D062B9DECE29}"/>
                </a:ext>
              </a:extLst>
            </p:cNvPr>
            <p:cNvSpPr txBox="1"/>
            <p:nvPr/>
          </p:nvSpPr>
          <p:spPr>
            <a:xfrm>
              <a:off x="3638897" y="692696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400" dirty="0"/>
                <a:t>Mapas sincronizados</a:t>
              </a:r>
              <a:endParaRPr lang="es-CO" sz="14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7CD810B-07FC-0539-8109-84C364B07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86B9D9-A885-15F9-39C5-7DB0E5075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DBFE6F-EF57-9DA8-DDD3-CCC5ACDF5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D269BD-5559-C31E-880B-D9FE51F066DE}"/>
              </a:ext>
            </a:extLst>
          </p:cNvPr>
          <p:cNvSpPr txBox="1"/>
          <p:nvPr/>
        </p:nvSpPr>
        <p:spPr>
          <a:xfrm>
            <a:off x="124310" y="823061"/>
            <a:ext cx="8937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La coherencia muestra que tan similar es un pixel entre la imagen anterior y la actual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Muestra la calidad del </a:t>
            </a:r>
            <a:r>
              <a:rPr lang="es-CO" sz="2000" dirty="0" err="1">
                <a:solidFill>
                  <a:srgbClr val="C00000"/>
                </a:solidFill>
              </a:rPr>
              <a:t>interferograma</a:t>
            </a:r>
            <a:r>
              <a:rPr lang="es-CO" sz="2000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Alta coherencia imágenes más blancas (edificios) y las de menor coherencia más oscuras</a:t>
            </a:r>
            <a:endParaRPr lang="es-CO" sz="200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AC41DC4-01B8-EE03-2534-E3A376197A07}"/>
              </a:ext>
            </a:extLst>
          </p:cNvPr>
          <p:cNvGrpSpPr/>
          <p:nvPr/>
        </p:nvGrpSpPr>
        <p:grpSpPr>
          <a:xfrm>
            <a:off x="640071" y="2397081"/>
            <a:ext cx="7863858" cy="4423420"/>
            <a:chOff x="258779" y="2289756"/>
            <a:chExt cx="7863858" cy="442342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481C2CD-17B5-7732-E698-BA5429A3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79" y="2289756"/>
              <a:ext cx="7863858" cy="442342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9E8D30F-1402-5C01-533F-4034BC3A8350}"/>
                </a:ext>
              </a:extLst>
            </p:cNvPr>
            <p:cNvSpPr txBox="1"/>
            <p:nvPr/>
          </p:nvSpPr>
          <p:spPr>
            <a:xfrm>
              <a:off x="1021363" y="379023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0.34024</a:t>
              </a:r>
            </a:p>
          </p:txBody>
        </p: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F09B361C-218D-B4C2-870A-84F8736BF28B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3974904"/>
              <a:ext cx="2952328" cy="342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B464B3D-82C4-3842-1DF2-98471BFB587D}"/>
                </a:ext>
              </a:extLst>
            </p:cNvPr>
            <p:cNvSpPr txBox="1"/>
            <p:nvPr/>
          </p:nvSpPr>
          <p:spPr>
            <a:xfrm>
              <a:off x="1099436" y="413229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0.74700</a:t>
              </a: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C357D5E5-17D5-3FA0-44F0-47A3CB232ECA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4316963"/>
              <a:ext cx="4032448" cy="768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707165C-59DB-D2FC-B874-544F6AA50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0275E9-333A-A834-9813-AB4FC240B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0D69C4-F5EB-05B1-1658-B986459AC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D9EDAD-C77F-4A63-8F65-17B04B1052C4}"/>
              </a:ext>
            </a:extLst>
          </p:cNvPr>
          <p:cNvSpPr txBox="1"/>
          <p:nvPr/>
        </p:nvSpPr>
        <p:spPr>
          <a:xfrm>
            <a:off x="2153261" y="698073"/>
            <a:ext cx="528862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  <a:p>
            <a:pPr algn="ctr"/>
            <a:r>
              <a:rPr lang="es-CO" dirty="0"/>
              <a:t>Desplazamientos de la tierra en ciudad de México</a:t>
            </a:r>
          </a:p>
        </p:txBody>
      </p:sp>
      <p:pic>
        <p:nvPicPr>
          <p:cNvPr id="1026" name="Picture 2" descr="infobae-image">
            <a:extLst>
              <a:ext uri="{FF2B5EF4-FFF2-40B4-BE49-F238E27FC236}">
                <a16:creationId xmlns:a16="http://schemas.microsoft.com/office/drawing/2014/main" id="{36782D2B-472C-4015-A4AD-9AD56974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674012"/>
            <a:ext cx="6840760" cy="5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9BE58D-208E-2DF0-2A80-6DC36E4BD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31F207-7B27-6827-0D2C-B41C304A0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6CC81A-77CB-E688-7BA2-B1D27CA7A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45A17A9-53DB-4BDB-BBBF-A37F2411F1D5}"/>
              </a:ext>
            </a:extLst>
          </p:cNvPr>
          <p:cNvSpPr txBox="1"/>
          <p:nvPr/>
        </p:nvSpPr>
        <p:spPr>
          <a:xfrm>
            <a:off x="251520" y="941698"/>
            <a:ext cx="8252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Cálculo de soluciones congruentes antes y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después del movimiento de tierra con SNAPHU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736C38-5953-0856-2CA7-5199A08504C1}"/>
              </a:ext>
            </a:extLst>
          </p:cNvPr>
          <p:cNvSpPr txBox="1"/>
          <p:nvPr/>
        </p:nvSpPr>
        <p:spPr>
          <a:xfrm>
            <a:off x="700817" y="2780928"/>
            <a:ext cx="76328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Dado un </a:t>
            </a:r>
            <a:r>
              <a:rPr lang="es-MX" dirty="0" err="1"/>
              <a:t>interferograma</a:t>
            </a:r>
            <a:r>
              <a:rPr lang="es-MX" dirty="0"/>
              <a:t> de entrada y otros datos observables, </a:t>
            </a:r>
            <a:r>
              <a:rPr lang="es-MX" b="1" dirty="0" err="1">
                <a:solidFill>
                  <a:srgbClr val="C00000"/>
                </a:solidFill>
              </a:rPr>
              <a:t>snaphu</a:t>
            </a:r>
            <a:r>
              <a:rPr lang="es-MX" dirty="0"/>
              <a:t> intenta calcular soluciones congruentes sin envolver la fase que son máximamente probables en un sentido aproximado a posteriori. </a:t>
            </a:r>
          </a:p>
          <a:p>
            <a:pPr algn="ctr"/>
            <a:r>
              <a:rPr lang="es-MX" dirty="0"/>
              <a:t>Asume que su entrada es un </a:t>
            </a:r>
            <a:r>
              <a:rPr lang="es-MX" dirty="0" err="1"/>
              <a:t>interferograma</a:t>
            </a:r>
            <a:r>
              <a:rPr lang="es-MX" dirty="0"/>
              <a:t> de radar de apertura sintética (SAR) que mide la topografía de la superficie. 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0E58CD-4DDA-9B02-A8B7-97A02B007197}"/>
              </a:ext>
            </a:extLst>
          </p:cNvPr>
          <p:cNvSpPr txBox="1"/>
          <p:nvPr/>
        </p:nvSpPr>
        <p:spPr>
          <a:xfrm>
            <a:off x="1043109" y="5419811"/>
            <a:ext cx="694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3"/>
              </a:rPr>
              <a:t>Generación de un </a:t>
            </a:r>
            <a:r>
              <a:rPr lang="es-MX" dirty="0" err="1">
                <a:hlinkClick r:id="rId3"/>
              </a:rPr>
              <a:t>interferograma</a:t>
            </a:r>
            <a:r>
              <a:rPr lang="es-MX" dirty="0">
                <a:hlinkClick r:id="rId3"/>
              </a:rPr>
              <a:t> diferencial DIFSAR (1library.co)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C5352B-D2E1-2E57-82B6-9CFF2FE37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8D97B2-8BE8-B7FD-BFCF-D0F86B6AC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B4BE56-3142-AD25-1C7D-247FFEA081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D269270-D9C2-49AE-AD74-6165BE414314}"/>
              </a:ext>
            </a:extLst>
          </p:cNvPr>
          <p:cNvGrpSpPr/>
          <p:nvPr/>
        </p:nvGrpSpPr>
        <p:grpSpPr>
          <a:xfrm>
            <a:off x="492923" y="1412776"/>
            <a:ext cx="7319437" cy="5336912"/>
            <a:chOff x="611560" y="884717"/>
            <a:chExt cx="7776864" cy="5724636"/>
          </a:xfrm>
        </p:grpSpPr>
        <p:pic>
          <p:nvPicPr>
            <p:cNvPr id="3" name="Imagen 2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D102BA42-310C-4023-81EE-E83C81AC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884717"/>
              <a:ext cx="7776864" cy="572463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B637DB7-6BA6-46D7-8C5D-E458A0E47944}"/>
                </a:ext>
              </a:extLst>
            </p:cNvPr>
            <p:cNvSpPr txBox="1"/>
            <p:nvPr/>
          </p:nvSpPr>
          <p:spPr>
            <a:xfrm>
              <a:off x="5583796" y="3747035"/>
              <a:ext cx="1845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b="1" dirty="0">
                  <a:solidFill>
                    <a:schemeClr val="accent1"/>
                  </a:solidFill>
                </a:rPr>
                <a:t>Creados</a:t>
              </a:r>
              <a:r>
                <a:rPr lang="es-CO" sz="1400" dirty="0"/>
                <a:t> por </a:t>
              </a:r>
              <a:r>
                <a:rPr lang="es-CO" sz="1400" dirty="0" err="1"/>
                <a:t>snaphu</a:t>
              </a:r>
              <a:endParaRPr lang="es-CO" sz="1400" dirty="0"/>
            </a:p>
          </p:txBody>
        </p: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C96A7EAB-575C-4339-B3CB-FBD7E7A15981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5076056" y="3645026"/>
              <a:ext cx="507740" cy="2558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16D62C88-DCFF-40AA-BC03-7C4ADBB54E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8064" y="3900923"/>
              <a:ext cx="435732" cy="1538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DFB02D23-5748-4A23-BBE3-85A805932DE4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5329926" y="3900924"/>
              <a:ext cx="253870" cy="680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5B072F0-B5FE-47B3-BBDD-96CE6EA8ED30}"/>
              </a:ext>
            </a:extLst>
          </p:cNvPr>
          <p:cNvSpPr txBox="1"/>
          <p:nvPr/>
        </p:nvSpPr>
        <p:spPr>
          <a:xfrm>
            <a:off x="914588" y="794511"/>
            <a:ext cx="731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Ejecución finalizada del comando </a:t>
            </a:r>
            <a:r>
              <a:rPr lang="es-CO" sz="2800" b="1" dirty="0" err="1">
                <a:solidFill>
                  <a:srgbClr val="C00000"/>
                </a:solidFill>
              </a:rPr>
              <a:t>snaphu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3D0EDB-C0BF-A851-252C-D4886376C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53129A-B01C-B6B9-E30E-69E9ED45E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424787-0D9B-8330-2025-88B0238377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4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4264BCAF-5FC9-4FF8-B658-5FA2A64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4" y="1124744"/>
            <a:ext cx="8960996" cy="50405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576D6A-4DAF-454D-A7B7-68C88E7B4865}"/>
              </a:ext>
            </a:extLst>
          </p:cNvPr>
          <p:cNvSpPr txBox="1"/>
          <p:nvPr/>
        </p:nvSpPr>
        <p:spPr>
          <a:xfrm>
            <a:off x="2267422" y="601524"/>
            <a:ext cx="5360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Imágenes creadas por </a:t>
            </a:r>
            <a:r>
              <a:rPr lang="es-CO" sz="2800" b="1" dirty="0" err="1">
                <a:solidFill>
                  <a:srgbClr val="C00000"/>
                </a:solidFill>
              </a:rPr>
              <a:t>snaphu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7B345C-EE16-DF09-0559-316B186B0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DE665C-A90A-09C1-8043-7099637D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51FF75-71E6-8AE7-E017-547952EBB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2A4DD5B-F5A5-033A-EDFD-8F435EE3712D}"/>
              </a:ext>
            </a:extLst>
          </p:cNvPr>
          <p:cNvGrpSpPr/>
          <p:nvPr/>
        </p:nvGrpSpPr>
        <p:grpSpPr>
          <a:xfrm>
            <a:off x="251520" y="83342"/>
            <a:ext cx="8159886" cy="4505426"/>
            <a:chOff x="251520" y="83342"/>
            <a:chExt cx="8159886" cy="450542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DBB3C84-296B-4C95-A33D-E8D2AD7AAE4D}"/>
                </a:ext>
              </a:extLst>
            </p:cNvPr>
            <p:cNvSpPr txBox="1"/>
            <p:nvPr/>
          </p:nvSpPr>
          <p:spPr>
            <a:xfrm>
              <a:off x="1167835" y="802974"/>
              <a:ext cx="65357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Proceso automático para importar la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imagen de </a:t>
              </a:r>
              <a:r>
                <a:rPr lang="es-CO" sz="2800" b="1" dirty="0" err="1">
                  <a:solidFill>
                    <a:srgbClr val="C00000"/>
                  </a:solidFill>
                </a:rPr>
                <a:t>snaphu</a:t>
              </a:r>
              <a:r>
                <a:rPr lang="es-CO" sz="2800" b="1" dirty="0">
                  <a:solidFill>
                    <a:srgbClr val="C00000"/>
                  </a:solidFill>
                </a:rPr>
                <a:t>  a SNAP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49B723F-F5FF-4480-A82A-B15E0D63CB1A}"/>
                </a:ext>
              </a:extLst>
            </p:cNvPr>
            <p:cNvGrpSpPr/>
            <p:nvPr/>
          </p:nvGrpSpPr>
          <p:grpSpPr>
            <a:xfrm>
              <a:off x="251520" y="2492896"/>
              <a:ext cx="8159886" cy="2095872"/>
              <a:chOff x="255108" y="1693168"/>
              <a:chExt cx="8159886" cy="2095872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3202C19-6623-4EA6-B929-10B86BCC01E6}"/>
                  </a:ext>
                </a:extLst>
              </p:cNvPr>
              <p:cNvSpPr txBox="1"/>
              <p:nvPr/>
            </p:nvSpPr>
            <p:spPr>
              <a:xfrm>
                <a:off x="321104" y="1742018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0158864-264E-45BF-A879-B40A6FF2C315}"/>
                  </a:ext>
                </a:extLst>
              </p:cNvPr>
              <p:cNvSpPr txBox="1"/>
              <p:nvPr/>
            </p:nvSpPr>
            <p:spPr>
              <a:xfrm>
                <a:off x="2210193" y="1693168"/>
                <a:ext cx="1789272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Interferometric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UnWrapping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D33374D-177C-432E-8B25-794E07FF3829}"/>
                  </a:ext>
                </a:extLst>
              </p:cNvPr>
              <p:cNvSpPr txBox="1"/>
              <p:nvPr/>
            </p:nvSpPr>
            <p:spPr>
              <a:xfrm>
                <a:off x="7848364" y="2062501"/>
                <a:ext cx="566630" cy="27699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Write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BCE0C67-5F7D-47F5-8069-AACB77CEFFA2}"/>
                  </a:ext>
                </a:extLst>
              </p:cNvPr>
              <p:cNvSpPr txBox="1"/>
              <p:nvPr/>
            </p:nvSpPr>
            <p:spPr>
              <a:xfrm>
                <a:off x="4553008" y="1877835"/>
                <a:ext cx="2566536" cy="64633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Interferometric</a:t>
                </a:r>
                <a:r>
                  <a:rPr lang="es-CO" dirty="0"/>
                  <a:t>/</a:t>
                </a:r>
              </a:p>
              <a:p>
                <a:r>
                  <a:rPr lang="es-CO" dirty="0" err="1"/>
                  <a:t>Products</a:t>
                </a:r>
                <a:r>
                  <a:rPr lang="es-CO" dirty="0"/>
                  <a:t>/</a:t>
                </a:r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AEB7A4C-E190-4594-91A8-DDA00513CF32}"/>
                  </a:ext>
                </a:extLst>
              </p:cNvPr>
              <p:cNvSpPr txBox="1"/>
              <p:nvPr/>
            </p:nvSpPr>
            <p:spPr>
              <a:xfrm>
                <a:off x="255108" y="2786321"/>
                <a:ext cx="1506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Imagen envuelta y desenvuelta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D6F6B9E8-1BD3-4B3C-92FB-1FB667E3AC98}"/>
                  </a:ext>
                </a:extLst>
              </p:cNvPr>
              <p:cNvSpPr txBox="1"/>
              <p:nvPr/>
            </p:nvSpPr>
            <p:spPr>
              <a:xfrm>
                <a:off x="321104" y="2251113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C0CD9C26-45ED-4706-9FED-732F88D14594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>
                <a:off x="1761264" y="1972851"/>
                <a:ext cx="448929" cy="228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6462622F-F067-4829-81ED-22902DCC24A5}"/>
                  </a:ext>
                </a:extLst>
              </p:cNvPr>
              <p:cNvCxnSpPr>
                <a:cxnSpLocks/>
                <a:stCxn id="24" idx="3"/>
                <a:endCxn id="10" idx="1"/>
              </p:cNvCxnSpPr>
              <p:nvPr/>
            </p:nvCxnSpPr>
            <p:spPr>
              <a:xfrm flipV="1">
                <a:off x="1761264" y="2201000"/>
                <a:ext cx="448929" cy="280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20785EC0-BDAC-481B-A61D-7941EF8643CB}"/>
                  </a:ext>
                </a:extLst>
              </p:cNvPr>
              <p:cNvCxnSpPr>
                <a:cxnSpLocks/>
                <a:stCxn id="10" idx="3"/>
                <a:endCxn id="14" idx="1"/>
              </p:cNvCxnSpPr>
              <p:nvPr/>
            </p:nvCxnSpPr>
            <p:spPr>
              <a:xfrm>
                <a:off x="3999465" y="2201000"/>
                <a:ext cx="55354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0EF3EC46-A4F1-488B-BE03-5C671574C01E}"/>
                  </a:ext>
                </a:extLst>
              </p:cNvPr>
              <p:cNvCxnSpPr>
                <a:cxnSpLocks/>
                <a:stCxn id="14" idx="3"/>
                <a:endCxn id="11" idx="1"/>
              </p:cNvCxnSpPr>
              <p:nvPr/>
            </p:nvCxnSpPr>
            <p:spPr>
              <a:xfrm>
                <a:off x="7119544" y="2201001"/>
                <a:ext cx="728820" cy="0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2AC0E02-8367-4ABA-91B1-56CE8518D12B}"/>
                  </a:ext>
                </a:extLst>
              </p:cNvPr>
              <p:cNvSpPr txBox="1"/>
              <p:nvPr/>
            </p:nvSpPr>
            <p:spPr>
              <a:xfrm>
                <a:off x="2233081" y="2786321"/>
                <a:ext cx="1789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Añadir el operador de </a:t>
                </a:r>
                <a:r>
                  <a:rPr lang="es-CO" sz="1200" dirty="0" err="1"/>
                  <a:t>snaphu</a:t>
                </a:r>
                <a:endParaRPr lang="es-CO" sz="1200" dirty="0"/>
              </a:p>
              <a:p>
                <a:r>
                  <a:rPr lang="es-CO" sz="1200" dirty="0"/>
                  <a:t>Que importa los datos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16C47D9-4F47-450A-AD27-5B3A5AE9ABDF}"/>
                  </a:ext>
                </a:extLst>
              </p:cNvPr>
              <p:cNvSpPr txBox="1"/>
              <p:nvPr/>
            </p:nvSpPr>
            <p:spPr>
              <a:xfrm>
                <a:off x="4547029" y="2773377"/>
                <a:ext cx="25665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Convertir la cara del desplazamiento para producir el mapa de desplazamiento y </a:t>
                </a:r>
              </a:p>
              <a:p>
                <a:r>
                  <a:rPr lang="es-CO" sz="1200" dirty="0"/>
                  <a:t>las </a:t>
                </a:r>
                <a:r>
                  <a:rPr lang="es-CO" sz="1200" dirty="0" err="1"/>
                  <a:t>lineas</a:t>
                </a:r>
                <a:r>
                  <a:rPr lang="es-CO" sz="1200" dirty="0"/>
                  <a:t> de visión se convierte en metros</a:t>
                </a:r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648C77F-6F35-1D83-BF32-8678B0CB0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CDD3FD-EA63-5B20-24D8-94D1C317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B99A53-FC7E-99D3-7785-1D5DEC87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2A4DD5B-F5A5-033A-EDFD-8F435EE3712D}"/>
              </a:ext>
            </a:extLst>
          </p:cNvPr>
          <p:cNvGrpSpPr/>
          <p:nvPr/>
        </p:nvGrpSpPr>
        <p:grpSpPr>
          <a:xfrm>
            <a:off x="251520" y="83342"/>
            <a:ext cx="8159886" cy="4505426"/>
            <a:chOff x="251520" y="83342"/>
            <a:chExt cx="8159886" cy="450542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DBB3C84-296B-4C95-A33D-E8D2AD7AAE4D}"/>
                </a:ext>
              </a:extLst>
            </p:cNvPr>
            <p:cNvSpPr txBox="1"/>
            <p:nvPr/>
          </p:nvSpPr>
          <p:spPr>
            <a:xfrm>
              <a:off x="1167835" y="856670"/>
              <a:ext cx="65357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Proceso automático para importar la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imagen de </a:t>
              </a:r>
              <a:r>
                <a:rPr lang="es-CO" sz="2800" b="1" dirty="0" err="1">
                  <a:solidFill>
                    <a:srgbClr val="C00000"/>
                  </a:solidFill>
                </a:rPr>
                <a:t>snaphu</a:t>
              </a:r>
              <a:r>
                <a:rPr lang="es-CO" sz="2800" b="1" dirty="0">
                  <a:solidFill>
                    <a:srgbClr val="C00000"/>
                  </a:solidFill>
                </a:rPr>
                <a:t>  a SNAP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49B723F-F5FF-4480-A82A-B15E0D63CB1A}"/>
                </a:ext>
              </a:extLst>
            </p:cNvPr>
            <p:cNvGrpSpPr/>
            <p:nvPr/>
          </p:nvGrpSpPr>
          <p:grpSpPr>
            <a:xfrm>
              <a:off x="251520" y="2492896"/>
              <a:ext cx="8159886" cy="2095872"/>
              <a:chOff x="255108" y="1693168"/>
              <a:chExt cx="8159886" cy="2095872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3202C19-6623-4EA6-B929-10B86BCC01E6}"/>
                  </a:ext>
                </a:extLst>
              </p:cNvPr>
              <p:cNvSpPr txBox="1"/>
              <p:nvPr/>
            </p:nvSpPr>
            <p:spPr>
              <a:xfrm>
                <a:off x="321104" y="1742018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0158864-264E-45BF-A879-B40A6FF2C315}"/>
                  </a:ext>
                </a:extLst>
              </p:cNvPr>
              <p:cNvSpPr txBox="1"/>
              <p:nvPr/>
            </p:nvSpPr>
            <p:spPr>
              <a:xfrm>
                <a:off x="2210193" y="1693168"/>
                <a:ext cx="1789272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Interferometric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UnWrapping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D33374D-177C-432E-8B25-794E07FF3829}"/>
                  </a:ext>
                </a:extLst>
              </p:cNvPr>
              <p:cNvSpPr txBox="1"/>
              <p:nvPr/>
            </p:nvSpPr>
            <p:spPr>
              <a:xfrm>
                <a:off x="7848364" y="2062501"/>
                <a:ext cx="566630" cy="27699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Write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BCE0C67-5F7D-47F5-8069-AACB77CEFFA2}"/>
                  </a:ext>
                </a:extLst>
              </p:cNvPr>
              <p:cNvSpPr txBox="1"/>
              <p:nvPr/>
            </p:nvSpPr>
            <p:spPr>
              <a:xfrm>
                <a:off x="4553008" y="1877835"/>
                <a:ext cx="2566536" cy="64633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Interferometric</a:t>
                </a:r>
                <a:r>
                  <a:rPr lang="es-CO" dirty="0"/>
                  <a:t>/</a:t>
                </a:r>
              </a:p>
              <a:p>
                <a:r>
                  <a:rPr lang="es-CO" dirty="0" err="1"/>
                  <a:t>Products</a:t>
                </a:r>
                <a:r>
                  <a:rPr lang="es-CO" dirty="0"/>
                  <a:t>/</a:t>
                </a:r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AEB7A4C-E190-4594-91A8-DDA00513CF32}"/>
                  </a:ext>
                </a:extLst>
              </p:cNvPr>
              <p:cNvSpPr txBox="1"/>
              <p:nvPr/>
            </p:nvSpPr>
            <p:spPr>
              <a:xfrm>
                <a:off x="255108" y="2786321"/>
                <a:ext cx="1506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Imagen envuelta y desenvuelta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D6F6B9E8-1BD3-4B3C-92FB-1FB667E3AC98}"/>
                  </a:ext>
                </a:extLst>
              </p:cNvPr>
              <p:cNvSpPr txBox="1"/>
              <p:nvPr/>
            </p:nvSpPr>
            <p:spPr>
              <a:xfrm>
                <a:off x="321104" y="2251113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C0CD9C26-45ED-4706-9FED-732F88D14594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>
                <a:off x="1761264" y="1972851"/>
                <a:ext cx="448929" cy="228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6462622F-F067-4829-81ED-22902DCC24A5}"/>
                  </a:ext>
                </a:extLst>
              </p:cNvPr>
              <p:cNvCxnSpPr>
                <a:cxnSpLocks/>
                <a:stCxn id="24" idx="3"/>
                <a:endCxn id="10" idx="1"/>
              </p:cNvCxnSpPr>
              <p:nvPr/>
            </p:nvCxnSpPr>
            <p:spPr>
              <a:xfrm flipV="1">
                <a:off x="1761264" y="2201000"/>
                <a:ext cx="448929" cy="280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20785EC0-BDAC-481B-A61D-7941EF8643CB}"/>
                  </a:ext>
                </a:extLst>
              </p:cNvPr>
              <p:cNvCxnSpPr>
                <a:cxnSpLocks/>
                <a:stCxn id="10" idx="3"/>
                <a:endCxn id="14" idx="1"/>
              </p:cNvCxnSpPr>
              <p:nvPr/>
            </p:nvCxnSpPr>
            <p:spPr>
              <a:xfrm>
                <a:off x="3999465" y="2201000"/>
                <a:ext cx="55354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0EF3EC46-A4F1-488B-BE03-5C671574C01E}"/>
                  </a:ext>
                </a:extLst>
              </p:cNvPr>
              <p:cNvCxnSpPr>
                <a:cxnSpLocks/>
                <a:stCxn id="14" idx="3"/>
                <a:endCxn id="11" idx="1"/>
              </p:cNvCxnSpPr>
              <p:nvPr/>
            </p:nvCxnSpPr>
            <p:spPr>
              <a:xfrm>
                <a:off x="7119544" y="2201001"/>
                <a:ext cx="728820" cy="0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2AC0E02-8367-4ABA-91B1-56CE8518D12B}"/>
                  </a:ext>
                </a:extLst>
              </p:cNvPr>
              <p:cNvSpPr txBox="1"/>
              <p:nvPr/>
            </p:nvSpPr>
            <p:spPr>
              <a:xfrm>
                <a:off x="2233081" y="2786321"/>
                <a:ext cx="1789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Añadir el operador de </a:t>
                </a:r>
                <a:r>
                  <a:rPr lang="es-CO" sz="1200" dirty="0" err="1"/>
                  <a:t>snaphu</a:t>
                </a:r>
                <a:endParaRPr lang="es-CO" sz="1200" dirty="0"/>
              </a:p>
              <a:p>
                <a:r>
                  <a:rPr lang="es-CO" sz="1200" dirty="0"/>
                  <a:t>Que importa los datos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16C47D9-4F47-450A-AD27-5B3A5AE9ABDF}"/>
                  </a:ext>
                </a:extLst>
              </p:cNvPr>
              <p:cNvSpPr txBox="1"/>
              <p:nvPr/>
            </p:nvSpPr>
            <p:spPr>
              <a:xfrm>
                <a:off x="4547029" y="2773377"/>
                <a:ext cx="25665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Convertir la cara del desplazamiento para producir el mapa de desplazamiento y </a:t>
                </a:r>
              </a:p>
              <a:p>
                <a:r>
                  <a:rPr lang="es-CO" sz="1200" dirty="0"/>
                  <a:t>las </a:t>
                </a:r>
                <a:r>
                  <a:rPr lang="es-CO" sz="1200" dirty="0" err="1"/>
                  <a:t>lineas</a:t>
                </a:r>
                <a:r>
                  <a:rPr lang="es-CO" sz="1200" dirty="0"/>
                  <a:t> de visión se convierte en metros</a:t>
                </a:r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3D79898-D603-573E-26F2-D9572EF4C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1B3BE7-FAE2-E2E6-F26A-E98152C6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7722CCC-4A81-A934-9758-1341F0B69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0B0276-DBC3-4E88-B790-915CADC79140}"/>
              </a:ext>
            </a:extLst>
          </p:cNvPr>
          <p:cNvSpPr txBox="1"/>
          <p:nvPr/>
        </p:nvSpPr>
        <p:spPr>
          <a:xfrm>
            <a:off x="2195440" y="548680"/>
            <a:ext cx="4461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Mapa de Desplazamiento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F72735B-F0C9-7C34-F67D-569C0E248AAB}"/>
              </a:ext>
            </a:extLst>
          </p:cNvPr>
          <p:cNvGrpSpPr/>
          <p:nvPr/>
        </p:nvGrpSpPr>
        <p:grpSpPr>
          <a:xfrm>
            <a:off x="251520" y="1537237"/>
            <a:ext cx="8892480" cy="5562429"/>
            <a:chOff x="0" y="1175401"/>
            <a:chExt cx="9144000" cy="5924266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4AC47C6-AED1-4708-840C-4E9BB6751A5E}"/>
                </a:ext>
              </a:extLst>
            </p:cNvPr>
            <p:cNvSpPr txBox="1"/>
            <p:nvPr/>
          </p:nvSpPr>
          <p:spPr>
            <a:xfrm>
              <a:off x="1763688" y="645333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s-CO" dirty="0"/>
            </a:p>
            <a:p>
              <a:endParaRPr lang="es-CO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46B9DE8-B8AF-FFF5-C11B-39850122B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75401"/>
              <a:ext cx="9144000" cy="5143500"/>
            </a:xfrm>
            <a:prstGeom prst="rect">
              <a:avLst/>
            </a:prstGeom>
          </p:spPr>
        </p:pic>
        <p:sp>
          <p:nvSpPr>
            <p:cNvPr id="7" name="Cerrar llave 6">
              <a:extLst>
                <a:ext uri="{FF2B5EF4-FFF2-40B4-BE49-F238E27FC236}">
                  <a16:creationId xmlns:a16="http://schemas.microsoft.com/office/drawing/2014/main" id="{92D93B4C-D0E7-3BB9-83CF-F077DB962B4C}"/>
                </a:ext>
              </a:extLst>
            </p:cNvPr>
            <p:cNvSpPr/>
            <p:nvPr/>
          </p:nvSpPr>
          <p:spPr>
            <a:xfrm>
              <a:off x="1481037" y="4149080"/>
              <a:ext cx="144016" cy="6480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A348CE1-272F-EEAD-72B5-7C513E4C6FBB}"/>
                </a:ext>
              </a:extLst>
            </p:cNvPr>
            <p:cNvSpPr txBox="1"/>
            <p:nvPr/>
          </p:nvSpPr>
          <p:spPr>
            <a:xfrm>
              <a:off x="688641" y="4970818"/>
              <a:ext cx="947818" cy="64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/>
                <a:t>Nivel de desplazamientos</a:t>
              </a:r>
            </a:p>
          </p:txBody>
        </p:sp>
        <p:sp>
          <p:nvSpPr>
            <p:cNvPr id="9" name="Flecha: a la derecha 8">
              <a:extLst>
                <a:ext uri="{FF2B5EF4-FFF2-40B4-BE49-F238E27FC236}">
                  <a16:creationId xmlns:a16="http://schemas.microsoft.com/office/drawing/2014/main" id="{758A9B74-2703-CB71-BC32-9053A2DC03DE}"/>
                </a:ext>
              </a:extLst>
            </p:cNvPr>
            <p:cNvSpPr/>
            <p:nvPr/>
          </p:nvSpPr>
          <p:spPr>
            <a:xfrm rot="16200000">
              <a:off x="1389756" y="4418396"/>
              <a:ext cx="648072" cy="1094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A3CD077-6D70-EF53-636A-D1F3738D6539}"/>
                </a:ext>
              </a:extLst>
            </p:cNvPr>
            <p:cNvSpPr txBox="1"/>
            <p:nvPr/>
          </p:nvSpPr>
          <p:spPr>
            <a:xfrm>
              <a:off x="1802531" y="4160820"/>
              <a:ext cx="82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CO" dirty="0"/>
                <a:t>De menor a mayor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8A245B0-A16A-FA1A-F5E2-A30EFAF56FB8}"/>
                </a:ext>
              </a:extLst>
            </p:cNvPr>
            <p:cNvSpPr txBox="1"/>
            <p:nvPr/>
          </p:nvSpPr>
          <p:spPr>
            <a:xfrm>
              <a:off x="6767619" y="3424808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rgbClr val="C00000"/>
                  </a:solidFill>
                </a:rPr>
                <a:t>-0.06695 </a:t>
              </a:r>
              <a:r>
                <a:rPr lang="es-CO" sz="1200" dirty="0" err="1">
                  <a:solidFill>
                    <a:srgbClr val="C00000"/>
                  </a:solidFill>
                </a:rPr>
                <a:t>mts</a:t>
              </a:r>
              <a:endParaRPr lang="es-CO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E5FCD13F-BF1A-CD8C-BDBC-B7BD73348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8184" y="3701807"/>
              <a:ext cx="936104" cy="84655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87F1724-F924-019E-84FC-3F1DB5583CB8}"/>
                </a:ext>
              </a:extLst>
            </p:cNvPr>
            <p:cNvSpPr txBox="1"/>
            <p:nvPr/>
          </p:nvSpPr>
          <p:spPr>
            <a:xfrm>
              <a:off x="4139050" y="4230861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chemeClr val="bg2"/>
                  </a:solidFill>
                </a:rPr>
                <a:t>-0.04602 </a:t>
              </a:r>
              <a:r>
                <a:rPr lang="es-CO" sz="1200" dirty="0" err="1">
                  <a:solidFill>
                    <a:schemeClr val="bg2"/>
                  </a:solidFill>
                </a:rPr>
                <a:t>mts</a:t>
              </a:r>
              <a:endParaRPr lang="es-CO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7A06F254-3F14-41F0-9CE4-DAB45D4D9F33}"/>
                </a:ext>
              </a:extLst>
            </p:cNvPr>
            <p:cNvCxnSpPr>
              <a:cxnSpLocks/>
            </p:cNvCxnSpPr>
            <p:nvPr/>
          </p:nvCxnSpPr>
          <p:spPr>
            <a:xfrm>
              <a:off x="4788024" y="4507860"/>
              <a:ext cx="68153" cy="78699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E37545F-8800-C630-3921-67426046BA1C}"/>
                </a:ext>
              </a:extLst>
            </p:cNvPr>
            <p:cNvSpPr txBox="1"/>
            <p:nvPr/>
          </p:nvSpPr>
          <p:spPr>
            <a:xfrm>
              <a:off x="4645596" y="3701807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chemeClr val="bg2"/>
                  </a:solidFill>
                </a:rPr>
                <a:t>-0.02374 </a:t>
              </a:r>
              <a:r>
                <a:rPr lang="es-CO" sz="1200" dirty="0" err="1">
                  <a:solidFill>
                    <a:schemeClr val="bg2"/>
                  </a:solidFill>
                </a:rPr>
                <a:t>mts</a:t>
              </a:r>
              <a:endParaRPr lang="es-CO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DCF75B8F-21AF-1D62-7499-8164991FE8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087" y="3978806"/>
              <a:ext cx="326745" cy="92255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01BE4676-E4C4-2868-A20D-59FB285F4B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3181" y="3106397"/>
              <a:ext cx="482995" cy="497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382CB742-ED0F-E353-EABF-8017542520E7}"/>
                </a:ext>
              </a:extLst>
            </p:cNvPr>
            <p:cNvSpPr txBox="1"/>
            <p:nvPr/>
          </p:nvSpPr>
          <p:spPr>
            <a:xfrm>
              <a:off x="6116546" y="2957559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rgbClr val="C00000"/>
                  </a:solidFill>
                </a:rPr>
                <a:t>-0.00333 </a:t>
              </a:r>
              <a:r>
                <a:rPr lang="es-CO" sz="1200" dirty="0" err="1">
                  <a:solidFill>
                    <a:srgbClr val="C00000"/>
                  </a:solidFill>
                </a:rPr>
                <a:t>mts</a:t>
              </a:r>
              <a:endParaRPr lang="es-CO" sz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658E892E-61A7-5683-2B84-5248E03A1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28E294-2D79-AEEB-9FA6-B4896F869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9281AB2-060F-58CB-2236-4E79E60F6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3" name="Imagen 2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0F0B3323-6C34-4802-A8D4-8E3FD9359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70738"/>
            <a:ext cx="8384932" cy="47165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EB18BA-8DC0-A649-25FC-E2C51CBB5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D010A3-F80A-94A4-0E51-21123D099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AB0195-1DB3-658B-EF91-34C085F89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3262358" y="2886545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E07F7F-D208-75D4-CB30-37F1313F1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407CA8-CE89-BCF1-B925-8DB0F802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40A4CE-E550-28B2-5770-3CEB3394E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0324F8-BE11-46D8-BE28-C353BB37A84F}"/>
              </a:ext>
            </a:extLst>
          </p:cNvPr>
          <p:cNvSpPr/>
          <p:nvPr/>
        </p:nvSpPr>
        <p:spPr>
          <a:xfrm>
            <a:off x="798403" y="1916832"/>
            <a:ext cx="74168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Fechas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analizadas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2016/06/06 to 2016/06/09 </a:t>
            </a: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Platafoerma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S1A_*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Tipo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Sensor Mode: IW  </a:t>
            </a: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bajados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S1A_IW_SLC__1SSV_</a:t>
            </a:r>
            <a:r>
              <a:rPr lang="es-CO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20160606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T122537_</a:t>
            </a:r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20160606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T122601_011590_011B5B_E555</a:t>
            </a:r>
          </a:p>
          <a:p>
            <a:pPr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S1A_IW_SLC__1SSV_</a:t>
            </a:r>
            <a:r>
              <a:rPr lang="fr-F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20160910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T122542_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20160910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T122606_012990_0148FA_76D7</a:t>
            </a:r>
            <a:endParaRPr lang="es-CO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72AF7D7-242E-4C68-8B1F-6C43D2041A25}"/>
              </a:ext>
            </a:extLst>
          </p:cNvPr>
          <p:cNvSpPr/>
          <p:nvPr/>
        </p:nvSpPr>
        <p:spPr>
          <a:xfrm>
            <a:off x="1481037" y="660838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https://www.researchgate.net/post/SENTINEL-1_IW_Level-1_SLC_vs_GRD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0EB12-2378-4BAB-AC66-3E851CB98FD2}"/>
              </a:ext>
            </a:extLst>
          </p:cNvPr>
          <p:cNvSpPr txBox="1"/>
          <p:nvPr/>
        </p:nvSpPr>
        <p:spPr>
          <a:xfrm>
            <a:off x="1701273" y="835198"/>
            <a:ext cx="520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err="1">
                <a:solidFill>
                  <a:srgbClr val="C00000"/>
                </a:solidFill>
              </a:rPr>
              <a:t>Satelite</a:t>
            </a:r>
            <a:r>
              <a:rPr lang="es-CO" sz="2800" b="1" dirty="0">
                <a:solidFill>
                  <a:srgbClr val="C00000"/>
                </a:solidFill>
              </a:rPr>
              <a:t> y sensores utilizados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FE2373-3DFE-EB8A-3D75-147B7965B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B55707-3E4A-063F-3809-57E3EF961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ECF152-8408-95FE-9FFA-DED4ACA3C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5D7D8B-A125-7C48-7276-E9A606CACDEF}"/>
              </a:ext>
            </a:extLst>
          </p:cNvPr>
          <p:cNvSpPr txBox="1"/>
          <p:nvPr/>
        </p:nvSpPr>
        <p:spPr>
          <a:xfrm>
            <a:off x="1167835" y="874698"/>
            <a:ext cx="6715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Nivel de complejidad en el análisis de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imágenes por radar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E6C299EE-2C64-19F6-C2DD-9BE497398E14}"/>
              </a:ext>
            </a:extLst>
          </p:cNvPr>
          <p:cNvGrpSpPr/>
          <p:nvPr/>
        </p:nvGrpSpPr>
        <p:grpSpPr>
          <a:xfrm>
            <a:off x="145511" y="1899404"/>
            <a:ext cx="8784976" cy="4985980"/>
            <a:chOff x="145511" y="1899404"/>
            <a:chExt cx="8784976" cy="498598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1481037" y="6608385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92ADF8E-1D7B-9BA7-6A87-E5E2BB83C286}"/>
                </a:ext>
              </a:extLst>
            </p:cNvPr>
            <p:cNvSpPr txBox="1"/>
            <p:nvPr/>
          </p:nvSpPr>
          <p:spPr>
            <a:xfrm>
              <a:off x="145511" y="1899404"/>
              <a:ext cx="878497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rgbClr val="C00000"/>
                  </a:solidFill>
                </a:rPr>
                <a:t>A diferencia de las imágenes de nivel óptico </a:t>
              </a:r>
              <a:r>
                <a:rPr lang="es-CO" sz="2000" dirty="0"/>
                <a:t>como el Sentinel2, la visualización de </a:t>
              </a:r>
              <a:r>
                <a:rPr lang="es-CO" sz="2000" b="1" dirty="0">
                  <a:solidFill>
                    <a:srgbClr val="C00000"/>
                  </a:solidFill>
                </a:rPr>
                <a:t>las imágenes por radar tiene una complejidad </a:t>
              </a:r>
              <a:r>
                <a:rPr lang="es-CO" sz="2000" dirty="0"/>
                <a:t>ya que los sensores traen </a:t>
              </a:r>
              <a:r>
                <a:rPr lang="es-CO" sz="2000" b="1" dirty="0">
                  <a:solidFill>
                    <a:srgbClr val="C00000"/>
                  </a:solidFill>
                </a:rPr>
                <a:t>ráfagas</a:t>
              </a:r>
              <a:r>
                <a:rPr lang="es-CO" sz="2000" dirty="0"/>
                <a:t> de líneas </a:t>
              </a:r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r>
                <a:rPr lang="es-CO" sz="2000" dirty="0"/>
                <a:t>Estas no se  presentan como estamos acostumbrados al ver en los mapas. Sin embargo, detrás de ellas están los datos que se analizan de acuerdo a las fases de las imágenes electromagnéticas y eléctricas como se observará en esta animación</a:t>
              </a: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45ACE719-383A-7C33-231E-3303B3A4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2926237"/>
              <a:ext cx="4385462" cy="2441391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B2B3ADD4-B4CA-813A-7BBB-8903288A5D2C}"/>
                </a:ext>
              </a:extLst>
            </p:cNvPr>
            <p:cNvSpPr txBox="1"/>
            <p:nvPr/>
          </p:nvSpPr>
          <p:spPr>
            <a:xfrm>
              <a:off x="6889186" y="377760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Ráfagas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DEC6DA8-081C-C0AF-5067-A10F06C5A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9CCE94-75D3-7855-FE0F-5FC720266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186424-B908-18BC-B382-FE562F040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0EB12-2378-4BAB-AC66-3E851CB98FD2}"/>
              </a:ext>
            </a:extLst>
          </p:cNvPr>
          <p:cNvSpPr txBox="1"/>
          <p:nvPr/>
        </p:nvSpPr>
        <p:spPr>
          <a:xfrm>
            <a:off x="3031950" y="668117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Efecto Doppler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64EB0E3-0DA1-4426-8292-BCAF38FEEAAC}"/>
              </a:ext>
            </a:extLst>
          </p:cNvPr>
          <p:cNvGrpSpPr/>
          <p:nvPr/>
        </p:nvGrpSpPr>
        <p:grpSpPr>
          <a:xfrm>
            <a:off x="467544" y="1246546"/>
            <a:ext cx="8539217" cy="5528112"/>
            <a:chOff x="478779" y="1163204"/>
            <a:chExt cx="8557717" cy="561145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65528AE-E8E0-49FF-8227-55D95482814F}"/>
                </a:ext>
              </a:extLst>
            </p:cNvPr>
            <p:cNvSpPr/>
            <p:nvPr/>
          </p:nvSpPr>
          <p:spPr>
            <a:xfrm>
              <a:off x="623107" y="4811026"/>
              <a:ext cx="7788534" cy="184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Los productos de 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Nivel-1 SLC están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enfocados y geo-referenciados usando datos de órbita y altitud del satélite y provistos en geometría de rango inclinado </a:t>
              </a:r>
              <a:r>
                <a:rPr lang="es-MX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Zero-Doppler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y han sido corregidos por </a:t>
              </a:r>
              <a:r>
                <a:rPr lang="es-MX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azimut retardo </a:t>
              </a:r>
              <a:r>
                <a:rPr lang="es-MX" sz="1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biestático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MX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alcance inclinado es la coordenada de observación del alcance del radar natural, definida como la línea de visión desde el radar hasta cada objeto reflectante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. Los productos están en orientación 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Doppler cero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, donde cada fila de píxeles representa puntos a lo largo de una línea perpendicular a la pista del satélite secundario. </a:t>
              </a:r>
              <a:endParaRPr lang="es-C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1477144" y="6497659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347594C-41A0-46B5-9AA8-E440F37F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79" y="1242493"/>
              <a:ext cx="4354155" cy="360669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F426962-48C7-4723-B542-E3F24FB02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1163204"/>
              <a:ext cx="2881325" cy="2016927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B78D79D-05D2-4D2A-9499-B9BA3BF135F6}"/>
                </a:ext>
              </a:extLst>
            </p:cNvPr>
            <p:cNvSpPr txBox="1"/>
            <p:nvPr/>
          </p:nvSpPr>
          <p:spPr>
            <a:xfrm>
              <a:off x="5197403" y="3180131"/>
              <a:ext cx="3839093" cy="162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Efecto Doppler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En el caso del sonido de la sirena desde un 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tono más agudo a uno más grave, justo en el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 momento en que el vehículo pasa al lado del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 observador. Es equivalente en las ondas de luz.</a:t>
              </a:r>
              <a:endPara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endParaRPr>
            </a:p>
            <a:p>
              <a:pPr algn="ctr"/>
              <a:r>
                <a:rPr lang="es-CO" sz="14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https://es.wikipedia.org/wiki/Efecto_Doppler</a:t>
              </a:r>
              <a:endParaRPr lang="es-MX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4436EBDF-471A-DBEB-4659-EAE592A75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9DCC9C1-FDA9-4C1F-D15E-F264C0BF7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70F5D03-842F-DDB4-F566-F635E8F98E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4DA8E2-01F7-42E2-9422-3F6B5B844F25}"/>
              </a:ext>
            </a:extLst>
          </p:cNvPr>
          <p:cNvSpPr txBox="1"/>
          <p:nvPr/>
        </p:nvSpPr>
        <p:spPr>
          <a:xfrm>
            <a:off x="365372" y="817689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1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C2348D6-6BE1-42A5-9F4F-197011FAD013}"/>
              </a:ext>
            </a:extLst>
          </p:cNvPr>
          <p:cNvGrpSpPr/>
          <p:nvPr/>
        </p:nvGrpSpPr>
        <p:grpSpPr>
          <a:xfrm>
            <a:off x="399596" y="1903542"/>
            <a:ext cx="7938713" cy="4609975"/>
            <a:chOff x="240030" y="852379"/>
            <a:chExt cx="8749336" cy="5168910"/>
          </a:xfrm>
        </p:grpSpPr>
        <p:pic>
          <p:nvPicPr>
            <p:cNvPr id="5" name="Imagen 4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3EDF5C52-9943-4C35-AC56-A1D426A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30" y="1501745"/>
              <a:ext cx="8292415" cy="4519544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4CEF40F-3BF3-4F54-9E12-C528D270C8AF}"/>
                </a:ext>
              </a:extLst>
            </p:cNvPr>
            <p:cNvSpPr/>
            <p:nvPr/>
          </p:nvSpPr>
          <p:spPr>
            <a:xfrm>
              <a:off x="4490918" y="3203044"/>
              <a:ext cx="3685270" cy="1585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E4DD058-85C5-413D-B85B-8A21B79C7974}"/>
                </a:ext>
              </a:extLst>
            </p:cNvPr>
            <p:cNvSpPr txBox="1"/>
            <p:nvPr/>
          </p:nvSpPr>
          <p:spPr>
            <a:xfrm>
              <a:off x="6035163" y="852379"/>
              <a:ext cx="951658" cy="369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México</a:t>
              </a:r>
            </a:p>
          </p:txBody>
        </p:sp>
        <p:sp>
          <p:nvSpPr>
            <p:cNvPr id="17" name="Abrir llave 16">
              <a:extLst>
                <a:ext uri="{FF2B5EF4-FFF2-40B4-BE49-F238E27FC236}">
                  <a16:creationId xmlns:a16="http://schemas.microsoft.com/office/drawing/2014/main" id="{08A59BF1-96CC-45FC-9B64-0EBE8D8199C1}"/>
                </a:ext>
              </a:extLst>
            </p:cNvPr>
            <p:cNvSpPr/>
            <p:nvPr/>
          </p:nvSpPr>
          <p:spPr>
            <a:xfrm rot="10800000">
              <a:off x="8604452" y="2679145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9" name="Abrir llave 18">
              <a:extLst>
                <a:ext uri="{FF2B5EF4-FFF2-40B4-BE49-F238E27FC236}">
                  <a16:creationId xmlns:a16="http://schemas.microsoft.com/office/drawing/2014/main" id="{7FCB0CFD-5B08-4A6D-ACD9-B28A2A9E3CBB}"/>
                </a:ext>
              </a:extLst>
            </p:cNvPr>
            <p:cNvSpPr/>
            <p:nvPr/>
          </p:nvSpPr>
          <p:spPr>
            <a:xfrm rot="10800000">
              <a:off x="8604452" y="298260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2" name="Abrir llave 21">
              <a:extLst>
                <a:ext uri="{FF2B5EF4-FFF2-40B4-BE49-F238E27FC236}">
                  <a16:creationId xmlns:a16="http://schemas.microsoft.com/office/drawing/2014/main" id="{9E27A233-975C-4678-925F-CD338AA676E4}"/>
                </a:ext>
              </a:extLst>
            </p:cNvPr>
            <p:cNvSpPr/>
            <p:nvPr/>
          </p:nvSpPr>
          <p:spPr>
            <a:xfrm rot="10800000">
              <a:off x="8604452" y="330792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Abrir llave 22">
              <a:extLst>
                <a:ext uri="{FF2B5EF4-FFF2-40B4-BE49-F238E27FC236}">
                  <a16:creationId xmlns:a16="http://schemas.microsoft.com/office/drawing/2014/main" id="{B006044A-989A-4823-9441-68CC37C85DB8}"/>
                </a:ext>
              </a:extLst>
            </p:cNvPr>
            <p:cNvSpPr/>
            <p:nvPr/>
          </p:nvSpPr>
          <p:spPr>
            <a:xfrm rot="10800000">
              <a:off x="8604452" y="3624052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4" name="Abrir llave 23">
              <a:extLst>
                <a:ext uri="{FF2B5EF4-FFF2-40B4-BE49-F238E27FC236}">
                  <a16:creationId xmlns:a16="http://schemas.microsoft.com/office/drawing/2014/main" id="{86A11039-F5C6-45DC-9E75-1FEA6A142835}"/>
                </a:ext>
              </a:extLst>
            </p:cNvPr>
            <p:cNvSpPr/>
            <p:nvPr/>
          </p:nvSpPr>
          <p:spPr>
            <a:xfrm rot="10800000">
              <a:off x="8604452" y="3984092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5" name="Abrir llave 24">
              <a:extLst>
                <a:ext uri="{FF2B5EF4-FFF2-40B4-BE49-F238E27FC236}">
                  <a16:creationId xmlns:a16="http://schemas.microsoft.com/office/drawing/2014/main" id="{BED8824B-CB98-4182-BD0F-44583556F32C}"/>
                </a:ext>
              </a:extLst>
            </p:cNvPr>
            <p:cNvSpPr/>
            <p:nvPr/>
          </p:nvSpPr>
          <p:spPr>
            <a:xfrm rot="10800000">
              <a:off x="8604452" y="4340789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6" name="Abrir llave 25">
              <a:extLst>
                <a:ext uri="{FF2B5EF4-FFF2-40B4-BE49-F238E27FC236}">
                  <a16:creationId xmlns:a16="http://schemas.microsoft.com/office/drawing/2014/main" id="{B19C04B0-5FDC-4C74-BB47-F01348F6F2B9}"/>
                </a:ext>
              </a:extLst>
            </p:cNvPr>
            <p:cNvSpPr/>
            <p:nvPr/>
          </p:nvSpPr>
          <p:spPr>
            <a:xfrm rot="10800000">
              <a:off x="8604452" y="475425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7" name="Abrir llave 26">
              <a:extLst>
                <a:ext uri="{FF2B5EF4-FFF2-40B4-BE49-F238E27FC236}">
                  <a16:creationId xmlns:a16="http://schemas.microsoft.com/office/drawing/2014/main" id="{C912FF73-4E0C-4E3A-AFEC-6A5A50044F08}"/>
                </a:ext>
              </a:extLst>
            </p:cNvPr>
            <p:cNvSpPr/>
            <p:nvPr/>
          </p:nvSpPr>
          <p:spPr>
            <a:xfrm rot="10800000">
              <a:off x="8604452" y="507350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C58F65B4-C769-41AB-9896-0077914500B3}"/>
                </a:ext>
              </a:extLst>
            </p:cNvPr>
            <p:cNvSpPr txBox="1"/>
            <p:nvPr/>
          </p:nvSpPr>
          <p:spPr>
            <a:xfrm>
              <a:off x="8676460" y="32756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B286FB3-7F92-47F9-9457-EEFEEB3C9C6D}"/>
                </a:ext>
              </a:extLst>
            </p:cNvPr>
            <p:cNvSpPr txBox="1"/>
            <p:nvPr/>
          </p:nvSpPr>
          <p:spPr>
            <a:xfrm>
              <a:off x="8669632" y="356808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2F3B6DB7-8410-43EF-939A-9A56A03D30FA}"/>
                </a:ext>
              </a:extLst>
            </p:cNvPr>
            <p:cNvSpPr txBox="1"/>
            <p:nvPr/>
          </p:nvSpPr>
          <p:spPr>
            <a:xfrm>
              <a:off x="8660984" y="395937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72A6347-D5BF-4C35-AB92-62E450DD6179}"/>
                </a:ext>
              </a:extLst>
            </p:cNvPr>
            <p:cNvSpPr txBox="1"/>
            <p:nvPr/>
          </p:nvSpPr>
          <p:spPr>
            <a:xfrm>
              <a:off x="8650058" y="50131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8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B2901F2-DB3C-46F3-A8ED-43D907E40391}"/>
                </a:ext>
              </a:extLst>
            </p:cNvPr>
            <p:cNvSpPr txBox="1"/>
            <p:nvPr/>
          </p:nvSpPr>
          <p:spPr>
            <a:xfrm>
              <a:off x="8640454" y="47158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7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2AE56F3-7A9F-4234-996F-70DFBD1C43D0}"/>
                </a:ext>
              </a:extLst>
            </p:cNvPr>
            <p:cNvSpPr txBox="1"/>
            <p:nvPr/>
          </p:nvSpPr>
          <p:spPr>
            <a:xfrm>
              <a:off x="8662806" y="2627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C3982001-F008-43BC-B42D-431381934EAC}"/>
                </a:ext>
              </a:extLst>
            </p:cNvPr>
            <p:cNvSpPr txBox="1"/>
            <p:nvPr/>
          </p:nvSpPr>
          <p:spPr>
            <a:xfrm>
              <a:off x="8656618" y="29156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8F2D5C18-7AE1-40DA-8628-653FBD0B502B}"/>
                </a:ext>
              </a:extLst>
            </p:cNvPr>
            <p:cNvSpPr txBox="1"/>
            <p:nvPr/>
          </p:nvSpPr>
          <p:spPr>
            <a:xfrm>
              <a:off x="8640455" y="42930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6</a:t>
              </a:r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90718252-E6BF-4047-B323-FE9F54FAC6F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6273590" y="1221995"/>
              <a:ext cx="237402" cy="162295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F401D5A7-4297-436F-AEF6-4444B17F8A08}"/>
                </a:ext>
              </a:extLst>
            </p:cNvPr>
            <p:cNvSpPr/>
            <p:nvPr/>
          </p:nvSpPr>
          <p:spPr>
            <a:xfrm>
              <a:off x="8532444" y="2380677"/>
              <a:ext cx="417404" cy="30645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231683AA-9168-4428-A376-39BD91EE6A10}"/>
                </a:ext>
              </a:extLst>
            </p:cNvPr>
            <p:cNvCxnSpPr>
              <a:cxnSpLocks/>
            </p:cNvCxnSpPr>
            <p:nvPr/>
          </p:nvCxnSpPr>
          <p:spPr>
            <a:xfrm>
              <a:off x="8787443" y="1309773"/>
              <a:ext cx="0" cy="1037029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E20F55B-4116-4168-8BAE-F4CB92F475AF}"/>
                </a:ext>
              </a:extLst>
            </p:cNvPr>
            <p:cNvSpPr txBox="1"/>
            <p:nvPr/>
          </p:nvSpPr>
          <p:spPr>
            <a:xfrm>
              <a:off x="755577" y="940973"/>
              <a:ext cx="1877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1"/>
                  </a:solidFill>
                </a:rPr>
                <a:t>Intensity_iw3_vv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2CF0BCC2-B1AC-4711-9EC2-F4A938D1E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3647" y="1412776"/>
              <a:ext cx="288032" cy="17886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2DFA71C-FCDB-460C-5D15-8AA565DB290F}"/>
              </a:ext>
            </a:extLst>
          </p:cNvPr>
          <p:cNvSpPr txBox="1"/>
          <p:nvPr/>
        </p:nvSpPr>
        <p:spPr>
          <a:xfrm>
            <a:off x="7766305" y="1441877"/>
            <a:ext cx="106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Capas</a:t>
            </a:r>
          </a:p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ráfagas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BE6349-E7CE-B282-2396-788B3A6A5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6FCA18-3BDA-A2FE-5443-0022B8C89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4BE6F6-246D-F0AB-7989-5D9D41927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4DA8E2-01F7-42E2-9422-3F6B5B844F25}"/>
              </a:ext>
            </a:extLst>
          </p:cNvPr>
          <p:cNvSpPr txBox="1"/>
          <p:nvPr/>
        </p:nvSpPr>
        <p:spPr>
          <a:xfrm>
            <a:off x="559268" y="889663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1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3EDF5C52-9943-4C35-AC56-A1D426A8A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6" y="2482689"/>
            <a:ext cx="7524126" cy="403082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4CEF40F-3BF3-4F54-9E12-C528D270C8AF}"/>
              </a:ext>
            </a:extLst>
          </p:cNvPr>
          <p:cNvSpPr/>
          <p:nvPr/>
        </p:nvSpPr>
        <p:spPr>
          <a:xfrm>
            <a:off x="4256641" y="4000020"/>
            <a:ext cx="3343831" cy="1413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4DD058-85C5-413D-B85B-8A21B79C7974}"/>
              </a:ext>
            </a:extLst>
          </p:cNvPr>
          <p:cNvSpPr txBox="1"/>
          <p:nvPr/>
        </p:nvSpPr>
        <p:spPr>
          <a:xfrm>
            <a:off x="5657812" y="1903542"/>
            <a:ext cx="863487" cy="329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08A59BF1-96CC-45FC-9B64-0EBE8D8199C1}"/>
              </a:ext>
            </a:extLst>
          </p:cNvPr>
          <p:cNvSpPr/>
          <p:nvPr/>
        </p:nvSpPr>
        <p:spPr>
          <a:xfrm rot="10800000">
            <a:off x="7989057" y="3532772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7FCB0CFD-5B08-4A6D-ACD9-B28A2A9E3CBB}"/>
              </a:ext>
            </a:extLst>
          </p:cNvPr>
          <p:cNvSpPr/>
          <p:nvPr/>
        </p:nvSpPr>
        <p:spPr>
          <a:xfrm rot="10800000">
            <a:off x="7989057" y="3803417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9E27A233-975C-4678-925F-CD338AA676E4}"/>
              </a:ext>
            </a:extLst>
          </p:cNvPr>
          <p:cNvSpPr/>
          <p:nvPr/>
        </p:nvSpPr>
        <p:spPr>
          <a:xfrm rot="10800000">
            <a:off x="7989057" y="4093559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B006044A-989A-4823-9441-68CC37C85DB8}"/>
              </a:ext>
            </a:extLst>
          </p:cNvPr>
          <p:cNvSpPr/>
          <p:nvPr/>
        </p:nvSpPr>
        <p:spPr>
          <a:xfrm rot="10800000">
            <a:off x="7989057" y="4375503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86A11039-F5C6-45DC-9E75-1FEA6A142835}"/>
              </a:ext>
            </a:extLst>
          </p:cNvPr>
          <p:cNvSpPr/>
          <p:nvPr/>
        </p:nvSpPr>
        <p:spPr>
          <a:xfrm rot="10800000">
            <a:off x="7989057" y="4696610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BED8824B-CB98-4182-BD0F-44583556F32C}"/>
              </a:ext>
            </a:extLst>
          </p:cNvPr>
          <p:cNvSpPr/>
          <p:nvPr/>
        </p:nvSpPr>
        <p:spPr>
          <a:xfrm rot="10800000">
            <a:off x="7989057" y="5014736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B19C04B0-5FDC-4C74-BB47-F01348F6F2B9}"/>
              </a:ext>
            </a:extLst>
          </p:cNvPr>
          <p:cNvSpPr/>
          <p:nvPr/>
        </p:nvSpPr>
        <p:spPr>
          <a:xfrm rot="10800000">
            <a:off x="7989057" y="5383492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C912FF73-4E0C-4E3A-AFEC-6A5A50044F08}"/>
              </a:ext>
            </a:extLst>
          </p:cNvPr>
          <p:cNvSpPr/>
          <p:nvPr/>
        </p:nvSpPr>
        <p:spPr>
          <a:xfrm rot="10800000">
            <a:off x="7989057" y="5668220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58F65B4-C769-41AB-9896-0077914500B3}"/>
              </a:ext>
            </a:extLst>
          </p:cNvPr>
          <p:cNvSpPr txBox="1"/>
          <p:nvPr/>
        </p:nvSpPr>
        <p:spPr>
          <a:xfrm>
            <a:off x="8054394" y="4064812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B286FB3-7F92-47F9-9457-EEFEEB3C9C6D}"/>
              </a:ext>
            </a:extLst>
          </p:cNvPr>
          <p:cNvSpPr txBox="1"/>
          <p:nvPr/>
        </p:nvSpPr>
        <p:spPr>
          <a:xfrm>
            <a:off x="8048198" y="4325587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F3B6DB7-8410-43EF-939A-9A56A03D30FA}"/>
              </a:ext>
            </a:extLst>
          </p:cNvPr>
          <p:cNvSpPr txBox="1"/>
          <p:nvPr/>
        </p:nvSpPr>
        <p:spPr>
          <a:xfrm>
            <a:off x="8040351" y="4674564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72A6347-D5BF-4C35-AB92-62E450DD6179}"/>
              </a:ext>
            </a:extLst>
          </p:cNvPr>
          <p:cNvSpPr txBox="1"/>
          <p:nvPr/>
        </p:nvSpPr>
        <p:spPr>
          <a:xfrm>
            <a:off x="8030438" y="5614415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B2901F2-DB3C-46F3-A8ED-43D907E40391}"/>
              </a:ext>
            </a:extLst>
          </p:cNvPr>
          <p:cNvSpPr txBox="1"/>
          <p:nvPr/>
        </p:nvSpPr>
        <p:spPr>
          <a:xfrm>
            <a:off x="8021724" y="5349242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7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AE56F3-7A9F-4234-996F-70DFBD1C43D0}"/>
              </a:ext>
            </a:extLst>
          </p:cNvPr>
          <p:cNvSpPr txBox="1"/>
          <p:nvPr/>
        </p:nvSpPr>
        <p:spPr>
          <a:xfrm>
            <a:off x="8042005" y="3486819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3982001-F008-43BC-B42D-431381934EAC}"/>
              </a:ext>
            </a:extLst>
          </p:cNvPr>
          <p:cNvSpPr txBox="1"/>
          <p:nvPr/>
        </p:nvSpPr>
        <p:spPr>
          <a:xfrm>
            <a:off x="8036390" y="3743705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F2D5C18-7AE1-40DA-8628-653FBD0B502B}"/>
              </a:ext>
            </a:extLst>
          </p:cNvPr>
          <p:cNvSpPr txBox="1"/>
          <p:nvPr/>
        </p:nvSpPr>
        <p:spPr>
          <a:xfrm>
            <a:off x="8021724" y="4972200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6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401D5A7-4297-436F-AEF6-4444B17F8A08}"/>
              </a:ext>
            </a:extLst>
          </p:cNvPr>
          <p:cNvSpPr/>
          <p:nvPr/>
        </p:nvSpPr>
        <p:spPr>
          <a:xfrm>
            <a:off x="7923721" y="3266579"/>
            <a:ext cx="378732" cy="273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20F55B-4116-4168-8BAE-F4CB92F475AF}"/>
              </a:ext>
            </a:extLst>
          </p:cNvPr>
          <p:cNvSpPr txBox="1"/>
          <p:nvPr/>
        </p:nvSpPr>
        <p:spPr>
          <a:xfrm>
            <a:off x="867378" y="1982556"/>
            <a:ext cx="1703494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1"/>
                </a:solidFill>
              </a:rPr>
              <a:t>Intensity_iw3_vv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CF0BCC2-B1AC-4711-9EC2-F4A938D1EE7F}"/>
              </a:ext>
            </a:extLst>
          </p:cNvPr>
          <p:cNvCxnSpPr>
            <a:cxnSpLocks/>
          </p:cNvCxnSpPr>
          <p:nvPr/>
        </p:nvCxnSpPr>
        <p:spPr>
          <a:xfrm flipH="1">
            <a:off x="1455404" y="2403341"/>
            <a:ext cx="261346" cy="1595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2DFA71C-FCDB-460C-5D15-8AA565DB290F}"/>
              </a:ext>
            </a:extLst>
          </p:cNvPr>
          <p:cNvSpPr txBox="1"/>
          <p:nvPr/>
        </p:nvSpPr>
        <p:spPr>
          <a:xfrm>
            <a:off x="7766305" y="1441877"/>
            <a:ext cx="106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Capas</a:t>
            </a:r>
          </a:p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CO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ráfgas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5D51EA-3F14-DE84-9C5E-6733BE455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37389A-9344-99B5-6CA6-BB1645185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2823CF-2164-6911-1E1B-8AAA84899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A0C775F-442B-4CEC-A740-F29C13F63520}"/>
              </a:ext>
            </a:extLst>
          </p:cNvPr>
          <p:cNvGrpSpPr/>
          <p:nvPr/>
        </p:nvGrpSpPr>
        <p:grpSpPr>
          <a:xfrm>
            <a:off x="69654" y="1496736"/>
            <a:ext cx="9131118" cy="4812584"/>
            <a:chOff x="69654" y="783487"/>
            <a:chExt cx="9752674" cy="5351243"/>
          </a:xfrm>
        </p:grpSpPr>
        <p:pic>
          <p:nvPicPr>
            <p:cNvPr id="5" name="Imagen 4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68CD3C83-A06E-489D-ADEF-723B39D5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4" y="1453426"/>
              <a:ext cx="8642407" cy="4681304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CA69748-128D-4C80-B091-62EF11F0F2C5}"/>
                </a:ext>
              </a:extLst>
            </p:cNvPr>
            <p:cNvSpPr/>
            <p:nvPr/>
          </p:nvSpPr>
          <p:spPr>
            <a:xfrm>
              <a:off x="4490916" y="3347060"/>
              <a:ext cx="3685269" cy="1585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1690700-9E5E-4792-B1B6-2E393AAADC7D}"/>
                </a:ext>
              </a:extLst>
            </p:cNvPr>
            <p:cNvSpPr txBox="1"/>
            <p:nvPr/>
          </p:nvSpPr>
          <p:spPr>
            <a:xfrm>
              <a:off x="6035160" y="1030331"/>
              <a:ext cx="951657" cy="369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México</a:t>
              </a:r>
            </a:p>
          </p:txBody>
        </p:sp>
        <p:sp>
          <p:nvSpPr>
            <p:cNvPr id="9" name="Abrir llave 8">
              <a:extLst>
                <a:ext uri="{FF2B5EF4-FFF2-40B4-BE49-F238E27FC236}">
                  <a16:creationId xmlns:a16="http://schemas.microsoft.com/office/drawing/2014/main" id="{28C69A87-BFEF-4A4E-B8E4-B0069F795AAC}"/>
                </a:ext>
              </a:extLst>
            </p:cNvPr>
            <p:cNvSpPr/>
            <p:nvPr/>
          </p:nvSpPr>
          <p:spPr>
            <a:xfrm rot="10800000">
              <a:off x="8604448" y="2823161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Abrir llave 9">
              <a:extLst>
                <a:ext uri="{FF2B5EF4-FFF2-40B4-BE49-F238E27FC236}">
                  <a16:creationId xmlns:a16="http://schemas.microsoft.com/office/drawing/2014/main" id="{79BB115D-96A6-4929-80AE-FB4E56699F27}"/>
                </a:ext>
              </a:extLst>
            </p:cNvPr>
            <p:cNvSpPr/>
            <p:nvPr/>
          </p:nvSpPr>
          <p:spPr>
            <a:xfrm rot="10800000">
              <a:off x="8604448" y="312662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1" name="Abrir llave 10">
              <a:extLst>
                <a:ext uri="{FF2B5EF4-FFF2-40B4-BE49-F238E27FC236}">
                  <a16:creationId xmlns:a16="http://schemas.microsoft.com/office/drawing/2014/main" id="{52503679-C170-40BB-86AA-4CA44B798C11}"/>
                </a:ext>
              </a:extLst>
            </p:cNvPr>
            <p:cNvSpPr/>
            <p:nvPr/>
          </p:nvSpPr>
          <p:spPr>
            <a:xfrm rot="10800000">
              <a:off x="8604448" y="345194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:a16="http://schemas.microsoft.com/office/drawing/2014/main" id="{2B6001C2-558B-4454-ADF1-18D0935F9FBD}"/>
                </a:ext>
              </a:extLst>
            </p:cNvPr>
            <p:cNvSpPr/>
            <p:nvPr/>
          </p:nvSpPr>
          <p:spPr>
            <a:xfrm rot="10800000">
              <a:off x="8604448" y="376806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3" name="Abrir llave 12">
              <a:extLst>
                <a:ext uri="{FF2B5EF4-FFF2-40B4-BE49-F238E27FC236}">
                  <a16:creationId xmlns:a16="http://schemas.microsoft.com/office/drawing/2014/main" id="{B18AB87E-086B-479B-AA69-8AFF0ED4CD7B}"/>
                </a:ext>
              </a:extLst>
            </p:cNvPr>
            <p:cNvSpPr/>
            <p:nvPr/>
          </p:nvSpPr>
          <p:spPr>
            <a:xfrm rot="10800000">
              <a:off x="8604448" y="412810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" name="Abrir llave 13">
              <a:extLst>
                <a:ext uri="{FF2B5EF4-FFF2-40B4-BE49-F238E27FC236}">
                  <a16:creationId xmlns:a16="http://schemas.microsoft.com/office/drawing/2014/main" id="{69755725-E094-4CBA-ACCC-1CB08B635D36}"/>
                </a:ext>
              </a:extLst>
            </p:cNvPr>
            <p:cNvSpPr/>
            <p:nvPr/>
          </p:nvSpPr>
          <p:spPr>
            <a:xfrm rot="10800000">
              <a:off x="8604448" y="4484805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5" name="Abrir llave 14">
              <a:extLst>
                <a:ext uri="{FF2B5EF4-FFF2-40B4-BE49-F238E27FC236}">
                  <a16:creationId xmlns:a16="http://schemas.microsoft.com/office/drawing/2014/main" id="{21C31E8D-0802-4783-9882-F8A2B87D40E9}"/>
                </a:ext>
              </a:extLst>
            </p:cNvPr>
            <p:cNvSpPr/>
            <p:nvPr/>
          </p:nvSpPr>
          <p:spPr>
            <a:xfrm rot="10800000">
              <a:off x="8604448" y="4898269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6670B1E4-2681-4F02-B1D1-680637823DB6}"/>
                </a:ext>
              </a:extLst>
            </p:cNvPr>
            <p:cNvSpPr/>
            <p:nvPr/>
          </p:nvSpPr>
          <p:spPr>
            <a:xfrm rot="10800000">
              <a:off x="8604448" y="521752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17B21A-ACA5-4C26-B893-B45786B3A4A2}"/>
                </a:ext>
              </a:extLst>
            </p:cNvPr>
            <p:cNvSpPr txBox="1"/>
            <p:nvPr/>
          </p:nvSpPr>
          <p:spPr>
            <a:xfrm>
              <a:off x="8676456" y="34197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A87C8B6-BC60-44A8-86BF-C4294CA1634F}"/>
                </a:ext>
              </a:extLst>
            </p:cNvPr>
            <p:cNvSpPr txBox="1"/>
            <p:nvPr/>
          </p:nvSpPr>
          <p:spPr>
            <a:xfrm>
              <a:off x="8669628" y="3712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1FBABC4-EB48-4606-B740-98E309E88CE7}"/>
                </a:ext>
              </a:extLst>
            </p:cNvPr>
            <p:cNvSpPr txBox="1"/>
            <p:nvPr/>
          </p:nvSpPr>
          <p:spPr>
            <a:xfrm>
              <a:off x="8660981" y="410338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10C2E7E1-C897-43CD-A074-742B349D2235}"/>
                </a:ext>
              </a:extLst>
            </p:cNvPr>
            <p:cNvSpPr txBox="1"/>
            <p:nvPr/>
          </p:nvSpPr>
          <p:spPr>
            <a:xfrm>
              <a:off x="8650054" y="51571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8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59CD300-8978-4A49-9412-0C16768EDAD8}"/>
                </a:ext>
              </a:extLst>
            </p:cNvPr>
            <p:cNvSpPr txBox="1"/>
            <p:nvPr/>
          </p:nvSpPr>
          <p:spPr>
            <a:xfrm>
              <a:off x="8640451" y="485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7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532992A-C22A-4E23-97AC-EA2BABF12D3F}"/>
                </a:ext>
              </a:extLst>
            </p:cNvPr>
            <p:cNvSpPr txBox="1"/>
            <p:nvPr/>
          </p:nvSpPr>
          <p:spPr>
            <a:xfrm>
              <a:off x="8662802" y="27716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0A1CC99-2C85-49F6-8F6B-21C64ADE10E4}"/>
                </a:ext>
              </a:extLst>
            </p:cNvPr>
            <p:cNvSpPr txBox="1"/>
            <p:nvPr/>
          </p:nvSpPr>
          <p:spPr>
            <a:xfrm>
              <a:off x="8656614" y="30596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2D2E81C-2120-4102-AC95-399B8833726C}"/>
                </a:ext>
              </a:extLst>
            </p:cNvPr>
            <p:cNvSpPr txBox="1"/>
            <p:nvPr/>
          </p:nvSpPr>
          <p:spPr>
            <a:xfrm>
              <a:off x="8640451" y="44371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6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1911281-C197-47FB-B1BE-A34F117DF830}"/>
                </a:ext>
              </a:extLst>
            </p:cNvPr>
            <p:cNvSpPr txBox="1"/>
            <p:nvPr/>
          </p:nvSpPr>
          <p:spPr>
            <a:xfrm>
              <a:off x="8680001" y="783487"/>
              <a:ext cx="1142327" cy="1026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Capas </a:t>
              </a:r>
            </a:p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ráfagas</a:t>
              </a: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255C7541-542E-477F-B452-C76B88774BA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6300192" y="1399947"/>
              <a:ext cx="210797" cy="189363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E9622483-3E17-42B8-8479-0D0800F90F90}"/>
                </a:ext>
              </a:extLst>
            </p:cNvPr>
            <p:cNvSpPr/>
            <p:nvPr/>
          </p:nvSpPr>
          <p:spPr>
            <a:xfrm>
              <a:off x="8691100" y="2524693"/>
              <a:ext cx="417404" cy="30645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07244AEA-9719-4CFE-9D79-96D5022B6601}"/>
                </a:ext>
              </a:extLst>
            </p:cNvPr>
            <p:cNvCxnSpPr>
              <a:cxnSpLocks/>
            </p:cNvCxnSpPr>
            <p:nvPr/>
          </p:nvCxnSpPr>
          <p:spPr>
            <a:xfrm>
              <a:off x="8770868" y="1633490"/>
              <a:ext cx="0" cy="1037029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CCB9FFD6-6AFD-451A-8C3C-43733A40D2AF}"/>
                </a:ext>
              </a:extLst>
            </p:cNvPr>
            <p:cNvSpPr txBox="1"/>
            <p:nvPr/>
          </p:nvSpPr>
          <p:spPr>
            <a:xfrm>
              <a:off x="755576" y="940973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1"/>
                  </a:solidFill>
                </a:rPr>
                <a:t>Intensity_iw3_vv</a:t>
              </a:r>
            </a:p>
          </p:txBody>
        </p: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692B7845-18F4-4385-BC4D-55523311B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0" y="1412776"/>
              <a:ext cx="720080" cy="17886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0FFFFCB-713E-4566-948C-D79BDF84F8BB}"/>
              </a:ext>
            </a:extLst>
          </p:cNvPr>
          <p:cNvSpPr txBox="1"/>
          <p:nvPr/>
        </p:nvSpPr>
        <p:spPr>
          <a:xfrm>
            <a:off x="2287242" y="6424291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1"/>
                </a:solidFill>
              </a:rPr>
              <a:t>Paso siguiente: seleccionar solo estas tres áreas: </a:t>
            </a:r>
            <a:r>
              <a:rPr lang="es-CO" dirty="0">
                <a:solidFill>
                  <a:srgbClr val="FF0000"/>
                </a:solidFill>
              </a:rPr>
              <a:t>3, 4 ,5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BEAF31-C263-7B20-6597-23C1B906BF65}"/>
              </a:ext>
            </a:extLst>
          </p:cNvPr>
          <p:cNvSpPr txBox="1"/>
          <p:nvPr/>
        </p:nvSpPr>
        <p:spPr>
          <a:xfrm>
            <a:off x="392324" y="805797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2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21AD7D-0C51-2D54-D247-0D1991325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D811EDB-41E1-95AD-C6D5-F32DF5046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62F6DF4-DF48-7897-28D1-2D48B5EC2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121F8F-CB31-4F18-BB74-A31F6D243982}"/>
              </a:ext>
            </a:extLst>
          </p:cNvPr>
          <p:cNvSpPr txBox="1"/>
          <p:nvPr/>
        </p:nvSpPr>
        <p:spPr>
          <a:xfrm>
            <a:off x="1186833" y="753444"/>
            <a:ext cx="7739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Selección de Capas: </a:t>
            </a:r>
            <a:r>
              <a:rPr lang="es-CO" sz="2800" b="1" dirty="0" err="1">
                <a:solidFill>
                  <a:srgbClr val="C00000"/>
                </a:solidFill>
              </a:rPr>
              <a:t>processing</a:t>
            </a:r>
            <a:r>
              <a:rPr lang="es-CO" sz="2800" b="1" dirty="0">
                <a:solidFill>
                  <a:srgbClr val="C00000"/>
                </a:solidFill>
              </a:rPr>
              <a:t> </a:t>
            </a:r>
            <a:r>
              <a:rPr lang="es-CO" sz="2800" b="1" dirty="0" err="1">
                <a:solidFill>
                  <a:srgbClr val="C00000"/>
                </a:solidFill>
              </a:rPr>
              <a:t>parameters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C2C276-4541-4CA9-913F-C26F776FF15A}"/>
              </a:ext>
            </a:extLst>
          </p:cNvPr>
          <p:cNvSpPr txBox="1"/>
          <p:nvPr/>
        </p:nvSpPr>
        <p:spPr>
          <a:xfrm>
            <a:off x="6334858" y="3710719"/>
            <a:ext cx="166944" cy="40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s-MX" sz="1200" dirty="0">
                <a:solidFill>
                  <a:schemeClr val="bg1"/>
                </a:solidFill>
              </a:rPr>
            </a:br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8ACCC553-7C44-4EC2-BD85-4D694801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1" y="2533266"/>
            <a:ext cx="8231487" cy="4241392"/>
          </a:xfrm>
          <a:prstGeom prst="rect">
            <a:avLst/>
          </a:prstGeom>
        </p:spPr>
      </p:pic>
      <p:sp>
        <p:nvSpPr>
          <p:cNvPr id="2" name="Cerrar llave 1">
            <a:extLst>
              <a:ext uri="{FF2B5EF4-FFF2-40B4-BE49-F238E27FC236}">
                <a16:creationId xmlns:a16="http://schemas.microsoft.com/office/drawing/2014/main" id="{33B91271-CBFA-4C1F-B262-6B9B5EA52845}"/>
              </a:ext>
            </a:extLst>
          </p:cNvPr>
          <p:cNvSpPr/>
          <p:nvPr/>
        </p:nvSpPr>
        <p:spPr>
          <a:xfrm rot="5400000">
            <a:off x="4814568" y="3655684"/>
            <a:ext cx="129187" cy="829589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7C1EB5-DEBE-4BE0-BC77-8DBBAFA54BAB}"/>
              </a:ext>
            </a:extLst>
          </p:cNvPr>
          <p:cNvSpPr txBox="1"/>
          <p:nvPr/>
        </p:nvSpPr>
        <p:spPr>
          <a:xfrm>
            <a:off x="4475754" y="4130322"/>
            <a:ext cx="903426" cy="23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rgbClr val="FF0000"/>
                </a:solidFill>
              </a:rPr>
              <a:t>Zonas 3 a 5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DD57240-E3D5-4491-A261-D23F19B6BAD8}"/>
              </a:ext>
            </a:extLst>
          </p:cNvPr>
          <p:cNvCxnSpPr>
            <a:cxnSpLocks/>
          </p:cNvCxnSpPr>
          <p:nvPr/>
        </p:nvCxnSpPr>
        <p:spPr>
          <a:xfrm>
            <a:off x="2673843" y="1455888"/>
            <a:ext cx="787761" cy="267443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90D38A-B319-4EB1-85FD-360CD6B1E392}"/>
              </a:ext>
            </a:extLst>
          </p:cNvPr>
          <p:cNvSpPr txBox="1"/>
          <p:nvPr/>
        </p:nvSpPr>
        <p:spPr>
          <a:xfrm>
            <a:off x="6599157" y="3640537"/>
            <a:ext cx="1208835" cy="23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Polarización</a:t>
            </a:r>
            <a:r>
              <a:rPr lang="es-CO" sz="1200" dirty="0">
                <a:solidFill>
                  <a:schemeClr val="bg1"/>
                </a:solidFill>
              </a:rPr>
              <a:t>: </a:t>
            </a:r>
            <a:r>
              <a:rPr lang="es-CO" sz="1200" dirty="0" err="1">
                <a:solidFill>
                  <a:schemeClr val="accent6"/>
                </a:solidFill>
              </a:rPr>
              <a:t>vv</a:t>
            </a:r>
            <a:endParaRPr lang="es-CO" sz="1200" dirty="0">
              <a:solidFill>
                <a:schemeClr val="accent6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7CA209-E33D-4FA6-BBE5-A5DF7F8935CE}"/>
              </a:ext>
            </a:extLst>
          </p:cNvPr>
          <p:cNvSpPr txBox="1"/>
          <p:nvPr/>
        </p:nvSpPr>
        <p:spPr>
          <a:xfrm>
            <a:off x="3868989" y="2565030"/>
            <a:ext cx="3607016" cy="537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>
                <a:solidFill>
                  <a:schemeClr val="accent1"/>
                </a:solidFill>
              </a:rPr>
              <a:t>Swath</a:t>
            </a:r>
            <a:endParaRPr lang="es-MX" sz="1200" b="1" dirty="0">
              <a:solidFill>
                <a:schemeClr val="accent1"/>
              </a:solidFill>
            </a:endParaRPr>
          </a:p>
          <a:p>
            <a:r>
              <a:rPr lang="es-MX" sz="1200" dirty="0">
                <a:solidFill>
                  <a:schemeClr val="bg1"/>
                </a:solidFill>
              </a:rPr>
              <a:t>El ancho de una escena, fotografiada en la dimensión </a:t>
            </a:r>
          </a:p>
          <a:p>
            <a:r>
              <a:rPr lang="es-MX" sz="1200" dirty="0">
                <a:solidFill>
                  <a:schemeClr val="bg1"/>
                </a:solidFill>
              </a:rPr>
              <a:t>de rango, medida en rango de terreno o rango inclinado</a:t>
            </a:r>
            <a:endParaRPr lang="es-CO" dirty="0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697B60D-9907-46D9-A975-D52C35BB1973}"/>
              </a:ext>
            </a:extLst>
          </p:cNvPr>
          <p:cNvCxnSpPr>
            <a:cxnSpLocks/>
          </p:cNvCxnSpPr>
          <p:nvPr/>
        </p:nvCxnSpPr>
        <p:spPr>
          <a:xfrm flipH="1">
            <a:off x="3700552" y="2751701"/>
            <a:ext cx="439400" cy="131877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6F6D891-941A-4D5A-A652-BA7C189CE6F0}"/>
              </a:ext>
            </a:extLst>
          </p:cNvPr>
          <p:cNvSpPr/>
          <p:nvPr/>
        </p:nvSpPr>
        <p:spPr>
          <a:xfrm>
            <a:off x="6358915" y="3864811"/>
            <a:ext cx="1942785" cy="84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El proceso de confinar las </a:t>
            </a:r>
          </a:p>
          <a:p>
            <a:r>
              <a:rPr lang="es-MX" sz="1200" dirty="0">
                <a:solidFill>
                  <a:schemeClr val="bg1"/>
                </a:solidFill>
              </a:rPr>
              <a:t>vibraciones del campo magnético o eléctrico, vector </a:t>
            </a:r>
          </a:p>
          <a:p>
            <a:r>
              <a:rPr lang="es-MX" sz="1200" dirty="0">
                <a:solidFill>
                  <a:schemeClr val="bg1"/>
                </a:solidFill>
              </a:rPr>
              <a:t>de luz u otra radiación a un </a:t>
            </a:r>
          </a:p>
          <a:p>
            <a:r>
              <a:rPr lang="es-MX" sz="1200" dirty="0">
                <a:solidFill>
                  <a:schemeClr val="bg1"/>
                </a:solidFill>
              </a:rPr>
              <a:t>plano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E97E3B2-395D-4735-9299-E16C90DFD2B0}"/>
              </a:ext>
            </a:extLst>
          </p:cNvPr>
          <p:cNvSpPr/>
          <p:nvPr/>
        </p:nvSpPr>
        <p:spPr>
          <a:xfrm>
            <a:off x="255275" y="1143245"/>
            <a:ext cx="8167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Franja </a:t>
            </a:r>
            <a:r>
              <a:rPr lang="es-MX" sz="1200" b="1" dirty="0" err="1"/>
              <a:t>Interferométrica</a:t>
            </a:r>
            <a:r>
              <a:rPr lang="es-MX" sz="1200" b="1" dirty="0"/>
              <a:t> ancha </a:t>
            </a:r>
            <a:r>
              <a:rPr lang="es-MX" sz="1200" b="1" dirty="0">
                <a:solidFill>
                  <a:schemeClr val="accent1"/>
                </a:solidFill>
              </a:rPr>
              <a:t>(IW): </a:t>
            </a:r>
            <a:r>
              <a:rPr lang="es-MX" sz="1200" dirty="0"/>
              <a:t>adquisición principal sobre tierra. Datos con una franja de 250 km a una resolución espacial de 5 m por 20 m (una sola mirada). Captura tres </a:t>
            </a:r>
            <a:r>
              <a:rPr lang="es-MX" sz="1200" dirty="0" err="1"/>
              <a:t>sub-franjas</a:t>
            </a:r>
            <a:r>
              <a:rPr lang="es-MX" sz="1200" dirty="0"/>
              <a:t> utilizando la observación escaneos progresivos SAR (TOPSAR). Calidad de imagen homogénea en toda la franja</a:t>
            </a:r>
            <a:r>
              <a:rPr lang="es-MX" sz="1600" b="1" dirty="0"/>
              <a:t>. </a:t>
            </a:r>
            <a:r>
              <a:rPr lang="es-MX" sz="1600" b="1" dirty="0">
                <a:solidFill>
                  <a:srgbClr val="C00000"/>
                </a:solidFill>
              </a:rPr>
              <a:t>Interferometría: técnica que combina la luz proveniente de diferentes receptores, telescopios o antenas de radio para obtener una imagen de mayor resolución aplicando el principio de superposición</a:t>
            </a:r>
            <a:endParaRPr lang="es-CO" sz="1600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94308-36DF-06FA-F15A-5BC5CC4C6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49932F-CF14-92BA-866E-3F0AB40E5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A04E22-4686-4D8B-F080-38EB58580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6461</TotalTime>
  <Words>1920</Words>
  <Application>Microsoft Office PowerPoint</Application>
  <PresentationFormat>Presentación en pantalla (4:3)</PresentationFormat>
  <Paragraphs>382</Paragraphs>
  <Slides>27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Bitter-Bold</vt:lpstr>
      <vt:lpstr>Calibri</vt:lpstr>
      <vt:lpstr>system-ui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mdavila</dc:creator>
  <cp:lastModifiedBy>MANUEL FERNANDO DAVILA SGUERRA</cp:lastModifiedBy>
  <cp:revision>382</cp:revision>
  <dcterms:created xsi:type="dcterms:W3CDTF">2019-11-09T01:53:09Z</dcterms:created>
  <dcterms:modified xsi:type="dcterms:W3CDTF">2023-09-21T01:23:41Z</dcterms:modified>
</cp:coreProperties>
</file>