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87" r:id="rId2"/>
    <p:sldId id="388" r:id="rId3"/>
    <p:sldId id="531" r:id="rId4"/>
    <p:sldId id="580" r:id="rId5"/>
    <p:sldId id="586" r:id="rId6"/>
    <p:sldId id="587" r:id="rId7"/>
    <p:sldId id="588" r:id="rId8"/>
    <p:sldId id="589" r:id="rId9"/>
    <p:sldId id="590" r:id="rId10"/>
    <p:sldId id="591" r:id="rId11"/>
    <p:sldId id="581" r:id="rId12"/>
    <p:sldId id="547" r:id="rId13"/>
    <p:sldId id="549" r:id="rId14"/>
    <p:sldId id="583" r:id="rId15"/>
    <p:sldId id="560" r:id="rId16"/>
    <p:sldId id="594" r:id="rId17"/>
    <p:sldId id="595" r:id="rId18"/>
    <p:sldId id="561" r:id="rId19"/>
    <p:sldId id="562" r:id="rId20"/>
    <p:sldId id="563" r:id="rId21"/>
    <p:sldId id="564" r:id="rId22"/>
    <p:sldId id="566" r:id="rId23"/>
    <p:sldId id="596" r:id="rId24"/>
    <p:sldId id="576" r:id="rId25"/>
    <p:sldId id="520" r:id="rId2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2D6D1F8-AD51-478E-AB81-C596C7630825}">
          <p14:sldIdLst>
            <p14:sldId id="387"/>
            <p14:sldId id="388"/>
            <p14:sldId id="531"/>
            <p14:sldId id="580"/>
            <p14:sldId id="586"/>
            <p14:sldId id="587"/>
            <p14:sldId id="588"/>
            <p14:sldId id="589"/>
            <p14:sldId id="590"/>
            <p14:sldId id="591"/>
            <p14:sldId id="581"/>
            <p14:sldId id="547"/>
            <p14:sldId id="549"/>
            <p14:sldId id="583"/>
            <p14:sldId id="560"/>
            <p14:sldId id="594"/>
            <p14:sldId id="595"/>
            <p14:sldId id="561"/>
            <p14:sldId id="562"/>
            <p14:sldId id="563"/>
            <p14:sldId id="564"/>
            <p14:sldId id="566"/>
            <p14:sldId id="596"/>
            <p14:sldId id="576"/>
            <p14:sldId id="52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6" autoAdjust="0"/>
    <p:restoredTop sz="94660"/>
  </p:normalViewPr>
  <p:slideViewPr>
    <p:cSldViewPr snapToGrid="0">
      <p:cViewPr varScale="1">
        <p:scale>
          <a:sx n="105" d="100"/>
          <a:sy n="105" d="100"/>
        </p:scale>
        <p:origin x="12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800B-D084-42AF-8E87-686B5799D457}" type="datetimeFigureOut">
              <a:rPr lang="es-CO" smtClean="0"/>
              <a:t>20/09/2023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7A4B-7C64-4915-A1AB-30157D458378}" type="slidenum">
              <a:rPr lang="es-CO" smtClean="0"/>
              <a:t>‹Nº›</a:t>
            </a:fld>
            <a:endParaRPr lang="es-CO"/>
          </a:p>
        </p:txBody>
      </p:sp>
    </p:spTree>
    <p:extLst>
      <p:ext uri="{BB962C8B-B14F-4D97-AF65-F5344CB8AC3E}">
        <p14:creationId xmlns:p14="http://schemas.microsoft.com/office/powerpoint/2010/main" val="2033651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3</a:t>
            </a:fld>
            <a:endParaRPr lang="es-CO"/>
          </a:p>
        </p:txBody>
      </p:sp>
    </p:spTree>
    <p:extLst>
      <p:ext uri="{BB962C8B-B14F-4D97-AF65-F5344CB8AC3E}">
        <p14:creationId xmlns:p14="http://schemas.microsoft.com/office/powerpoint/2010/main" val="289333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12</a:t>
            </a:fld>
            <a:endParaRPr lang="es-CO"/>
          </a:p>
        </p:txBody>
      </p:sp>
    </p:spTree>
    <p:extLst>
      <p:ext uri="{BB962C8B-B14F-4D97-AF65-F5344CB8AC3E}">
        <p14:creationId xmlns:p14="http://schemas.microsoft.com/office/powerpoint/2010/main" val="331200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13</a:t>
            </a:fld>
            <a:endParaRPr lang="es-CO"/>
          </a:p>
        </p:txBody>
      </p:sp>
    </p:spTree>
    <p:extLst>
      <p:ext uri="{BB962C8B-B14F-4D97-AF65-F5344CB8AC3E}">
        <p14:creationId xmlns:p14="http://schemas.microsoft.com/office/powerpoint/2010/main" val="160100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14</a:t>
            </a:fld>
            <a:endParaRPr lang="es-CO"/>
          </a:p>
        </p:txBody>
      </p:sp>
    </p:spTree>
    <p:extLst>
      <p:ext uri="{BB962C8B-B14F-4D97-AF65-F5344CB8AC3E}">
        <p14:creationId xmlns:p14="http://schemas.microsoft.com/office/powerpoint/2010/main" val="291179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15</a:t>
            </a:fld>
            <a:endParaRPr lang="es-CO"/>
          </a:p>
        </p:txBody>
      </p:sp>
    </p:spTree>
    <p:extLst>
      <p:ext uri="{BB962C8B-B14F-4D97-AF65-F5344CB8AC3E}">
        <p14:creationId xmlns:p14="http://schemas.microsoft.com/office/powerpoint/2010/main" val="1895864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16</a:t>
            </a:fld>
            <a:endParaRPr lang="es-CO"/>
          </a:p>
        </p:txBody>
      </p:sp>
    </p:spTree>
    <p:extLst>
      <p:ext uri="{BB962C8B-B14F-4D97-AF65-F5344CB8AC3E}">
        <p14:creationId xmlns:p14="http://schemas.microsoft.com/office/powerpoint/2010/main" val="117954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17</a:t>
            </a:fld>
            <a:endParaRPr lang="es-CO"/>
          </a:p>
        </p:txBody>
      </p:sp>
    </p:spTree>
    <p:extLst>
      <p:ext uri="{BB962C8B-B14F-4D97-AF65-F5344CB8AC3E}">
        <p14:creationId xmlns:p14="http://schemas.microsoft.com/office/powerpoint/2010/main" val="2272757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18</a:t>
            </a:fld>
            <a:endParaRPr lang="es-CO"/>
          </a:p>
        </p:txBody>
      </p:sp>
    </p:spTree>
    <p:extLst>
      <p:ext uri="{BB962C8B-B14F-4D97-AF65-F5344CB8AC3E}">
        <p14:creationId xmlns:p14="http://schemas.microsoft.com/office/powerpoint/2010/main" val="1320662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19</a:t>
            </a:fld>
            <a:endParaRPr lang="es-CO"/>
          </a:p>
        </p:txBody>
      </p:sp>
    </p:spTree>
    <p:extLst>
      <p:ext uri="{BB962C8B-B14F-4D97-AF65-F5344CB8AC3E}">
        <p14:creationId xmlns:p14="http://schemas.microsoft.com/office/powerpoint/2010/main" val="573579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20</a:t>
            </a:fld>
            <a:endParaRPr lang="es-CO"/>
          </a:p>
        </p:txBody>
      </p:sp>
    </p:spTree>
    <p:extLst>
      <p:ext uri="{BB962C8B-B14F-4D97-AF65-F5344CB8AC3E}">
        <p14:creationId xmlns:p14="http://schemas.microsoft.com/office/powerpoint/2010/main" val="2890518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21</a:t>
            </a:fld>
            <a:endParaRPr lang="es-CO"/>
          </a:p>
        </p:txBody>
      </p:sp>
    </p:spTree>
    <p:extLst>
      <p:ext uri="{BB962C8B-B14F-4D97-AF65-F5344CB8AC3E}">
        <p14:creationId xmlns:p14="http://schemas.microsoft.com/office/powerpoint/2010/main" val="184197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4</a:t>
            </a:fld>
            <a:endParaRPr lang="es-CO"/>
          </a:p>
        </p:txBody>
      </p:sp>
    </p:spTree>
    <p:extLst>
      <p:ext uri="{BB962C8B-B14F-4D97-AF65-F5344CB8AC3E}">
        <p14:creationId xmlns:p14="http://schemas.microsoft.com/office/powerpoint/2010/main" val="2711734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22</a:t>
            </a:fld>
            <a:endParaRPr lang="es-CO"/>
          </a:p>
        </p:txBody>
      </p:sp>
    </p:spTree>
    <p:extLst>
      <p:ext uri="{BB962C8B-B14F-4D97-AF65-F5344CB8AC3E}">
        <p14:creationId xmlns:p14="http://schemas.microsoft.com/office/powerpoint/2010/main" val="2007221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23</a:t>
            </a:fld>
            <a:endParaRPr lang="es-CO"/>
          </a:p>
        </p:txBody>
      </p:sp>
    </p:spTree>
    <p:extLst>
      <p:ext uri="{BB962C8B-B14F-4D97-AF65-F5344CB8AC3E}">
        <p14:creationId xmlns:p14="http://schemas.microsoft.com/office/powerpoint/2010/main" val="230835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24</a:t>
            </a:fld>
            <a:endParaRPr lang="es-CO"/>
          </a:p>
        </p:txBody>
      </p:sp>
    </p:spTree>
    <p:extLst>
      <p:ext uri="{BB962C8B-B14F-4D97-AF65-F5344CB8AC3E}">
        <p14:creationId xmlns:p14="http://schemas.microsoft.com/office/powerpoint/2010/main" val="2459290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a:extLst>
              <a:ext uri="{FF2B5EF4-FFF2-40B4-BE49-F238E27FC236}">
                <a16:creationId xmlns:a16="http://schemas.microsoft.com/office/drawing/2014/main" id="{BCB9145E-7133-09D4-0259-A69944C0AC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Marcador de notas 2">
            <a:extLst>
              <a:ext uri="{FF2B5EF4-FFF2-40B4-BE49-F238E27FC236}">
                <a16:creationId xmlns:a16="http://schemas.microsoft.com/office/drawing/2014/main" id="{ED2B1026-C582-0739-E87E-197819B58E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19460" name="Marcador de número de diapositiva 3">
            <a:extLst>
              <a:ext uri="{FF2B5EF4-FFF2-40B4-BE49-F238E27FC236}">
                <a16:creationId xmlns:a16="http://schemas.microsoft.com/office/drawing/2014/main" id="{0B9714F6-2329-1722-2FB2-97CA22ABC4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A4FB24-1701-434B-A5E6-E4F963903250}" type="slidenum">
              <a:rPr lang="es-CO" altLang="es-CO" smtClean="0">
                <a:latin typeface="Calibri" panose="020F0502020204030204" pitchFamily="34" charset="0"/>
              </a:rPr>
              <a:pPr fontAlgn="base">
                <a:spcBef>
                  <a:spcPct val="0"/>
                </a:spcBef>
                <a:spcAft>
                  <a:spcPct val="0"/>
                </a:spcAft>
              </a:pPr>
              <a:t>25</a:t>
            </a:fld>
            <a:endParaRPr lang="es-CO" altLang="es-CO">
              <a:latin typeface="Calibri" panose="020F0502020204030204" pitchFamily="34" charset="0"/>
            </a:endParaRPr>
          </a:p>
        </p:txBody>
      </p:sp>
    </p:spTree>
    <p:extLst>
      <p:ext uri="{BB962C8B-B14F-4D97-AF65-F5344CB8AC3E}">
        <p14:creationId xmlns:p14="http://schemas.microsoft.com/office/powerpoint/2010/main" val="4238340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5</a:t>
            </a:fld>
            <a:endParaRPr lang="es-CO"/>
          </a:p>
        </p:txBody>
      </p:sp>
    </p:spTree>
    <p:extLst>
      <p:ext uri="{BB962C8B-B14F-4D97-AF65-F5344CB8AC3E}">
        <p14:creationId xmlns:p14="http://schemas.microsoft.com/office/powerpoint/2010/main" val="37130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6</a:t>
            </a:fld>
            <a:endParaRPr lang="es-CO"/>
          </a:p>
        </p:txBody>
      </p:sp>
    </p:spTree>
    <p:extLst>
      <p:ext uri="{BB962C8B-B14F-4D97-AF65-F5344CB8AC3E}">
        <p14:creationId xmlns:p14="http://schemas.microsoft.com/office/powerpoint/2010/main" val="1216101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7</a:t>
            </a:fld>
            <a:endParaRPr lang="es-CO"/>
          </a:p>
        </p:txBody>
      </p:sp>
    </p:spTree>
    <p:extLst>
      <p:ext uri="{BB962C8B-B14F-4D97-AF65-F5344CB8AC3E}">
        <p14:creationId xmlns:p14="http://schemas.microsoft.com/office/powerpoint/2010/main" val="3039294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8</a:t>
            </a:fld>
            <a:endParaRPr lang="es-CO"/>
          </a:p>
        </p:txBody>
      </p:sp>
    </p:spTree>
    <p:extLst>
      <p:ext uri="{BB962C8B-B14F-4D97-AF65-F5344CB8AC3E}">
        <p14:creationId xmlns:p14="http://schemas.microsoft.com/office/powerpoint/2010/main" val="2729077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9</a:t>
            </a:fld>
            <a:endParaRPr lang="es-CO"/>
          </a:p>
        </p:txBody>
      </p:sp>
    </p:spTree>
    <p:extLst>
      <p:ext uri="{BB962C8B-B14F-4D97-AF65-F5344CB8AC3E}">
        <p14:creationId xmlns:p14="http://schemas.microsoft.com/office/powerpoint/2010/main" val="383132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10</a:t>
            </a:fld>
            <a:endParaRPr lang="es-CO"/>
          </a:p>
        </p:txBody>
      </p:sp>
    </p:spTree>
    <p:extLst>
      <p:ext uri="{BB962C8B-B14F-4D97-AF65-F5344CB8AC3E}">
        <p14:creationId xmlns:p14="http://schemas.microsoft.com/office/powerpoint/2010/main" val="261948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2C1C99D-9C23-43D0-A405-B09A5E1B5299}" type="slidenum">
              <a:rPr lang="es-CO" smtClean="0"/>
              <a:t>11</a:t>
            </a:fld>
            <a:endParaRPr lang="es-CO"/>
          </a:p>
        </p:txBody>
      </p:sp>
    </p:spTree>
    <p:extLst>
      <p:ext uri="{BB962C8B-B14F-4D97-AF65-F5344CB8AC3E}">
        <p14:creationId xmlns:p14="http://schemas.microsoft.com/office/powerpoint/2010/main" val="837468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CDDF67-1A04-4CA5-A328-975C795B4F9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8B95A82-30CE-4EC4-835D-C993842C13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0E0D35F-C1CB-4B5A-92A3-414B7FA4A3B7}"/>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5" name="Marcador de pie de página 4">
            <a:extLst>
              <a:ext uri="{FF2B5EF4-FFF2-40B4-BE49-F238E27FC236}">
                <a16:creationId xmlns:a16="http://schemas.microsoft.com/office/drawing/2014/main" id="{0186DD73-9019-4E86-AE29-0551F2D03B0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D747DA-D386-412F-8A76-A5C428105EE3}"/>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402590623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5C8B29-5451-4D57-92FD-9CB75B3A639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E7EDEA8-8BD7-4307-BA8E-E5BFAB0604A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765F368-FCC5-4427-9ABC-40ED71BC57EB}"/>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5" name="Marcador de pie de página 4">
            <a:extLst>
              <a:ext uri="{FF2B5EF4-FFF2-40B4-BE49-F238E27FC236}">
                <a16:creationId xmlns:a16="http://schemas.microsoft.com/office/drawing/2014/main" id="{38A4C943-96EB-481F-974F-F23396DB5D3F}"/>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1BE11E-4004-4B47-B19E-3E71B6A6A5D9}"/>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7095032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25027A-CE45-4F68-89D3-5C4F8A43EE8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248F7039-AE49-4631-91B2-E0658A3185B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B41AB8C-2DB7-4F23-AF03-722CBFBD73FD}"/>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5" name="Marcador de pie de página 4">
            <a:extLst>
              <a:ext uri="{FF2B5EF4-FFF2-40B4-BE49-F238E27FC236}">
                <a16:creationId xmlns:a16="http://schemas.microsoft.com/office/drawing/2014/main" id="{625BF65E-BB3C-4F60-B973-1566D7C539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1807AEC-D6CC-4FB6-82AC-6A8418B2AFBF}"/>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82330890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D0DDF-8D87-4536-B861-A5803AD10D8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ED935B71-2AE4-41DA-9D15-1E56EE8EF2C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BE05188-3F22-418B-91BC-6808E4312D9A}"/>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5" name="Marcador de pie de página 4">
            <a:extLst>
              <a:ext uri="{FF2B5EF4-FFF2-40B4-BE49-F238E27FC236}">
                <a16:creationId xmlns:a16="http://schemas.microsoft.com/office/drawing/2014/main" id="{09E47F95-36DA-41E8-8ED9-FE07C0DDAEF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01BFD6-73BC-42C4-9647-1BB6672B67E9}"/>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331490908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C77A99-0788-4FD2-BE68-95FE0B8F4EF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0D401B2-2FFF-406E-B775-79A34A57B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716830-DFE2-4779-B62B-8894B7C2FA9A}"/>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5" name="Marcador de pie de página 4">
            <a:extLst>
              <a:ext uri="{FF2B5EF4-FFF2-40B4-BE49-F238E27FC236}">
                <a16:creationId xmlns:a16="http://schemas.microsoft.com/office/drawing/2014/main" id="{FB79E50E-D4F0-4EE0-BC32-359F9319C28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DB5BAD2-B973-46DF-9909-7F1A6508BEA4}"/>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54419523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C013E4-526A-4225-ABC9-AE9FD41B438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683A907-C982-4AF7-AFD8-9D95D3EEA5D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B19D520-E6A9-4901-94E0-FE736E6403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9A5BF79-3BC9-4E34-ACE9-2FC6C1F5A7B1}"/>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6" name="Marcador de pie de página 5">
            <a:extLst>
              <a:ext uri="{FF2B5EF4-FFF2-40B4-BE49-F238E27FC236}">
                <a16:creationId xmlns:a16="http://schemas.microsoft.com/office/drawing/2014/main" id="{27A4ED2F-6CC4-43FC-A3B8-524C6DFF2D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372EBC29-9A6D-4F63-A0C5-519321216882}"/>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84587758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9EC9F-8481-4722-82A7-9CEDDEDA3018}"/>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E82BC88-DC16-4414-9D51-239C708EC3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CDACFA-C2E0-4F46-954E-7EE60CE3B00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CBC5CC3-B9D8-42A2-812B-9522BAC30E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3828A4-7C66-4320-8E0C-12EC3D412DF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861F9E32-53D9-40C3-B0B4-F8F930F506FF}"/>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8" name="Marcador de pie de página 7">
            <a:extLst>
              <a:ext uri="{FF2B5EF4-FFF2-40B4-BE49-F238E27FC236}">
                <a16:creationId xmlns:a16="http://schemas.microsoft.com/office/drawing/2014/main" id="{36C18E9A-3513-4654-804D-9CEEA7E761A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C082A66F-D94A-4447-A909-B62B00F8BAA8}"/>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381065716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D95BD5-F108-41DC-8ABB-72EA7524A95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6984916-63B0-4FC3-A509-7F883BE599ED}"/>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4" name="Marcador de pie de página 3">
            <a:extLst>
              <a:ext uri="{FF2B5EF4-FFF2-40B4-BE49-F238E27FC236}">
                <a16:creationId xmlns:a16="http://schemas.microsoft.com/office/drawing/2014/main" id="{2BBE1F1F-C85B-4A72-8A1B-AD7544C0B65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5095C160-23CF-4501-9CE4-1731C7667CF5}"/>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9065560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C8472C4-DF3F-4A64-8AB0-24DDEFF140BE}"/>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3" name="Marcador de pie de página 2">
            <a:extLst>
              <a:ext uri="{FF2B5EF4-FFF2-40B4-BE49-F238E27FC236}">
                <a16:creationId xmlns:a16="http://schemas.microsoft.com/office/drawing/2014/main" id="{43BB42C6-5591-47BE-BD42-8506DEA1F94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E4DEFBF-770F-43E8-84E0-BCD2C44D6325}"/>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122275212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60633-B598-40F8-B4A0-F4EB6E8F86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612F619-AAA0-4012-803F-B768B510B2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EE56D31-C449-4925-BB3E-AD63413E5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0F7202-05C5-4FAF-987D-0E7F6DE450B9}"/>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6" name="Marcador de pie de página 5">
            <a:extLst>
              <a:ext uri="{FF2B5EF4-FFF2-40B4-BE49-F238E27FC236}">
                <a16:creationId xmlns:a16="http://schemas.microsoft.com/office/drawing/2014/main" id="{759BF271-A3DF-44C0-83FF-9C2459DD5E8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862D30E-6891-4050-9670-6FBC4E8E435F}"/>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288041545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075B3-DB33-4F48-AB99-161FB7E6FA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5327938-F2BE-41FA-9D84-15F18E479B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3FCB752F-F98E-4D7A-B204-B0977FFF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2257B3-E147-4FD4-A495-97A1C740F3CB}"/>
              </a:ext>
            </a:extLst>
          </p:cNvPr>
          <p:cNvSpPr>
            <a:spLocks noGrp="1"/>
          </p:cNvSpPr>
          <p:nvPr>
            <p:ph type="dt" sz="half" idx="10"/>
          </p:nvPr>
        </p:nvSpPr>
        <p:spPr/>
        <p:txBody>
          <a:bodyPr/>
          <a:lstStyle/>
          <a:p>
            <a:fld id="{EA208210-616C-4DEB-9B28-2CF7065DA060}" type="datetimeFigureOut">
              <a:rPr lang="es-CO" smtClean="0"/>
              <a:t>20/09/2023</a:t>
            </a:fld>
            <a:endParaRPr lang="es-CO"/>
          </a:p>
        </p:txBody>
      </p:sp>
      <p:sp>
        <p:nvSpPr>
          <p:cNvPr id="6" name="Marcador de pie de página 5">
            <a:extLst>
              <a:ext uri="{FF2B5EF4-FFF2-40B4-BE49-F238E27FC236}">
                <a16:creationId xmlns:a16="http://schemas.microsoft.com/office/drawing/2014/main" id="{055734D1-AF09-4DC3-A198-757AD6385ED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2D30374-574F-4E37-A9F5-686EFE632423}"/>
              </a:ext>
            </a:extLst>
          </p:cNvPr>
          <p:cNvSpPr>
            <a:spLocks noGrp="1"/>
          </p:cNvSpPr>
          <p:nvPr>
            <p:ph type="sldNum" sz="quarter" idx="12"/>
          </p:nvPr>
        </p:nvSpPr>
        <p:spPr/>
        <p:txBody>
          <a:bodyPr/>
          <a:lstStyle/>
          <a:p>
            <a:fld id="{CCD5A65C-ED61-4934-A75B-592A6421C0A8}" type="slidenum">
              <a:rPr lang="es-CO" smtClean="0"/>
              <a:t>‹Nº›</a:t>
            </a:fld>
            <a:endParaRPr lang="es-CO"/>
          </a:p>
        </p:txBody>
      </p:sp>
    </p:spTree>
    <p:extLst>
      <p:ext uri="{BB962C8B-B14F-4D97-AF65-F5344CB8AC3E}">
        <p14:creationId xmlns:p14="http://schemas.microsoft.com/office/powerpoint/2010/main" val="419213015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7F83F9-9C69-4F4D-BD2B-4C5CB19D72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870B8D3C-62FB-4BA2-87AB-D41A0E815F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411E170-7332-4671-BD06-849B14E66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08210-616C-4DEB-9B28-2CF7065DA060}" type="datetimeFigureOut">
              <a:rPr lang="es-CO" smtClean="0"/>
              <a:t>20/09/2023</a:t>
            </a:fld>
            <a:endParaRPr lang="es-CO"/>
          </a:p>
        </p:txBody>
      </p:sp>
      <p:sp>
        <p:nvSpPr>
          <p:cNvPr id="5" name="Marcador de pie de página 4">
            <a:extLst>
              <a:ext uri="{FF2B5EF4-FFF2-40B4-BE49-F238E27FC236}">
                <a16:creationId xmlns:a16="http://schemas.microsoft.com/office/drawing/2014/main" id="{CEDDCD47-7B01-4DB7-B2D0-4E559FE2D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CBCBE81-B044-47D8-8B40-BE87BD7AD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5A65C-ED61-4934-A75B-592A6421C0A8}" type="slidenum">
              <a:rPr lang="es-CO" smtClean="0"/>
              <a:t>‹Nº›</a:t>
            </a:fld>
            <a:endParaRPr lang="es-CO"/>
          </a:p>
        </p:txBody>
      </p:sp>
    </p:spTree>
    <p:extLst>
      <p:ext uri="{BB962C8B-B14F-4D97-AF65-F5344CB8AC3E}">
        <p14:creationId xmlns:p14="http://schemas.microsoft.com/office/powerpoint/2010/main" val="4174208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ashingtonpost.com/graphics/2018/world/capetown-water-shortage/" TargetMode="External"/><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eltiempo.com/colombia/otras-ciudades/problematica-del-lago-de-tota-en-boyaca-319058"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3.png"/><Relationship Id="rId4" Type="http://schemas.openxmlformats.org/officeDocument/2006/relationships/image" Target="../media/image21.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png"/><Relationship Id="rId4" Type="http://schemas.openxmlformats.org/officeDocument/2006/relationships/image" Target="../media/image37.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A888783-7FAF-4F15-9E63-03849DD12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175" y="5494670"/>
            <a:ext cx="2196129" cy="121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adroTexto 5">
            <a:extLst>
              <a:ext uri="{FF2B5EF4-FFF2-40B4-BE49-F238E27FC236}">
                <a16:creationId xmlns:a16="http://schemas.microsoft.com/office/drawing/2014/main" id="{3719B951-3A74-4596-B5A9-BB6EAD96C623}"/>
              </a:ext>
            </a:extLst>
          </p:cNvPr>
          <p:cNvSpPr txBox="1"/>
          <p:nvPr/>
        </p:nvSpPr>
        <p:spPr>
          <a:xfrm>
            <a:off x="338356" y="1081914"/>
            <a:ext cx="11853644" cy="3293209"/>
          </a:xfrm>
          <a:prstGeom prst="rect">
            <a:avLst/>
          </a:prstGeom>
          <a:noFill/>
        </p:spPr>
        <p:txBody>
          <a:bodyPr wrap="square" rtlCol="0">
            <a:spAutoFit/>
          </a:bodyPr>
          <a:lstStyle/>
          <a:p>
            <a:pPr algn="ctr"/>
            <a:r>
              <a:rPr lang="es-CO" b="1" dirty="0">
                <a:cs typeface="Arial" panose="020B0604020202020204" pitchFamily="34" charset="0"/>
              </a:rPr>
              <a:t>PROYECTO SATELITES SOCIALES</a:t>
            </a:r>
          </a:p>
          <a:p>
            <a:pPr algn="ctr"/>
            <a:r>
              <a:rPr lang="es-CO" sz="2800" b="1" dirty="0">
                <a:solidFill>
                  <a:srgbClr val="C00000"/>
                </a:solidFill>
                <a:cs typeface="Arial" panose="020B0604020202020204" pitchFamily="34" charset="0"/>
              </a:rPr>
              <a:t>La Noticia</a:t>
            </a:r>
          </a:p>
          <a:p>
            <a:pPr algn="ctr" fontAlgn="base"/>
            <a:endParaRPr lang="es-CO" dirty="0">
              <a:cs typeface="Arial" panose="020B0604020202020204" pitchFamily="34" charset="0"/>
            </a:endParaRPr>
          </a:p>
          <a:p>
            <a:pPr algn="ctr" fontAlgn="base"/>
            <a:r>
              <a:rPr lang="es-MX" b="1" dirty="0">
                <a:solidFill>
                  <a:srgbClr val="C00000"/>
                </a:solidFill>
                <a:cs typeface="Arial" panose="020B0604020202020204" pitchFamily="34" charset="0"/>
              </a:rPr>
              <a:t> </a:t>
            </a:r>
            <a:r>
              <a:rPr lang="es-MX" b="1" dirty="0">
                <a:solidFill>
                  <a:srgbClr val="C00000"/>
                </a:solidFill>
                <a:cs typeface="Arial" panose="020B0604020202020204" pitchFamily="34" charset="0"/>
                <a:hlinkClick r:id="rId3"/>
              </a:rPr>
              <a:t>Después de años de sequía,</a:t>
            </a:r>
          </a:p>
          <a:p>
            <a:pPr algn="ctr" fontAlgn="base"/>
            <a:r>
              <a:rPr lang="es-MX" b="1" dirty="0">
                <a:solidFill>
                  <a:srgbClr val="C00000"/>
                </a:solidFill>
                <a:cs typeface="Arial" panose="020B0604020202020204" pitchFamily="34" charset="0"/>
                <a:hlinkClick r:id="rId3"/>
              </a:rPr>
              <a:t>Ciudad del Cabo está cerca de</a:t>
            </a:r>
          </a:p>
          <a:p>
            <a:pPr algn="ctr" fontAlgn="base"/>
            <a:r>
              <a:rPr lang="es-MX" b="1" dirty="0">
                <a:solidFill>
                  <a:srgbClr val="C00000"/>
                </a:solidFill>
                <a:cs typeface="Arial" panose="020B0604020202020204" pitchFamily="34" charset="0"/>
                <a:hlinkClick r:id="rId3"/>
              </a:rPr>
              <a:t>quedarse sin agua</a:t>
            </a:r>
            <a:endParaRPr lang="es-MX" b="1" dirty="0">
              <a:solidFill>
                <a:srgbClr val="C00000"/>
              </a:solidFill>
              <a:cs typeface="Arial" panose="020B0604020202020204" pitchFamily="34" charset="0"/>
            </a:endParaRPr>
          </a:p>
          <a:p>
            <a:pPr algn="ctr" fontAlgn="base"/>
            <a:endParaRPr lang="es-MX" b="1" i="0" cap="all" dirty="0">
              <a:effectLst/>
            </a:endParaRPr>
          </a:p>
          <a:p>
            <a:pPr algn="ctr" fontAlgn="base"/>
            <a:endParaRPr lang="es-MX" b="1" cap="all" dirty="0"/>
          </a:p>
          <a:p>
            <a:pPr algn="ctr" fontAlgn="base"/>
            <a:r>
              <a:rPr lang="es-MX" b="1" dirty="0">
                <a:solidFill>
                  <a:srgbClr val="C00000"/>
                </a:solidFill>
                <a:cs typeface="Arial" panose="020B0604020202020204" pitchFamily="34" charset="0"/>
              </a:rPr>
              <a:t>Satélites</a:t>
            </a:r>
            <a:r>
              <a:rPr lang="es-MX" dirty="0">
                <a:cs typeface="Arial" panose="020B0604020202020204" pitchFamily="34" charset="0"/>
              </a:rPr>
              <a:t>: Sentinel-2</a:t>
            </a:r>
            <a:endParaRPr lang="es-MX" b="1" i="0" cap="all" dirty="0">
              <a:solidFill>
                <a:srgbClr val="C00000"/>
              </a:solidFill>
              <a:effectLst/>
            </a:endParaRPr>
          </a:p>
          <a:p>
            <a:pPr algn="ctr" fontAlgn="base"/>
            <a:endParaRPr lang="es-MX" b="0" i="0" dirty="0">
              <a:effectLst/>
            </a:endParaRPr>
          </a:p>
          <a:p>
            <a:pPr algn="ctr" fontAlgn="base"/>
            <a:endParaRPr lang="es-MX" dirty="0">
              <a:solidFill>
                <a:srgbClr val="1C1C1C"/>
              </a:solidFill>
              <a:hlinkClick r:id="rId4"/>
            </a:endParaRPr>
          </a:p>
        </p:txBody>
      </p:sp>
      <p:sp>
        <p:nvSpPr>
          <p:cNvPr id="2" name="CuadroTexto 1">
            <a:extLst>
              <a:ext uri="{FF2B5EF4-FFF2-40B4-BE49-F238E27FC236}">
                <a16:creationId xmlns:a16="http://schemas.microsoft.com/office/drawing/2014/main" id="{5D332069-DDD1-47E9-ACC6-095A37464A1B}"/>
              </a:ext>
            </a:extLst>
          </p:cNvPr>
          <p:cNvSpPr txBox="1"/>
          <p:nvPr/>
        </p:nvSpPr>
        <p:spPr>
          <a:xfrm>
            <a:off x="0" y="5129755"/>
            <a:ext cx="11980506" cy="646331"/>
          </a:xfrm>
          <a:prstGeom prst="rect">
            <a:avLst/>
          </a:prstGeom>
          <a:noFill/>
        </p:spPr>
        <p:txBody>
          <a:bodyPr wrap="square" rtlCol="0">
            <a:spAutoFit/>
          </a:bodyPr>
          <a:lstStyle/>
          <a:p>
            <a:pPr algn="ctr"/>
            <a:r>
              <a:rPr lang="es-MX" dirty="0">
                <a:solidFill>
                  <a:schemeClr val="accent1"/>
                </a:solidFill>
              </a:rPr>
              <a:t>Estas publicaciones presentan de forma general los procedimientos para llegar a resultados concretos. </a:t>
            </a:r>
          </a:p>
          <a:p>
            <a:pPr algn="ctr"/>
            <a:r>
              <a:rPr lang="es-MX" dirty="0">
                <a:solidFill>
                  <a:schemeClr val="accent1"/>
                </a:solidFill>
              </a:rPr>
              <a:t>Intentamos hacer pedagogía en el tema de la lectura de imágenes satelitales además de obtener resultados finales</a:t>
            </a:r>
            <a:endParaRPr lang="es-CO" dirty="0">
              <a:solidFill>
                <a:schemeClr val="accent1"/>
              </a:solidFill>
            </a:endParaRPr>
          </a:p>
        </p:txBody>
      </p:sp>
      <p:sp>
        <p:nvSpPr>
          <p:cNvPr id="3" name="CuadroTexto 2">
            <a:extLst>
              <a:ext uri="{FF2B5EF4-FFF2-40B4-BE49-F238E27FC236}">
                <a16:creationId xmlns:a16="http://schemas.microsoft.com/office/drawing/2014/main" id="{3B8E09A1-19B4-4074-AA30-33A01A3E8DBA}"/>
              </a:ext>
            </a:extLst>
          </p:cNvPr>
          <p:cNvSpPr txBox="1"/>
          <p:nvPr/>
        </p:nvSpPr>
        <p:spPr>
          <a:xfrm>
            <a:off x="4387840" y="4629328"/>
            <a:ext cx="3416320" cy="369332"/>
          </a:xfrm>
          <a:prstGeom prst="rect">
            <a:avLst/>
          </a:prstGeom>
          <a:noFill/>
        </p:spPr>
        <p:txBody>
          <a:bodyPr wrap="none" rtlCol="0">
            <a:spAutoFit/>
          </a:bodyPr>
          <a:lstStyle/>
          <a:p>
            <a:r>
              <a:rPr lang="es-MX" b="1" dirty="0"/>
              <a:t>Autor: Manuel Dávila </a:t>
            </a:r>
            <a:r>
              <a:rPr lang="es-MX" b="1" dirty="0" err="1"/>
              <a:t>Sguerra</a:t>
            </a:r>
            <a:endParaRPr lang="es-CO" b="1" dirty="0"/>
          </a:p>
        </p:txBody>
      </p:sp>
      <p:pic>
        <p:nvPicPr>
          <p:cNvPr id="5" name="Imagen 4">
            <a:extLst>
              <a:ext uri="{FF2B5EF4-FFF2-40B4-BE49-F238E27FC236}">
                <a16:creationId xmlns:a16="http://schemas.microsoft.com/office/drawing/2014/main" id="{A946D3CE-E59F-4A54-1A47-68921ED39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51A2A6F1-4D40-775A-C41B-B6C1FE02004B}"/>
              </a:ext>
            </a:extLst>
          </p:cNvPr>
          <p:cNvPicPr>
            <a:picLocks noChangeAspect="1"/>
          </p:cNvPicPr>
          <p:nvPr/>
        </p:nvPicPr>
        <p:blipFill>
          <a:blip r:embed="rId6"/>
          <a:stretch>
            <a:fillRect/>
          </a:stretch>
        </p:blipFill>
        <p:spPr>
          <a:xfrm>
            <a:off x="10738281" y="136465"/>
            <a:ext cx="1285652" cy="752470"/>
          </a:xfrm>
          <a:prstGeom prst="rect">
            <a:avLst/>
          </a:prstGeom>
        </p:spPr>
      </p:pic>
      <p:pic>
        <p:nvPicPr>
          <p:cNvPr id="10" name="Imagen 9">
            <a:extLst>
              <a:ext uri="{FF2B5EF4-FFF2-40B4-BE49-F238E27FC236}">
                <a16:creationId xmlns:a16="http://schemas.microsoft.com/office/drawing/2014/main" id="{24FD8502-6982-9360-440D-0761630683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396057240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6" name="Imagen 5">
            <a:extLst>
              <a:ext uri="{FF2B5EF4-FFF2-40B4-BE49-F238E27FC236}">
                <a16:creationId xmlns:a16="http://schemas.microsoft.com/office/drawing/2014/main" id="{0566B6D4-6CE4-EE3F-EF85-40B65DC5D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664" y="1445507"/>
            <a:ext cx="9457126" cy="5329150"/>
          </a:xfrm>
          <a:prstGeom prst="rect">
            <a:avLst/>
          </a:prstGeom>
        </p:spPr>
      </p:pic>
      <p:sp>
        <p:nvSpPr>
          <p:cNvPr id="2" name="CuadroTexto 1">
            <a:extLst>
              <a:ext uri="{FF2B5EF4-FFF2-40B4-BE49-F238E27FC236}">
                <a16:creationId xmlns:a16="http://schemas.microsoft.com/office/drawing/2014/main" id="{2159DAE4-F142-70E9-70B4-6C920DF07B23}"/>
              </a:ext>
            </a:extLst>
          </p:cNvPr>
          <p:cNvSpPr txBox="1"/>
          <p:nvPr/>
        </p:nvSpPr>
        <p:spPr>
          <a:xfrm>
            <a:off x="2094020" y="888935"/>
            <a:ext cx="7736413" cy="523220"/>
          </a:xfrm>
          <a:prstGeom prst="rect">
            <a:avLst/>
          </a:prstGeom>
          <a:noFill/>
        </p:spPr>
        <p:txBody>
          <a:bodyPr wrap="none" rtlCol="0">
            <a:spAutoFit/>
          </a:bodyPr>
          <a:lstStyle/>
          <a:p>
            <a:r>
              <a:rPr lang="es-CO" sz="2800" b="1" dirty="0">
                <a:solidFill>
                  <a:srgbClr val="C00000"/>
                </a:solidFill>
              </a:rPr>
              <a:t>Índices radiométricos que debemos obtener</a:t>
            </a:r>
          </a:p>
        </p:txBody>
      </p:sp>
      <p:pic>
        <p:nvPicPr>
          <p:cNvPr id="3" name="Imagen 2">
            <a:extLst>
              <a:ext uri="{FF2B5EF4-FFF2-40B4-BE49-F238E27FC236}">
                <a16:creationId xmlns:a16="http://schemas.microsoft.com/office/drawing/2014/main" id="{7EF894DC-3A94-6F68-31DA-E1E1C519F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19076EB8-99CC-7262-DB4F-2687FE2E3A81}"/>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0C3BC93C-CF78-08D9-4C06-DE6149D52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98896137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5" name="CuadroTexto 4">
            <a:extLst>
              <a:ext uri="{FF2B5EF4-FFF2-40B4-BE49-F238E27FC236}">
                <a16:creationId xmlns:a16="http://schemas.microsoft.com/office/drawing/2014/main" id="{824EF61E-1EA9-441D-A591-893631FCAD5A}"/>
              </a:ext>
            </a:extLst>
          </p:cNvPr>
          <p:cNvSpPr txBox="1"/>
          <p:nvPr/>
        </p:nvSpPr>
        <p:spPr>
          <a:xfrm>
            <a:off x="532376" y="856527"/>
            <a:ext cx="11312713" cy="954107"/>
          </a:xfrm>
          <a:prstGeom prst="rect">
            <a:avLst/>
          </a:prstGeom>
          <a:noFill/>
        </p:spPr>
        <p:txBody>
          <a:bodyPr wrap="none" rtlCol="0">
            <a:spAutoFit/>
          </a:bodyPr>
          <a:lstStyle/>
          <a:p>
            <a:pPr algn="ctr"/>
            <a:r>
              <a:rPr lang="es-CO" sz="2800" b="1" dirty="0">
                <a:solidFill>
                  <a:srgbClr val="C00000"/>
                </a:solidFill>
              </a:rPr>
              <a:t>Reensamble de  las bandas para que tengan la misma resolución </a:t>
            </a:r>
          </a:p>
          <a:p>
            <a:pPr algn="ctr"/>
            <a:r>
              <a:rPr lang="es-CO" sz="2800" b="1" dirty="0">
                <a:solidFill>
                  <a:srgbClr val="C00000"/>
                </a:solidFill>
              </a:rPr>
              <a:t>y escoger un subconjunto del territorio</a:t>
            </a:r>
          </a:p>
        </p:txBody>
      </p:sp>
      <p:grpSp>
        <p:nvGrpSpPr>
          <p:cNvPr id="15" name="Grupo 14">
            <a:extLst>
              <a:ext uri="{FF2B5EF4-FFF2-40B4-BE49-F238E27FC236}">
                <a16:creationId xmlns:a16="http://schemas.microsoft.com/office/drawing/2014/main" id="{16F96EDE-1CE8-468C-8976-2F755C1BF19F}"/>
              </a:ext>
            </a:extLst>
          </p:cNvPr>
          <p:cNvGrpSpPr/>
          <p:nvPr/>
        </p:nvGrpSpPr>
        <p:grpSpPr>
          <a:xfrm>
            <a:off x="1008404" y="1882132"/>
            <a:ext cx="8835111" cy="4364843"/>
            <a:chOff x="2620818" y="1469897"/>
            <a:chExt cx="7309566" cy="3883228"/>
          </a:xfrm>
        </p:grpSpPr>
        <p:pic>
          <p:nvPicPr>
            <p:cNvPr id="8" name="Imagen 7" descr="Interfaz de usuario gráfica, Aplicación&#10;&#10;Descripción generada automáticamente">
              <a:extLst>
                <a:ext uri="{FF2B5EF4-FFF2-40B4-BE49-F238E27FC236}">
                  <a16:creationId xmlns:a16="http://schemas.microsoft.com/office/drawing/2014/main" id="{E0792153-FFC1-4543-AC2F-429698531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818" y="1469897"/>
              <a:ext cx="3653575" cy="3883228"/>
            </a:xfrm>
            <a:prstGeom prst="rect">
              <a:avLst/>
            </a:prstGeom>
          </p:spPr>
        </p:pic>
        <p:sp>
          <p:nvSpPr>
            <p:cNvPr id="9" name="Rectángulo 8">
              <a:extLst>
                <a:ext uri="{FF2B5EF4-FFF2-40B4-BE49-F238E27FC236}">
                  <a16:creationId xmlns:a16="http://schemas.microsoft.com/office/drawing/2014/main" id="{D55A7A4E-A71B-4E3F-AF9A-FAE61DEDBD23}"/>
                </a:ext>
              </a:extLst>
            </p:cNvPr>
            <p:cNvSpPr/>
            <p:nvPr/>
          </p:nvSpPr>
          <p:spPr>
            <a:xfrm>
              <a:off x="4469884" y="4968374"/>
              <a:ext cx="515125" cy="37949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491ED4E7-E77E-40F7-9B72-72904968188F}"/>
                </a:ext>
              </a:extLst>
            </p:cNvPr>
            <p:cNvSpPr txBox="1"/>
            <p:nvPr/>
          </p:nvSpPr>
          <p:spPr>
            <a:xfrm>
              <a:off x="7564374" y="3180232"/>
              <a:ext cx="2366010" cy="276999"/>
            </a:xfrm>
            <a:prstGeom prst="rect">
              <a:avLst/>
            </a:prstGeom>
            <a:noFill/>
          </p:spPr>
          <p:txBody>
            <a:bodyPr wrap="square">
              <a:spAutoFit/>
            </a:bodyPr>
            <a:lstStyle/>
            <a:p>
              <a:r>
                <a:rPr lang="es-CO" sz="1200" dirty="0"/>
                <a:t>myGraph-resample-subset.xml</a:t>
              </a:r>
            </a:p>
          </p:txBody>
        </p:sp>
        <p:cxnSp>
          <p:nvCxnSpPr>
            <p:cNvPr id="12" name="Conector recto de flecha 11">
              <a:extLst>
                <a:ext uri="{FF2B5EF4-FFF2-40B4-BE49-F238E27FC236}">
                  <a16:creationId xmlns:a16="http://schemas.microsoft.com/office/drawing/2014/main" id="{687BA2E3-6E84-4824-8D7A-E3022C561FA5}"/>
                </a:ext>
              </a:extLst>
            </p:cNvPr>
            <p:cNvCxnSpPr>
              <a:cxnSpLocks/>
            </p:cNvCxnSpPr>
            <p:nvPr/>
          </p:nvCxnSpPr>
          <p:spPr>
            <a:xfrm flipV="1">
              <a:off x="5065509" y="3584448"/>
              <a:ext cx="2807475" cy="1383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Imagen 1">
            <a:extLst>
              <a:ext uri="{FF2B5EF4-FFF2-40B4-BE49-F238E27FC236}">
                <a16:creationId xmlns:a16="http://schemas.microsoft.com/office/drawing/2014/main" id="{72FDE412-C479-02A0-563D-D5769F6752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6" name="Imagen 5">
            <a:extLst>
              <a:ext uri="{FF2B5EF4-FFF2-40B4-BE49-F238E27FC236}">
                <a16:creationId xmlns:a16="http://schemas.microsoft.com/office/drawing/2014/main" id="{65E3CA41-9893-FA6F-82FA-B0FBC1A91D23}"/>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7" name="Imagen 6">
            <a:extLst>
              <a:ext uri="{FF2B5EF4-FFF2-40B4-BE49-F238E27FC236}">
                <a16:creationId xmlns:a16="http://schemas.microsoft.com/office/drawing/2014/main" id="{4B0E2CA2-2FBE-2D24-4642-62432D8231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3936772517"/>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grpSp>
        <p:nvGrpSpPr>
          <p:cNvPr id="6" name="Grupo 5">
            <a:extLst>
              <a:ext uri="{FF2B5EF4-FFF2-40B4-BE49-F238E27FC236}">
                <a16:creationId xmlns:a16="http://schemas.microsoft.com/office/drawing/2014/main" id="{410BD94A-F894-457A-9DFD-E9CF96BFBBC2}"/>
              </a:ext>
            </a:extLst>
          </p:cNvPr>
          <p:cNvGrpSpPr/>
          <p:nvPr/>
        </p:nvGrpSpPr>
        <p:grpSpPr>
          <a:xfrm>
            <a:off x="2171402" y="1523702"/>
            <a:ext cx="6647858" cy="5250955"/>
            <a:chOff x="1709929" y="1032498"/>
            <a:chExt cx="7478052" cy="5764453"/>
          </a:xfrm>
        </p:grpSpPr>
        <p:pic>
          <p:nvPicPr>
            <p:cNvPr id="3" name="Imagen 2">
              <a:extLst>
                <a:ext uri="{FF2B5EF4-FFF2-40B4-BE49-F238E27FC236}">
                  <a16:creationId xmlns:a16="http://schemas.microsoft.com/office/drawing/2014/main" id="{ECD0CA21-EDF7-4660-B697-B264757832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929" y="1032498"/>
              <a:ext cx="7478052" cy="5764453"/>
            </a:xfrm>
            <a:prstGeom prst="rect">
              <a:avLst/>
            </a:prstGeom>
          </p:spPr>
        </p:pic>
        <p:sp>
          <p:nvSpPr>
            <p:cNvPr id="2" name="Rectángulo 1">
              <a:extLst>
                <a:ext uri="{FF2B5EF4-FFF2-40B4-BE49-F238E27FC236}">
                  <a16:creationId xmlns:a16="http://schemas.microsoft.com/office/drawing/2014/main" id="{72FEA80F-D289-4E54-BA69-76C628E2405D}"/>
                </a:ext>
              </a:extLst>
            </p:cNvPr>
            <p:cNvSpPr/>
            <p:nvPr/>
          </p:nvSpPr>
          <p:spPr>
            <a:xfrm>
              <a:off x="2386584" y="2241600"/>
              <a:ext cx="201168" cy="55734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 name="CuadroTexto 3">
              <a:extLst>
                <a:ext uri="{FF2B5EF4-FFF2-40B4-BE49-F238E27FC236}">
                  <a16:creationId xmlns:a16="http://schemas.microsoft.com/office/drawing/2014/main" id="{56102CBF-DA28-4896-BAAE-9BC0981FBFE3}"/>
                </a:ext>
              </a:extLst>
            </p:cNvPr>
            <p:cNvSpPr txBox="1"/>
            <p:nvPr/>
          </p:nvSpPr>
          <p:spPr>
            <a:xfrm>
              <a:off x="1970532" y="2816792"/>
              <a:ext cx="1380744" cy="1169551"/>
            </a:xfrm>
            <a:prstGeom prst="rect">
              <a:avLst/>
            </a:prstGeom>
            <a:noFill/>
          </p:spPr>
          <p:txBody>
            <a:bodyPr wrap="square" rtlCol="0">
              <a:spAutoFit/>
            </a:bodyPr>
            <a:lstStyle/>
            <a:p>
              <a:r>
                <a:rPr lang="es-CO" sz="1400" dirty="0"/>
                <a:t>Los archivo transformados 2A se deben cargar en SNAP</a:t>
              </a:r>
            </a:p>
          </p:txBody>
        </p:sp>
      </p:grpSp>
      <p:sp>
        <p:nvSpPr>
          <p:cNvPr id="5" name="CuadroTexto 4">
            <a:extLst>
              <a:ext uri="{FF2B5EF4-FFF2-40B4-BE49-F238E27FC236}">
                <a16:creationId xmlns:a16="http://schemas.microsoft.com/office/drawing/2014/main" id="{824EF61E-1EA9-441D-A591-893631FCAD5A}"/>
              </a:ext>
            </a:extLst>
          </p:cNvPr>
          <p:cNvSpPr txBox="1"/>
          <p:nvPr/>
        </p:nvSpPr>
        <p:spPr>
          <a:xfrm>
            <a:off x="954891" y="779665"/>
            <a:ext cx="9597499" cy="523220"/>
          </a:xfrm>
          <a:prstGeom prst="rect">
            <a:avLst/>
          </a:prstGeom>
          <a:noFill/>
        </p:spPr>
        <p:txBody>
          <a:bodyPr wrap="none" rtlCol="0">
            <a:spAutoFit/>
          </a:bodyPr>
          <a:lstStyle/>
          <a:p>
            <a:r>
              <a:rPr lang="es-CO" sz="2800" b="1" dirty="0">
                <a:solidFill>
                  <a:srgbClr val="C00000"/>
                </a:solidFill>
              </a:rPr>
              <a:t>Mapas reducidos espacialmente con las bandas 8, 4,  3</a:t>
            </a:r>
          </a:p>
        </p:txBody>
      </p:sp>
      <p:pic>
        <p:nvPicPr>
          <p:cNvPr id="7" name="Imagen 6">
            <a:extLst>
              <a:ext uri="{FF2B5EF4-FFF2-40B4-BE49-F238E27FC236}">
                <a16:creationId xmlns:a16="http://schemas.microsoft.com/office/drawing/2014/main" id="{E2827563-CF97-9B89-EDE0-FC296F949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10" name="Imagen 9">
            <a:extLst>
              <a:ext uri="{FF2B5EF4-FFF2-40B4-BE49-F238E27FC236}">
                <a16:creationId xmlns:a16="http://schemas.microsoft.com/office/drawing/2014/main" id="{7F049DE1-2FE9-7CAF-0CF7-0CDE8511BCBC}"/>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11" name="Imagen 10">
            <a:extLst>
              <a:ext uri="{FF2B5EF4-FFF2-40B4-BE49-F238E27FC236}">
                <a16:creationId xmlns:a16="http://schemas.microsoft.com/office/drawing/2014/main" id="{5EACE402-7438-7117-E9C9-2DB9F9A40D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403938456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4" name="Imagen 3" descr="Gráfico&#10;&#10;Descripción generada automáticamente">
            <a:extLst>
              <a:ext uri="{FF2B5EF4-FFF2-40B4-BE49-F238E27FC236}">
                <a16:creationId xmlns:a16="http://schemas.microsoft.com/office/drawing/2014/main" id="{AEA745C7-8AA4-41D7-9233-49D82099D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73" y="1348771"/>
            <a:ext cx="5107208" cy="2500245"/>
          </a:xfrm>
          <a:prstGeom prst="rect">
            <a:avLst/>
          </a:prstGeom>
        </p:spPr>
      </p:pic>
      <p:sp>
        <p:nvSpPr>
          <p:cNvPr id="2" name="CuadroTexto 1">
            <a:extLst>
              <a:ext uri="{FF2B5EF4-FFF2-40B4-BE49-F238E27FC236}">
                <a16:creationId xmlns:a16="http://schemas.microsoft.com/office/drawing/2014/main" id="{4E7D07D1-AEB2-4D13-B0E8-0270A588B326}"/>
              </a:ext>
            </a:extLst>
          </p:cNvPr>
          <p:cNvSpPr txBox="1"/>
          <p:nvPr/>
        </p:nvSpPr>
        <p:spPr>
          <a:xfrm>
            <a:off x="3897562" y="668118"/>
            <a:ext cx="5458546" cy="523220"/>
          </a:xfrm>
          <a:prstGeom prst="rect">
            <a:avLst/>
          </a:prstGeom>
          <a:noFill/>
        </p:spPr>
        <p:txBody>
          <a:bodyPr wrap="none" rtlCol="0">
            <a:spAutoFit/>
          </a:bodyPr>
          <a:lstStyle/>
          <a:p>
            <a:r>
              <a:rPr lang="es-CO" sz="2800" b="1" dirty="0">
                <a:solidFill>
                  <a:srgbClr val="C00000"/>
                </a:solidFill>
              </a:rPr>
              <a:t>Índices radiométricos del agua</a:t>
            </a:r>
          </a:p>
        </p:txBody>
      </p:sp>
      <p:pic>
        <p:nvPicPr>
          <p:cNvPr id="8" name="Imagen 7" descr="Texto&#10;&#10;Descripción generada automáticamente con confianza media">
            <a:extLst>
              <a:ext uri="{FF2B5EF4-FFF2-40B4-BE49-F238E27FC236}">
                <a16:creationId xmlns:a16="http://schemas.microsoft.com/office/drawing/2014/main" id="{1842F947-717A-4656-A1D9-E456FF7146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4010" y="2485089"/>
            <a:ext cx="6067386" cy="3042722"/>
          </a:xfrm>
          <a:prstGeom prst="rect">
            <a:avLst/>
          </a:prstGeom>
        </p:spPr>
      </p:pic>
      <p:pic>
        <p:nvPicPr>
          <p:cNvPr id="9" name="Imagen 8" descr="Interfaz de usuario gráfica, Texto, Aplicación, Correo electrónico&#10;&#10;Descripción generada automáticamente">
            <a:extLst>
              <a:ext uri="{FF2B5EF4-FFF2-40B4-BE49-F238E27FC236}">
                <a16:creationId xmlns:a16="http://schemas.microsoft.com/office/drawing/2014/main" id="{FBFC1044-D0EE-4E46-A9A3-802911943F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604" y="4006450"/>
            <a:ext cx="4302311" cy="2768207"/>
          </a:xfrm>
          <a:prstGeom prst="rect">
            <a:avLst/>
          </a:prstGeom>
        </p:spPr>
      </p:pic>
      <p:sp>
        <p:nvSpPr>
          <p:cNvPr id="3" name="CuadroTexto 2">
            <a:extLst>
              <a:ext uri="{FF2B5EF4-FFF2-40B4-BE49-F238E27FC236}">
                <a16:creationId xmlns:a16="http://schemas.microsoft.com/office/drawing/2014/main" id="{A7F0C3F3-A1BA-4822-86BD-FA0B38EBCF39}"/>
              </a:ext>
            </a:extLst>
          </p:cNvPr>
          <p:cNvSpPr txBox="1"/>
          <p:nvPr/>
        </p:nvSpPr>
        <p:spPr>
          <a:xfrm>
            <a:off x="604473" y="5939328"/>
            <a:ext cx="3095719" cy="369332"/>
          </a:xfrm>
          <a:prstGeom prst="rect">
            <a:avLst/>
          </a:prstGeom>
          <a:noFill/>
        </p:spPr>
        <p:txBody>
          <a:bodyPr wrap="none" rtlCol="0">
            <a:spAutoFit/>
          </a:bodyPr>
          <a:lstStyle/>
          <a:p>
            <a:r>
              <a:rPr lang="es-CO" dirty="0"/>
              <a:t>Fórmulas para ser aplicadas</a:t>
            </a:r>
          </a:p>
        </p:txBody>
      </p:sp>
      <p:pic>
        <p:nvPicPr>
          <p:cNvPr id="5" name="Imagen 4">
            <a:extLst>
              <a:ext uri="{FF2B5EF4-FFF2-40B4-BE49-F238E27FC236}">
                <a16:creationId xmlns:a16="http://schemas.microsoft.com/office/drawing/2014/main" id="{8D54EFEA-8919-4AA8-860A-E66E7EA65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10" name="Imagen 9">
            <a:extLst>
              <a:ext uri="{FF2B5EF4-FFF2-40B4-BE49-F238E27FC236}">
                <a16:creationId xmlns:a16="http://schemas.microsoft.com/office/drawing/2014/main" id="{DAF19313-2BEB-8EDB-78E7-B07580FF69ED}"/>
              </a:ext>
            </a:extLst>
          </p:cNvPr>
          <p:cNvPicPr>
            <a:picLocks noChangeAspect="1"/>
          </p:cNvPicPr>
          <p:nvPr/>
        </p:nvPicPr>
        <p:blipFill>
          <a:blip r:embed="rId7"/>
          <a:stretch>
            <a:fillRect/>
          </a:stretch>
        </p:blipFill>
        <p:spPr>
          <a:xfrm>
            <a:off x="10738281" y="136465"/>
            <a:ext cx="1285652" cy="752470"/>
          </a:xfrm>
          <a:prstGeom prst="rect">
            <a:avLst/>
          </a:prstGeom>
        </p:spPr>
      </p:pic>
      <p:pic>
        <p:nvPicPr>
          <p:cNvPr id="11" name="Imagen 10">
            <a:extLst>
              <a:ext uri="{FF2B5EF4-FFF2-40B4-BE49-F238E27FC236}">
                <a16:creationId xmlns:a16="http://schemas.microsoft.com/office/drawing/2014/main" id="{26F4D425-DC47-9BAE-4FE5-71183FB056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263108601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grpSp>
        <p:nvGrpSpPr>
          <p:cNvPr id="20" name="Grupo 19">
            <a:extLst>
              <a:ext uri="{FF2B5EF4-FFF2-40B4-BE49-F238E27FC236}">
                <a16:creationId xmlns:a16="http://schemas.microsoft.com/office/drawing/2014/main" id="{6EF75AC5-44DF-4D95-8661-CD9AC9730A8B}"/>
              </a:ext>
            </a:extLst>
          </p:cNvPr>
          <p:cNvGrpSpPr/>
          <p:nvPr/>
        </p:nvGrpSpPr>
        <p:grpSpPr>
          <a:xfrm>
            <a:off x="239399" y="1702781"/>
            <a:ext cx="12064638" cy="4749869"/>
            <a:chOff x="59938" y="1136384"/>
            <a:chExt cx="12064638" cy="4749869"/>
          </a:xfrm>
        </p:grpSpPr>
        <p:pic>
          <p:nvPicPr>
            <p:cNvPr id="6" name="Imagen 5" descr="Interfaz de usuario gráfica, Aplicación&#10;&#10;Descripción generada automáticamente">
              <a:extLst>
                <a:ext uri="{FF2B5EF4-FFF2-40B4-BE49-F238E27FC236}">
                  <a16:creationId xmlns:a16="http://schemas.microsoft.com/office/drawing/2014/main" id="{3401D93D-CB36-443F-9672-60CD5BDD2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8" y="1136384"/>
              <a:ext cx="4322357" cy="4599827"/>
            </a:xfrm>
            <a:prstGeom prst="rect">
              <a:avLst/>
            </a:prstGeom>
          </p:spPr>
        </p:pic>
        <p:pic>
          <p:nvPicPr>
            <p:cNvPr id="15" name="Imagen 14" descr="Interfaz de usuario gráfica, Texto, Aplicación, Correo electrónico&#10;&#10;Descripción generada automáticamente">
              <a:extLst>
                <a:ext uri="{FF2B5EF4-FFF2-40B4-BE49-F238E27FC236}">
                  <a16:creationId xmlns:a16="http://schemas.microsoft.com/office/drawing/2014/main" id="{79AC8ECD-FDCC-42A8-88EA-BE714340C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095" y="1198563"/>
              <a:ext cx="3694506" cy="1372093"/>
            </a:xfrm>
            <a:prstGeom prst="rect">
              <a:avLst/>
            </a:prstGeom>
          </p:spPr>
        </p:pic>
        <p:pic>
          <p:nvPicPr>
            <p:cNvPr id="16" name="Imagen 15" descr="Interfaz de usuario gráfica, Texto, Aplicación, Correo electrónico&#10;&#10;Descripción generada automáticamente">
              <a:extLst>
                <a:ext uri="{FF2B5EF4-FFF2-40B4-BE49-F238E27FC236}">
                  <a16:creationId xmlns:a16="http://schemas.microsoft.com/office/drawing/2014/main" id="{370A3A54-96C9-4924-B6FC-67A68C825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915" y="2621831"/>
              <a:ext cx="3603686" cy="1277059"/>
            </a:xfrm>
            <a:prstGeom prst="rect">
              <a:avLst/>
            </a:prstGeom>
          </p:spPr>
        </p:pic>
        <p:pic>
          <p:nvPicPr>
            <p:cNvPr id="17" name="Imagen 16" descr="Interfaz de usuario gráfica, Texto, Aplicación, Correo electrónico&#10;&#10;Descripción generada automáticamente">
              <a:extLst>
                <a:ext uri="{FF2B5EF4-FFF2-40B4-BE49-F238E27FC236}">
                  <a16:creationId xmlns:a16="http://schemas.microsoft.com/office/drawing/2014/main" id="{77C61B94-E5EF-4B6C-819B-33720DDEB5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9378" y="1202867"/>
              <a:ext cx="3805198" cy="1372093"/>
            </a:xfrm>
            <a:prstGeom prst="rect">
              <a:avLst/>
            </a:prstGeom>
          </p:spPr>
        </p:pic>
        <p:pic>
          <p:nvPicPr>
            <p:cNvPr id="19" name="Imagen 18" descr="Interfaz de usuario gráfica, Texto, Aplicación, Correo electrónico&#10;&#10;Descripción generada automáticamente">
              <a:extLst>
                <a:ext uri="{FF2B5EF4-FFF2-40B4-BE49-F238E27FC236}">
                  <a16:creationId xmlns:a16="http://schemas.microsoft.com/office/drawing/2014/main" id="{333ED945-CF9E-4490-96E7-6561DC9600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9371" y="2621831"/>
              <a:ext cx="3701349" cy="1317339"/>
            </a:xfrm>
            <a:prstGeom prst="rect">
              <a:avLst/>
            </a:prstGeom>
          </p:spPr>
        </p:pic>
        <p:sp>
          <p:nvSpPr>
            <p:cNvPr id="12" name="Rectángulo 11">
              <a:extLst>
                <a:ext uri="{FF2B5EF4-FFF2-40B4-BE49-F238E27FC236}">
                  <a16:creationId xmlns:a16="http://schemas.microsoft.com/office/drawing/2014/main" id="{B2EC22CF-85B7-418D-98D2-63F83CAF7FA7}"/>
                </a:ext>
              </a:extLst>
            </p:cNvPr>
            <p:cNvSpPr/>
            <p:nvPr/>
          </p:nvSpPr>
          <p:spPr>
            <a:xfrm>
              <a:off x="5074900" y="1198562"/>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5" name="Imagen 24" descr="Interfaz de usuario gráfica, Texto, Aplicación, Word&#10;&#10;Descripción generada automáticamente">
              <a:extLst>
                <a:ext uri="{FF2B5EF4-FFF2-40B4-BE49-F238E27FC236}">
                  <a16:creationId xmlns:a16="http://schemas.microsoft.com/office/drawing/2014/main" id="{BC4DAD61-0B3C-4A31-A27F-1BD752D57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5506" y="4417315"/>
              <a:ext cx="4542932" cy="1468938"/>
            </a:xfrm>
            <a:prstGeom prst="rect">
              <a:avLst/>
            </a:prstGeom>
          </p:spPr>
        </p:pic>
        <p:sp>
          <p:nvSpPr>
            <p:cNvPr id="26" name="Rectángulo 25">
              <a:extLst>
                <a:ext uri="{FF2B5EF4-FFF2-40B4-BE49-F238E27FC236}">
                  <a16:creationId xmlns:a16="http://schemas.microsoft.com/office/drawing/2014/main" id="{0F5E04DB-E223-431E-84C6-D95EFE93130E}"/>
                </a:ext>
              </a:extLst>
            </p:cNvPr>
            <p:cNvSpPr/>
            <p:nvPr/>
          </p:nvSpPr>
          <p:spPr>
            <a:xfrm>
              <a:off x="10426416" y="2594840"/>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9117A9EE-224C-4C8F-9B2A-0DF06D30A6A1}"/>
                </a:ext>
              </a:extLst>
            </p:cNvPr>
            <p:cNvSpPr/>
            <p:nvPr/>
          </p:nvSpPr>
          <p:spPr>
            <a:xfrm>
              <a:off x="5590943" y="2600721"/>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27426AF5-3ACC-4E28-9D6B-96B1FEDCE4C0}"/>
                </a:ext>
              </a:extLst>
            </p:cNvPr>
            <p:cNvSpPr/>
            <p:nvPr/>
          </p:nvSpPr>
          <p:spPr>
            <a:xfrm>
              <a:off x="9867991" y="1160050"/>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9" name="Rectángulo 28">
              <a:extLst>
                <a:ext uri="{FF2B5EF4-FFF2-40B4-BE49-F238E27FC236}">
                  <a16:creationId xmlns:a16="http://schemas.microsoft.com/office/drawing/2014/main" id="{AD041549-BD80-406E-A0C5-5C192FC02674}"/>
                </a:ext>
              </a:extLst>
            </p:cNvPr>
            <p:cNvSpPr/>
            <p:nvPr/>
          </p:nvSpPr>
          <p:spPr>
            <a:xfrm>
              <a:off x="8496554" y="4362139"/>
              <a:ext cx="539516" cy="1909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5" name="CuadroTexto 4">
            <a:extLst>
              <a:ext uri="{FF2B5EF4-FFF2-40B4-BE49-F238E27FC236}">
                <a16:creationId xmlns:a16="http://schemas.microsoft.com/office/drawing/2014/main" id="{669257B9-CBF4-C0FB-9CAE-FB487B8D896D}"/>
              </a:ext>
            </a:extLst>
          </p:cNvPr>
          <p:cNvSpPr txBox="1"/>
          <p:nvPr/>
        </p:nvSpPr>
        <p:spPr>
          <a:xfrm>
            <a:off x="9144664" y="2525417"/>
            <a:ext cx="3201481" cy="369332"/>
          </a:xfrm>
          <a:prstGeom prst="rect">
            <a:avLst/>
          </a:prstGeom>
          <a:noFill/>
        </p:spPr>
        <p:txBody>
          <a:bodyPr wrap="square">
            <a:spAutoFit/>
          </a:bodyPr>
          <a:lstStyle/>
          <a:p>
            <a:r>
              <a:rPr lang="es-CO" dirty="0"/>
              <a:t>MNDWI5 (B8 - B4)/(B8 + B4)</a:t>
            </a:r>
          </a:p>
        </p:txBody>
      </p:sp>
      <p:grpSp>
        <p:nvGrpSpPr>
          <p:cNvPr id="2" name="Grupo 1">
            <a:extLst>
              <a:ext uri="{FF2B5EF4-FFF2-40B4-BE49-F238E27FC236}">
                <a16:creationId xmlns:a16="http://schemas.microsoft.com/office/drawing/2014/main" id="{ABB9692C-883E-F88E-3A15-969CB17901E8}"/>
              </a:ext>
            </a:extLst>
          </p:cNvPr>
          <p:cNvGrpSpPr/>
          <p:nvPr/>
        </p:nvGrpSpPr>
        <p:grpSpPr>
          <a:xfrm>
            <a:off x="2485654" y="748674"/>
            <a:ext cx="7014961" cy="3423297"/>
            <a:chOff x="2485654" y="748674"/>
            <a:chExt cx="7014961" cy="3423297"/>
          </a:xfrm>
        </p:grpSpPr>
        <p:sp>
          <p:nvSpPr>
            <p:cNvPr id="14" name="CuadroTexto 13">
              <a:extLst>
                <a:ext uri="{FF2B5EF4-FFF2-40B4-BE49-F238E27FC236}">
                  <a16:creationId xmlns:a16="http://schemas.microsoft.com/office/drawing/2014/main" id="{76BD38FD-E87F-4F72-8AFB-B0DB33BC738A}"/>
                </a:ext>
              </a:extLst>
            </p:cNvPr>
            <p:cNvSpPr txBox="1"/>
            <p:nvPr/>
          </p:nvSpPr>
          <p:spPr>
            <a:xfrm>
              <a:off x="2485654" y="748674"/>
              <a:ext cx="7014961" cy="954107"/>
            </a:xfrm>
            <a:prstGeom prst="rect">
              <a:avLst/>
            </a:prstGeom>
            <a:noFill/>
          </p:spPr>
          <p:txBody>
            <a:bodyPr wrap="square">
              <a:spAutoFit/>
            </a:bodyPr>
            <a:lstStyle/>
            <a:p>
              <a:pPr algn="ctr"/>
              <a:r>
                <a:rPr lang="es-CO" sz="2800" b="1" dirty="0">
                  <a:solidFill>
                    <a:srgbClr val="C00000"/>
                  </a:solidFill>
                </a:rPr>
                <a:t>Flujo de trabajo para aplicar los Índices radiométricos del agua</a:t>
              </a:r>
            </a:p>
          </p:txBody>
        </p:sp>
        <p:sp>
          <p:nvSpPr>
            <p:cNvPr id="3" name="CuadroTexto 2">
              <a:extLst>
                <a:ext uri="{FF2B5EF4-FFF2-40B4-BE49-F238E27FC236}">
                  <a16:creationId xmlns:a16="http://schemas.microsoft.com/office/drawing/2014/main" id="{C5C32A27-CE1B-9EBB-3AC0-0CAE03C93BB6}"/>
                </a:ext>
              </a:extLst>
            </p:cNvPr>
            <p:cNvSpPr txBox="1"/>
            <p:nvPr/>
          </p:nvSpPr>
          <p:spPr>
            <a:xfrm>
              <a:off x="5373875" y="2464027"/>
              <a:ext cx="3006397" cy="369332"/>
            </a:xfrm>
            <a:prstGeom prst="rect">
              <a:avLst/>
            </a:prstGeom>
            <a:noFill/>
          </p:spPr>
          <p:txBody>
            <a:bodyPr wrap="square">
              <a:spAutoFit/>
            </a:bodyPr>
            <a:lstStyle/>
            <a:p>
              <a:r>
                <a:rPr lang="es-CO" dirty="0"/>
                <a:t>NDWI (B3 - B8)/(B3 + B8)</a:t>
              </a:r>
            </a:p>
          </p:txBody>
        </p:sp>
        <p:sp>
          <p:nvSpPr>
            <p:cNvPr id="7" name="CuadroTexto 6">
              <a:extLst>
                <a:ext uri="{FF2B5EF4-FFF2-40B4-BE49-F238E27FC236}">
                  <a16:creationId xmlns:a16="http://schemas.microsoft.com/office/drawing/2014/main" id="{5EBA0F10-4529-2CA5-9187-A2EA4F29CD5F}"/>
                </a:ext>
              </a:extLst>
            </p:cNvPr>
            <p:cNvSpPr txBox="1"/>
            <p:nvPr/>
          </p:nvSpPr>
          <p:spPr>
            <a:xfrm>
              <a:off x="5414067" y="3833417"/>
              <a:ext cx="3244478" cy="338554"/>
            </a:xfrm>
            <a:prstGeom prst="rect">
              <a:avLst/>
            </a:prstGeom>
            <a:noFill/>
          </p:spPr>
          <p:txBody>
            <a:bodyPr wrap="square" rtlCol="0">
              <a:spAutoFit/>
            </a:bodyPr>
            <a:lstStyle/>
            <a:p>
              <a:r>
                <a:rPr lang="es-CO" sz="1600" dirty="0"/>
                <a:t>MNDWI (B3 - B11)/(B3 + B11)</a:t>
              </a:r>
            </a:p>
          </p:txBody>
        </p:sp>
      </p:grpSp>
      <p:sp>
        <p:nvSpPr>
          <p:cNvPr id="8" name="CuadroTexto 7">
            <a:extLst>
              <a:ext uri="{FF2B5EF4-FFF2-40B4-BE49-F238E27FC236}">
                <a16:creationId xmlns:a16="http://schemas.microsoft.com/office/drawing/2014/main" id="{264AF968-8E71-71CA-E039-D57A88AF7EEB}"/>
              </a:ext>
            </a:extLst>
          </p:cNvPr>
          <p:cNvSpPr txBox="1"/>
          <p:nvPr/>
        </p:nvSpPr>
        <p:spPr>
          <a:xfrm>
            <a:off x="9159270" y="3940637"/>
            <a:ext cx="3090911" cy="253916"/>
          </a:xfrm>
          <a:prstGeom prst="rect">
            <a:avLst/>
          </a:prstGeom>
          <a:noFill/>
        </p:spPr>
        <p:txBody>
          <a:bodyPr wrap="none" rtlCol="0">
            <a:spAutoFit/>
          </a:bodyPr>
          <a:lstStyle/>
          <a:p>
            <a:r>
              <a:rPr lang="es-CO" sz="1050" b="1" dirty="0"/>
              <a:t>AWEI B2 + 2.5* B3 - 1.5*(B8 + B11) - 0.25* B12</a:t>
            </a:r>
          </a:p>
        </p:txBody>
      </p:sp>
      <p:pic>
        <p:nvPicPr>
          <p:cNvPr id="4" name="Imagen 3">
            <a:extLst>
              <a:ext uri="{FF2B5EF4-FFF2-40B4-BE49-F238E27FC236}">
                <a16:creationId xmlns:a16="http://schemas.microsoft.com/office/drawing/2014/main" id="{62E546B4-3A42-4F6D-A520-FAA2D389B1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11" name="Imagen 10">
            <a:extLst>
              <a:ext uri="{FF2B5EF4-FFF2-40B4-BE49-F238E27FC236}">
                <a16:creationId xmlns:a16="http://schemas.microsoft.com/office/drawing/2014/main" id="{53E8D899-1F73-9B92-1585-0D810AA2F1F7}"/>
              </a:ext>
            </a:extLst>
          </p:cNvPr>
          <p:cNvPicPr>
            <a:picLocks noChangeAspect="1"/>
          </p:cNvPicPr>
          <p:nvPr/>
        </p:nvPicPr>
        <p:blipFill>
          <a:blip r:embed="rId10"/>
          <a:stretch>
            <a:fillRect/>
          </a:stretch>
        </p:blipFill>
        <p:spPr>
          <a:xfrm>
            <a:off x="10738281" y="136465"/>
            <a:ext cx="1285652" cy="752470"/>
          </a:xfrm>
          <a:prstGeom prst="rect">
            <a:avLst/>
          </a:prstGeom>
        </p:spPr>
      </p:pic>
      <p:pic>
        <p:nvPicPr>
          <p:cNvPr id="13" name="Imagen 12">
            <a:extLst>
              <a:ext uri="{FF2B5EF4-FFF2-40B4-BE49-F238E27FC236}">
                <a16:creationId xmlns:a16="http://schemas.microsoft.com/office/drawing/2014/main" id="{4CD80CD0-750D-2833-5963-30BCB9C53D5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603189749"/>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grpSp>
        <p:nvGrpSpPr>
          <p:cNvPr id="16" name="Grupo 15">
            <a:extLst>
              <a:ext uri="{FF2B5EF4-FFF2-40B4-BE49-F238E27FC236}">
                <a16:creationId xmlns:a16="http://schemas.microsoft.com/office/drawing/2014/main" id="{94D319B0-1452-0EA2-C802-DFB453323ED9}"/>
              </a:ext>
            </a:extLst>
          </p:cNvPr>
          <p:cNvGrpSpPr/>
          <p:nvPr/>
        </p:nvGrpSpPr>
        <p:grpSpPr>
          <a:xfrm>
            <a:off x="1976747" y="1445756"/>
            <a:ext cx="6984588" cy="5328901"/>
            <a:chOff x="5005913" y="1227347"/>
            <a:chExt cx="6984588" cy="5328901"/>
          </a:xfrm>
        </p:grpSpPr>
        <p:pic>
          <p:nvPicPr>
            <p:cNvPr id="19" name="Imagen 18">
              <a:extLst>
                <a:ext uri="{FF2B5EF4-FFF2-40B4-BE49-F238E27FC236}">
                  <a16:creationId xmlns:a16="http://schemas.microsoft.com/office/drawing/2014/main" id="{68D6C3B9-6859-1C9D-64A9-718F8EAB5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913" y="1227347"/>
              <a:ext cx="6984588" cy="5328901"/>
            </a:xfrm>
            <a:prstGeom prst="rect">
              <a:avLst/>
            </a:prstGeom>
          </p:spPr>
        </p:pic>
        <p:sp>
          <p:nvSpPr>
            <p:cNvPr id="6" name="Rectángulo 5">
              <a:extLst>
                <a:ext uri="{FF2B5EF4-FFF2-40B4-BE49-F238E27FC236}">
                  <a16:creationId xmlns:a16="http://schemas.microsoft.com/office/drawing/2014/main" id="{8818EFDC-CFC4-DFFB-8A80-1D2255E1D8D4}"/>
                </a:ext>
              </a:extLst>
            </p:cNvPr>
            <p:cNvSpPr/>
            <p:nvPr/>
          </p:nvSpPr>
          <p:spPr>
            <a:xfrm>
              <a:off x="5358435" y="3645807"/>
              <a:ext cx="410574" cy="1280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B4CEBE25-58EE-5BFA-05A8-AFFA4DFFEF83}"/>
                </a:ext>
              </a:extLst>
            </p:cNvPr>
            <p:cNvSpPr/>
            <p:nvPr/>
          </p:nvSpPr>
          <p:spPr>
            <a:xfrm>
              <a:off x="6964965" y="17373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360FAFE4-F5A9-3755-4EFC-3FB375BD6ECE}"/>
                </a:ext>
              </a:extLst>
            </p:cNvPr>
            <p:cNvSpPr/>
            <p:nvPr/>
          </p:nvSpPr>
          <p:spPr>
            <a:xfrm>
              <a:off x="8603326" y="1734312"/>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9EFB51EA-0365-F81B-3555-791A7C68ED4B}"/>
                </a:ext>
              </a:extLst>
            </p:cNvPr>
            <p:cNvSpPr/>
            <p:nvPr/>
          </p:nvSpPr>
          <p:spPr>
            <a:xfrm>
              <a:off x="10177557" y="1734312"/>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B5D5BA5A-CCD2-78F4-F58D-F9CD215E0778}"/>
                </a:ext>
              </a:extLst>
            </p:cNvPr>
            <p:cNvSpPr/>
            <p:nvPr/>
          </p:nvSpPr>
          <p:spPr>
            <a:xfrm>
              <a:off x="6964965" y="39469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6FAE77A1-EDB8-0E2F-C397-4772E043ED27}"/>
                </a:ext>
              </a:extLst>
            </p:cNvPr>
            <p:cNvSpPr/>
            <p:nvPr/>
          </p:nvSpPr>
          <p:spPr>
            <a:xfrm>
              <a:off x="9430676" y="3946960"/>
              <a:ext cx="597123" cy="21013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 name="CuadroTexto 2">
            <a:extLst>
              <a:ext uri="{FF2B5EF4-FFF2-40B4-BE49-F238E27FC236}">
                <a16:creationId xmlns:a16="http://schemas.microsoft.com/office/drawing/2014/main" id="{B4DE483A-600B-3949-40AD-A09BD69DF9AE}"/>
              </a:ext>
            </a:extLst>
          </p:cNvPr>
          <p:cNvSpPr txBox="1"/>
          <p:nvPr/>
        </p:nvSpPr>
        <p:spPr>
          <a:xfrm>
            <a:off x="4141349" y="883022"/>
            <a:ext cx="3060453" cy="523220"/>
          </a:xfrm>
          <a:prstGeom prst="rect">
            <a:avLst/>
          </a:prstGeom>
          <a:noFill/>
        </p:spPr>
        <p:txBody>
          <a:bodyPr wrap="none" rtlCol="0">
            <a:spAutoFit/>
          </a:bodyPr>
          <a:lstStyle/>
          <a:p>
            <a:r>
              <a:rPr lang="es-CO" sz="2800" b="1" dirty="0">
                <a:solidFill>
                  <a:srgbClr val="C00000"/>
                </a:solidFill>
                <a:latin typeface="Arial" panose="020B0604020202020204" pitchFamily="34" charset="0"/>
                <a:cs typeface="Arial" panose="020B0604020202020204" pitchFamily="34" charset="0"/>
              </a:rPr>
              <a:t>Series de tiempo</a:t>
            </a:r>
          </a:p>
        </p:txBody>
      </p:sp>
      <p:pic>
        <p:nvPicPr>
          <p:cNvPr id="5" name="Imagen 4">
            <a:extLst>
              <a:ext uri="{FF2B5EF4-FFF2-40B4-BE49-F238E27FC236}">
                <a16:creationId xmlns:a16="http://schemas.microsoft.com/office/drawing/2014/main" id="{D919C86B-C855-697B-E5F1-D78B2AD81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EE3E7FB7-DBD5-4AC2-76A9-39B64FDE6C44}"/>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D5D27A1D-D0CB-ED0C-FEE0-39FF4B6370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167279840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2" name="CuadroTexto 1">
            <a:extLst>
              <a:ext uri="{FF2B5EF4-FFF2-40B4-BE49-F238E27FC236}">
                <a16:creationId xmlns:a16="http://schemas.microsoft.com/office/drawing/2014/main" id="{8B40FB09-B331-7B26-B267-F2CA8EB4851D}"/>
              </a:ext>
            </a:extLst>
          </p:cNvPr>
          <p:cNvSpPr txBox="1"/>
          <p:nvPr/>
        </p:nvSpPr>
        <p:spPr>
          <a:xfrm>
            <a:off x="9135454" y="1901566"/>
            <a:ext cx="2652838" cy="4093428"/>
          </a:xfrm>
          <a:prstGeom prst="rect">
            <a:avLst/>
          </a:prstGeom>
          <a:noFill/>
        </p:spPr>
        <p:txBody>
          <a:bodyPr wrap="square" rtlCol="0">
            <a:spAutoFit/>
          </a:bodyPr>
          <a:lstStyle/>
          <a:p>
            <a:r>
              <a:rPr lang="es-CO" sz="1400" dirty="0"/>
              <a:t>Para cada mapa aparecen los índices radiométricos:</a:t>
            </a:r>
          </a:p>
          <a:p>
            <a:pPr algn="ctr"/>
            <a:endParaRPr lang="es-CO" sz="1400" dirty="0">
              <a:solidFill>
                <a:schemeClr val="accent1"/>
              </a:solidFill>
            </a:endParaRPr>
          </a:p>
          <a:p>
            <a:pPr algn="ctr"/>
            <a:r>
              <a:rPr lang="es-CO" sz="1400" dirty="0">
                <a:solidFill>
                  <a:srgbClr val="C00000"/>
                </a:solidFill>
              </a:rPr>
              <a:t>NDWI</a:t>
            </a:r>
          </a:p>
          <a:p>
            <a:pPr algn="ctr"/>
            <a:r>
              <a:rPr lang="es-CO" sz="1400" dirty="0">
                <a:solidFill>
                  <a:srgbClr val="C00000"/>
                </a:solidFill>
              </a:rPr>
              <a:t>MNDWI</a:t>
            </a:r>
          </a:p>
          <a:p>
            <a:pPr algn="ctr"/>
            <a:r>
              <a:rPr lang="es-CO" sz="1400" dirty="0">
                <a:solidFill>
                  <a:srgbClr val="C00000"/>
                </a:solidFill>
              </a:rPr>
              <a:t>MNDWI5</a:t>
            </a:r>
          </a:p>
          <a:p>
            <a:pPr algn="ctr"/>
            <a:r>
              <a:rPr lang="es-CO" sz="1400" dirty="0">
                <a:solidFill>
                  <a:srgbClr val="C00000"/>
                </a:solidFill>
              </a:rPr>
              <a:t>AWEI</a:t>
            </a:r>
          </a:p>
          <a:p>
            <a:pPr algn="ctr"/>
            <a:endParaRPr lang="es-CO" sz="1400" dirty="0">
              <a:solidFill>
                <a:schemeClr val="accent1"/>
              </a:solidFill>
            </a:endParaRPr>
          </a:p>
          <a:p>
            <a:pPr algn="ctr"/>
            <a:r>
              <a:rPr lang="es-CO" sz="1400" dirty="0">
                <a:solidFill>
                  <a:schemeClr val="accent1"/>
                </a:solidFill>
              </a:rPr>
              <a:t>Cada uno de ellos mostrará gráficamente los niveles de agua cuando se use (ver adelante) la opción de series de tiempo de acuerdo a las siguientes características:</a:t>
            </a:r>
          </a:p>
          <a:p>
            <a:pPr algn="ctr"/>
            <a:endParaRPr lang="es-CO" sz="1400" dirty="0">
              <a:solidFill>
                <a:schemeClr val="accent1"/>
              </a:solidFill>
            </a:endParaRPr>
          </a:p>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sp>
        <p:nvSpPr>
          <p:cNvPr id="5" name="CuadroTexto 4">
            <a:extLst>
              <a:ext uri="{FF2B5EF4-FFF2-40B4-BE49-F238E27FC236}">
                <a16:creationId xmlns:a16="http://schemas.microsoft.com/office/drawing/2014/main" id="{6933903D-F520-1253-4E54-4DFDB190903C}"/>
              </a:ext>
            </a:extLst>
          </p:cNvPr>
          <p:cNvSpPr txBox="1"/>
          <p:nvPr/>
        </p:nvSpPr>
        <p:spPr>
          <a:xfrm>
            <a:off x="2762760" y="741753"/>
            <a:ext cx="6213560" cy="523220"/>
          </a:xfrm>
          <a:prstGeom prst="rect">
            <a:avLst/>
          </a:prstGeom>
          <a:noFill/>
        </p:spPr>
        <p:txBody>
          <a:bodyPr wrap="none" rtlCol="0">
            <a:spAutoFit/>
          </a:bodyPr>
          <a:lstStyle/>
          <a:p>
            <a:r>
              <a:rPr lang="es-CO" sz="2800" b="1" dirty="0">
                <a:solidFill>
                  <a:srgbClr val="C00000"/>
                </a:solidFill>
              </a:rPr>
              <a:t>Series de tiempo analizando NDWI</a:t>
            </a:r>
          </a:p>
        </p:txBody>
      </p:sp>
      <p:grpSp>
        <p:nvGrpSpPr>
          <p:cNvPr id="12" name="Grupo 11">
            <a:extLst>
              <a:ext uri="{FF2B5EF4-FFF2-40B4-BE49-F238E27FC236}">
                <a16:creationId xmlns:a16="http://schemas.microsoft.com/office/drawing/2014/main" id="{5EA46544-8D99-A693-A132-FE88E2EC823E}"/>
              </a:ext>
            </a:extLst>
          </p:cNvPr>
          <p:cNvGrpSpPr/>
          <p:nvPr/>
        </p:nvGrpSpPr>
        <p:grpSpPr>
          <a:xfrm>
            <a:off x="1179319" y="1318985"/>
            <a:ext cx="7015157" cy="5539015"/>
            <a:chOff x="1217214" y="1064694"/>
            <a:chExt cx="7259274" cy="5765387"/>
          </a:xfrm>
        </p:grpSpPr>
        <p:pic>
          <p:nvPicPr>
            <p:cNvPr id="3" name="Imagen 2">
              <a:extLst>
                <a:ext uri="{FF2B5EF4-FFF2-40B4-BE49-F238E27FC236}">
                  <a16:creationId xmlns:a16="http://schemas.microsoft.com/office/drawing/2014/main" id="{B7AA6698-B2DA-D5DF-E009-0C1DD4AA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214" y="1064694"/>
              <a:ext cx="7259274" cy="5765387"/>
            </a:xfrm>
            <a:prstGeom prst="rect">
              <a:avLst/>
            </a:prstGeom>
          </p:spPr>
        </p:pic>
        <p:sp>
          <p:nvSpPr>
            <p:cNvPr id="6" name="CuadroTexto 5">
              <a:extLst>
                <a:ext uri="{FF2B5EF4-FFF2-40B4-BE49-F238E27FC236}">
                  <a16:creationId xmlns:a16="http://schemas.microsoft.com/office/drawing/2014/main" id="{893D7D9C-6950-6D3B-30DA-649308C8E864}"/>
                </a:ext>
              </a:extLst>
            </p:cNvPr>
            <p:cNvSpPr txBox="1"/>
            <p:nvPr/>
          </p:nvSpPr>
          <p:spPr>
            <a:xfrm>
              <a:off x="3904488" y="2971800"/>
              <a:ext cx="723275" cy="369332"/>
            </a:xfrm>
            <a:prstGeom prst="rect">
              <a:avLst/>
            </a:prstGeom>
            <a:noFill/>
          </p:spPr>
          <p:txBody>
            <a:bodyPr wrap="none" rtlCol="0">
              <a:spAutoFit/>
            </a:bodyPr>
            <a:lstStyle/>
            <a:p>
              <a:r>
                <a:rPr lang="es-CO" b="1" dirty="0">
                  <a:solidFill>
                    <a:srgbClr val="FFFF00"/>
                  </a:solidFill>
                </a:rPr>
                <a:t>Pixel</a:t>
              </a:r>
            </a:p>
          </p:txBody>
        </p:sp>
        <p:cxnSp>
          <p:nvCxnSpPr>
            <p:cNvPr id="9" name="Conector recto de flecha 8">
              <a:extLst>
                <a:ext uri="{FF2B5EF4-FFF2-40B4-BE49-F238E27FC236}">
                  <a16:creationId xmlns:a16="http://schemas.microsoft.com/office/drawing/2014/main" id="{D0B59CEE-9416-A455-D553-44E0BD134701}"/>
                </a:ext>
              </a:extLst>
            </p:cNvPr>
            <p:cNvCxnSpPr>
              <a:cxnSpLocks/>
              <a:stCxn id="6" idx="2"/>
            </p:cNvCxnSpPr>
            <p:nvPr/>
          </p:nvCxnSpPr>
          <p:spPr>
            <a:xfrm flipH="1">
              <a:off x="2596896" y="3341132"/>
              <a:ext cx="1669230" cy="1139428"/>
            </a:xfrm>
            <a:prstGeom prst="straightConnector1">
              <a:avLst/>
            </a:prstGeom>
            <a:ln w="158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D22FAF03-EDD9-9F3B-4F6D-813FA5AF7FB2}"/>
                </a:ext>
              </a:extLst>
            </p:cNvPr>
            <p:cNvSpPr txBox="1"/>
            <p:nvPr/>
          </p:nvSpPr>
          <p:spPr>
            <a:xfrm>
              <a:off x="1439701" y="5793306"/>
              <a:ext cx="1548822" cy="276999"/>
            </a:xfrm>
            <a:prstGeom prst="rect">
              <a:avLst/>
            </a:prstGeom>
            <a:noFill/>
          </p:spPr>
          <p:txBody>
            <a:bodyPr wrap="none" rtlCol="0">
              <a:spAutoFit/>
            </a:bodyPr>
            <a:lstStyle/>
            <a:p>
              <a:r>
                <a:rPr lang="es-CO" sz="1200" dirty="0">
                  <a:solidFill>
                    <a:srgbClr val="C00000"/>
                  </a:solidFill>
                </a:rPr>
                <a:t>Cambios por fechas</a:t>
              </a:r>
            </a:p>
          </p:txBody>
        </p:sp>
      </p:grpSp>
      <p:pic>
        <p:nvPicPr>
          <p:cNvPr id="4" name="Imagen 3">
            <a:extLst>
              <a:ext uri="{FF2B5EF4-FFF2-40B4-BE49-F238E27FC236}">
                <a16:creationId xmlns:a16="http://schemas.microsoft.com/office/drawing/2014/main" id="{F0BD7F52-F27F-9044-2722-C617D00CC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10" name="Imagen 9">
            <a:extLst>
              <a:ext uri="{FF2B5EF4-FFF2-40B4-BE49-F238E27FC236}">
                <a16:creationId xmlns:a16="http://schemas.microsoft.com/office/drawing/2014/main" id="{D835F70F-A3AF-C5FC-8109-78DD18B780F8}"/>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13" name="Imagen 12">
            <a:extLst>
              <a:ext uri="{FF2B5EF4-FFF2-40B4-BE49-F238E27FC236}">
                <a16:creationId xmlns:a16="http://schemas.microsoft.com/office/drawing/2014/main" id="{894716CE-ECC1-487D-724E-1379804515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417822464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4" name="CuadroTexto 3">
            <a:extLst>
              <a:ext uri="{FF2B5EF4-FFF2-40B4-BE49-F238E27FC236}">
                <a16:creationId xmlns:a16="http://schemas.microsoft.com/office/drawing/2014/main" id="{3CD68E3B-267D-F0A5-0825-8BF721489389}"/>
              </a:ext>
            </a:extLst>
          </p:cNvPr>
          <p:cNvSpPr txBox="1"/>
          <p:nvPr/>
        </p:nvSpPr>
        <p:spPr>
          <a:xfrm>
            <a:off x="9417465" y="1619975"/>
            <a:ext cx="2652838" cy="4093428"/>
          </a:xfrm>
          <a:prstGeom prst="rect">
            <a:avLst/>
          </a:prstGeom>
          <a:noFill/>
        </p:spPr>
        <p:txBody>
          <a:bodyPr wrap="square" rtlCol="0">
            <a:spAutoFit/>
          </a:bodyPr>
          <a:lstStyle/>
          <a:p>
            <a:r>
              <a:rPr lang="es-CO" sz="1400" dirty="0"/>
              <a:t>Para cada mapa aparecen los índices radiométricos:</a:t>
            </a:r>
          </a:p>
          <a:p>
            <a:pPr algn="ctr"/>
            <a:endParaRPr lang="es-CO" sz="1400" dirty="0">
              <a:solidFill>
                <a:schemeClr val="accent1"/>
              </a:solidFill>
            </a:endParaRPr>
          </a:p>
          <a:p>
            <a:pPr algn="ctr"/>
            <a:r>
              <a:rPr lang="es-CO" sz="1400" dirty="0">
                <a:solidFill>
                  <a:srgbClr val="C00000"/>
                </a:solidFill>
              </a:rPr>
              <a:t>NDWI</a:t>
            </a:r>
          </a:p>
          <a:p>
            <a:pPr algn="ctr"/>
            <a:r>
              <a:rPr lang="es-CO" sz="1400" dirty="0">
                <a:solidFill>
                  <a:srgbClr val="C00000"/>
                </a:solidFill>
              </a:rPr>
              <a:t>MNDWI</a:t>
            </a:r>
          </a:p>
          <a:p>
            <a:pPr algn="ctr"/>
            <a:r>
              <a:rPr lang="es-CO" sz="1400" dirty="0">
                <a:solidFill>
                  <a:srgbClr val="C00000"/>
                </a:solidFill>
              </a:rPr>
              <a:t>MNDWI5</a:t>
            </a:r>
          </a:p>
          <a:p>
            <a:pPr algn="ctr"/>
            <a:r>
              <a:rPr lang="es-CO" sz="1400" dirty="0">
                <a:solidFill>
                  <a:srgbClr val="C00000"/>
                </a:solidFill>
              </a:rPr>
              <a:t>AWEI</a:t>
            </a:r>
          </a:p>
          <a:p>
            <a:pPr algn="ctr"/>
            <a:endParaRPr lang="es-CO" sz="1400" dirty="0">
              <a:solidFill>
                <a:schemeClr val="accent1"/>
              </a:solidFill>
            </a:endParaRPr>
          </a:p>
          <a:p>
            <a:pPr algn="ctr"/>
            <a:r>
              <a:rPr lang="es-CO" sz="1400" dirty="0">
                <a:solidFill>
                  <a:schemeClr val="accent1"/>
                </a:solidFill>
              </a:rPr>
              <a:t>Cada uno de ellos mostrará gráficamente los niveles de agua cuando se use (ver adelante) la opción de series de tiempo de acuerdo a las siguientes características:</a:t>
            </a:r>
          </a:p>
          <a:p>
            <a:pPr algn="ctr"/>
            <a:endParaRPr lang="es-CO" sz="1400" dirty="0">
              <a:solidFill>
                <a:schemeClr val="accent1"/>
              </a:solidFill>
            </a:endParaRPr>
          </a:p>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pic>
        <p:nvPicPr>
          <p:cNvPr id="5" name="Imagen 4">
            <a:extLst>
              <a:ext uri="{FF2B5EF4-FFF2-40B4-BE49-F238E27FC236}">
                <a16:creationId xmlns:a16="http://schemas.microsoft.com/office/drawing/2014/main" id="{8B587823-1C35-C844-740D-2C6256434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828" y="1201867"/>
            <a:ext cx="7063492" cy="5626663"/>
          </a:xfrm>
          <a:prstGeom prst="rect">
            <a:avLst/>
          </a:prstGeom>
        </p:spPr>
      </p:pic>
      <p:sp>
        <p:nvSpPr>
          <p:cNvPr id="2" name="CuadroTexto 1">
            <a:extLst>
              <a:ext uri="{FF2B5EF4-FFF2-40B4-BE49-F238E27FC236}">
                <a16:creationId xmlns:a16="http://schemas.microsoft.com/office/drawing/2014/main" id="{8561261B-A627-00D4-2C81-FF6D11429E26}"/>
              </a:ext>
            </a:extLst>
          </p:cNvPr>
          <p:cNvSpPr txBox="1"/>
          <p:nvPr/>
        </p:nvSpPr>
        <p:spPr>
          <a:xfrm>
            <a:off x="2947955" y="678647"/>
            <a:ext cx="6413935" cy="523220"/>
          </a:xfrm>
          <a:prstGeom prst="rect">
            <a:avLst/>
          </a:prstGeom>
          <a:noFill/>
        </p:spPr>
        <p:txBody>
          <a:bodyPr wrap="none" rtlCol="0">
            <a:spAutoFit/>
          </a:bodyPr>
          <a:lstStyle/>
          <a:p>
            <a:r>
              <a:rPr lang="es-CO" sz="2800" b="1" dirty="0">
                <a:solidFill>
                  <a:srgbClr val="C00000"/>
                </a:solidFill>
              </a:rPr>
              <a:t>Series de tiempo analizando NDWI5</a:t>
            </a:r>
          </a:p>
        </p:txBody>
      </p:sp>
      <p:pic>
        <p:nvPicPr>
          <p:cNvPr id="3" name="Imagen 2">
            <a:extLst>
              <a:ext uri="{FF2B5EF4-FFF2-40B4-BE49-F238E27FC236}">
                <a16:creationId xmlns:a16="http://schemas.microsoft.com/office/drawing/2014/main" id="{B6A443AC-CB8C-E57B-DF7D-371309B3D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8" name="Imagen 7">
            <a:extLst>
              <a:ext uri="{FF2B5EF4-FFF2-40B4-BE49-F238E27FC236}">
                <a16:creationId xmlns:a16="http://schemas.microsoft.com/office/drawing/2014/main" id="{B52D8F13-2FD7-CDF6-3A92-083B5BC6E9FF}"/>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9" name="Imagen 8">
            <a:extLst>
              <a:ext uri="{FF2B5EF4-FFF2-40B4-BE49-F238E27FC236}">
                <a16:creationId xmlns:a16="http://schemas.microsoft.com/office/drawing/2014/main" id="{61957504-E3B8-45DA-8E1A-C903AA4824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82702181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7" name="CuadroTexto 6">
            <a:extLst>
              <a:ext uri="{FF2B5EF4-FFF2-40B4-BE49-F238E27FC236}">
                <a16:creationId xmlns:a16="http://schemas.microsoft.com/office/drawing/2014/main" id="{F82DAFB5-65A2-4C85-85EF-AF33782CE3F5}"/>
              </a:ext>
            </a:extLst>
          </p:cNvPr>
          <p:cNvSpPr txBox="1"/>
          <p:nvPr/>
        </p:nvSpPr>
        <p:spPr>
          <a:xfrm>
            <a:off x="10056369" y="3797845"/>
            <a:ext cx="1772330" cy="369332"/>
          </a:xfrm>
          <a:prstGeom prst="rect">
            <a:avLst/>
          </a:prstGeom>
          <a:noFill/>
        </p:spPr>
        <p:txBody>
          <a:bodyPr wrap="square" rtlCol="0">
            <a:spAutoFit/>
          </a:bodyPr>
          <a:lstStyle/>
          <a:p>
            <a:r>
              <a:rPr lang="es-CO" dirty="0">
                <a:solidFill>
                  <a:srgbClr val="C00000"/>
                </a:solidFill>
              </a:rPr>
              <a:t>MNDWI5 &lt; 0</a:t>
            </a:r>
            <a:endParaRPr lang="es-CO" dirty="0"/>
          </a:p>
        </p:txBody>
      </p:sp>
      <p:grpSp>
        <p:nvGrpSpPr>
          <p:cNvPr id="11" name="Grupo 10">
            <a:extLst>
              <a:ext uri="{FF2B5EF4-FFF2-40B4-BE49-F238E27FC236}">
                <a16:creationId xmlns:a16="http://schemas.microsoft.com/office/drawing/2014/main" id="{3C130E42-4830-4458-A7A5-F7C56D72CE59}"/>
              </a:ext>
            </a:extLst>
          </p:cNvPr>
          <p:cNvGrpSpPr/>
          <p:nvPr/>
        </p:nvGrpSpPr>
        <p:grpSpPr>
          <a:xfrm>
            <a:off x="68898" y="1232756"/>
            <a:ext cx="9699510" cy="5390540"/>
            <a:chOff x="68898" y="1232756"/>
            <a:chExt cx="9699510" cy="5390540"/>
          </a:xfrm>
        </p:grpSpPr>
        <p:grpSp>
          <p:nvGrpSpPr>
            <p:cNvPr id="9" name="Grupo 8">
              <a:extLst>
                <a:ext uri="{FF2B5EF4-FFF2-40B4-BE49-F238E27FC236}">
                  <a16:creationId xmlns:a16="http://schemas.microsoft.com/office/drawing/2014/main" id="{D95856CE-2849-4FDE-A6FA-4E018D6D904B}"/>
                </a:ext>
              </a:extLst>
            </p:cNvPr>
            <p:cNvGrpSpPr/>
            <p:nvPr/>
          </p:nvGrpSpPr>
          <p:grpSpPr>
            <a:xfrm>
              <a:off x="2698847" y="1232756"/>
              <a:ext cx="7069561" cy="5390540"/>
              <a:chOff x="1598951" y="1232756"/>
              <a:chExt cx="7069561" cy="5390540"/>
            </a:xfrm>
          </p:grpSpPr>
          <p:pic>
            <p:nvPicPr>
              <p:cNvPr id="6" name="Imagen 5" descr="Interfaz de usuario gráfica, Aplicación&#10;&#10;Descripción generada automáticamente">
                <a:extLst>
                  <a:ext uri="{FF2B5EF4-FFF2-40B4-BE49-F238E27FC236}">
                    <a16:creationId xmlns:a16="http://schemas.microsoft.com/office/drawing/2014/main" id="{0BEA6BFE-8BF5-41A0-A6E7-8FF36975C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951" y="1232756"/>
                <a:ext cx="7069561" cy="5390540"/>
              </a:xfrm>
              <a:prstGeom prst="rect">
                <a:avLst/>
              </a:prstGeom>
            </p:spPr>
          </p:pic>
          <p:sp>
            <p:nvSpPr>
              <p:cNvPr id="8" name="Rectángulo 7">
                <a:extLst>
                  <a:ext uri="{FF2B5EF4-FFF2-40B4-BE49-F238E27FC236}">
                    <a16:creationId xmlns:a16="http://schemas.microsoft.com/office/drawing/2014/main" id="{544693CF-7B0F-4C07-A61D-843C7B2AAE58}"/>
                  </a:ext>
                </a:extLst>
              </p:cNvPr>
              <p:cNvSpPr/>
              <p:nvPr/>
            </p:nvSpPr>
            <p:spPr>
              <a:xfrm>
                <a:off x="5127932" y="2717734"/>
                <a:ext cx="1897166" cy="12647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
          <p:nvSpPr>
            <p:cNvPr id="3" name="CuadroTexto 2">
              <a:extLst>
                <a:ext uri="{FF2B5EF4-FFF2-40B4-BE49-F238E27FC236}">
                  <a16:creationId xmlns:a16="http://schemas.microsoft.com/office/drawing/2014/main" id="{E1DF59D2-9C26-4DD2-9A8F-F145914E47E1}"/>
                </a:ext>
              </a:extLst>
            </p:cNvPr>
            <p:cNvSpPr txBox="1"/>
            <p:nvPr/>
          </p:nvSpPr>
          <p:spPr>
            <a:xfrm>
              <a:off x="68898" y="4169664"/>
              <a:ext cx="2482278" cy="2031325"/>
            </a:xfrm>
            <a:prstGeom prst="rect">
              <a:avLst/>
            </a:prstGeom>
            <a:noFill/>
          </p:spPr>
          <p:txBody>
            <a:bodyPr wrap="square" rtlCol="0">
              <a:spAutoFit/>
            </a:bodyPr>
            <a:lstStyle/>
            <a:p>
              <a:r>
                <a:rPr lang="es-CO" dirty="0"/>
                <a:t>Con la opción de </a:t>
              </a:r>
              <a:r>
                <a:rPr lang="es-CO" dirty="0">
                  <a:solidFill>
                    <a:srgbClr val="C00000"/>
                  </a:solidFill>
                </a:rPr>
                <a:t>series de tiempo </a:t>
              </a:r>
              <a:r>
                <a:rPr lang="es-CO" dirty="0"/>
                <a:t>es posible revisar cada pixel desde el punto de  vista de los resultados de los índices radiométricos</a:t>
              </a:r>
            </a:p>
          </p:txBody>
        </p:sp>
        <p:cxnSp>
          <p:nvCxnSpPr>
            <p:cNvPr id="5" name="Conector recto de flecha 4">
              <a:extLst>
                <a:ext uri="{FF2B5EF4-FFF2-40B4-BE49-F238E27FC236}">
                  <a16:creationId xmlns:a16="http://schemas.microsoft.com/office/drawing/2014/main" id="{67610618-3D3A-4D2C-B536-73B667866CD1}"/>
                </a:ext>
              </a:extLst>
            </p:cNvPr>
            <p:cNvCxnSpPr>
              <a:cxnSpLocks/>
            </p:cNvCxnSpPr>
            <p:nvPr/>
          </p:nvCxnSpPr>
          <p:spPr>
            <a:xfrm flipV="1">
              <a:off x="2340864" y="5157216"/>
              <a:ext cx="676656" cy="109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 name="CuadroTexto 3">
            <a:extLst>
              <a:ext uri="{FF2B5EF4-FFF2-40B4-BE49-F238E27FC236}">
                <a16:creationId xmlns:a16="http://schemas.microsoft.com/office/drawing/2014/main" id="{90BF51B5-A9BE-7009-B1EB-C9DBB115D006}"/>
              </a:ext>
            </a:extLst>
          </p:cNvPr>
          <p:cNvSpPr txBox="1"/>
          <p:nvPr/>
        </p:nvSpPr>
        <p:spPr>
          <a:xfrm>
            <a:off x="2819975" y="675790"/>
            <a:ext cx="6219972" cy="523220"/>
          </a:xfrm>
          <a:prstGeom prst="rect">
            <a:avLst/>
          </a:prstGeom>
          <a:noFill/>
        </p:spPr>
        <p:txBody>
          <a:bodyPr wrap="none" rtlCol="0">
            <a:spAutoFit/>
          </a:bodyPr>
          <a:lstStyle/>
          <a:p>
            <a:r>
              <a:rPr lang="es-CO" sz="2800" b="1" dirty="0">
                <a:solidFill>
                  <a:srgbClr val="C00000"/>
                </a:solidFill>
              </a:rPr>
              <a:t>Presentar agua de manera explícita</a:t>
            </a:r>
          </a:p>
        </p:txBody>
      </p:sp>
      <p:pic>
        <p:nvPicPr>
          <p:cNvPr id="10" name="Imagen 9">
            <a:extLst>
              <a:ext uri="{FF2B5EF4-FFF2-40B4-BE49-F238E27FC236}">
                <a16:creationId xmlns:a16="http://schemas.microsoft.com/office/drawing/2014/main" id="{6AEE9D57-D54A-A89F-6B76-C7FDB317A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13" name="Imagen 12">
            <a:extLst>
              <a:ext uri="{FF2B5EF4-FFF2-40B4-BE49-F238E27FC236}">
                <a16:creationId xmlns:a16="http://schemas.microsoft.com/office/drawing/2014/main" id="{1DF602C0-E87B-57AC-67EC-F9189FB1F7C1}"/>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14" name="Imagen 13">
            <a:extLst>
              <a:ext uri="{FF2B5EF4-FFF2-40B4-BE49-F238E27FC236}">
                <a16:creationId xmlns:a16="http://schemas.microsoft.com/office/drawing/2014/main" id="{23492C95-C5E3-38FC-B2FA-31BBAB968A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335703779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4" name="CuadroTexto 3">
            <a:extLst>
              <a:ext uri="{FF2B5EF4-FFF2-40B4-BE49-F238E27FC236}">
                <a16:creationId xmlns:a16="http://schemas.microsoft.com/office/drawing/2014/main" id="{5F6857D6-A263-4B18-93AA-3F43DF63ADE8}"/>
              </a:ext>
            </a:extLst>
          </p:cNvPr>
          <p:cNvSpPr txBox="1"/>
          <p:nvPr/>
        </p:nvSpPr>
        <p:spPr>
          <a:xfrm>
            <a:off x="1659967" y="769082"/>
            <a:ext cx="9389109" cy="523220"/>
          </a:xfrm>
          <a:prstGeom prst="rect">
            <a:avLst/>
          </a:prstGeom>
          <a:noFill/>
        </p:spPr>
        <p:txBody>
          <a:bodyPr wrap="none" rtlCol="0">
            <a:spAutoFit/>
          </a:bodyPr>
          <a:lstStyle/>
          <a:p>
            <a:r>
              <a:rPr lang="es-CO" sz="2800" b="1" dirty="0">
                <a:solidFill>
                  <a:srgbClr val="C00000"/>
                </a:solidFill>
              </a:rPr>
              <a:t>Ejemplo del resultado al aplicar el índice radiométrico</a:t>
            </a:r>
          </a:p>
        </p:txBody>
      </p:sp>
      <p:grpSp>
        <p:nvGrpSpPr>
          <p:cNvPr id="12" name="Grupo 11">
            <a:extLst>
              <a:ext uri="{FF2B5EF4-FFF2-40B4-BE49-F238E27FC236}">
                <a16:creationId xmlns:a16="http://schemas.microsoft.com/office/drawing/2014/main" id="{8CFE6E98-6429-4C07-9C1D-D518264A088A}"/>
              </a:ext>
            </a:extLst>
          </p:cNvPr>
          <p:cNvGrpSpPr/>
          <p:nvPr/>
        </p:nvGrpSpPr>
        <p:grpSpPr>
          <a:xfrm>
            <a:off x="2109348" y="1292302"/>
            <a:ext cx="7432315" cy="5421272"/>
            <a:chOff x="2022581" y="1208074"/>
            <a:chExt cx="7660916" cy="5649926"/>
          </a:xfrm>
        </p:grpSpPr>
        <p:pic>
          <p:nvPicPr>
            <p:cNvPr id="3" name="Imagen 2" descr="Interfaz de usuario gráfica, Aplicación&#10;&#10;Descripción generada automáticamente">
              <a:extLst>
                <a:ext uri="{FF2B5EF4-FFF2-40B4-BE49-F238E27FC236}">
                  <a16:creationId xmlns:a16="http://schemas.microsoft.com/office/drawing/2014/main" id="{81A55C9E-6921-48E4-A175-127DFCB6C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581" y="1208074"/>
              <a:ext cx="7660916" cy="5649926"/>
            </a:xfrm>
            <a:prstGeom prst="rect">
              <a:avLst/>
            </a:prstGeom>
          </p:spPr>
        </p:pic>
        <p:cxnSp>
          <p:nvCxnSpPr>
            <p:cNvPr id="6" name="Conector recto de flecha 5">
              <a:extLst>
                <a:ext uri="{FF2B5EF4-FFF2-40B4-BE49-F238E27FC236}">
                  <a16:creationId xmlns:a16="http://schemas.microsoft.com/office/drawing/2014/main" id="{73297792-2962-4F03-B498-70F5B7BC5588}"/>
                </a:ext>
              </a:extLst>
            </p:cNvPr>
            <p:cNvCxnSpPr>
              <a:cxnSpLocks/>
              <a:stCxn id="4" idx="2"/>
            </p:cNvCxnSpPr>
            <p:nvPr/>
          </p:nvCxnSpPr>
          <p:spPr>
            <a:xfrm flipH="1">
              <a:off x="3618811" y="1295855"/>
              <a:ext cx="2831250" cy="131988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1A8A1920-8510-473F-B77D-304C57012B8B}"/>
                </a:ext>
              </a:extLst>
            </p:cNvPr>
            <p:cNvCxnSpPr>
              <a:cxnSpLocks/>
            </p:cNvCxnSpPr>
            <p:nvPr/>
          </p:nvCxnSpPr>
          <p:spPr>
            <a:xfrm flipV="1">
              <a:off x="2898648" y="3273552"/>
              <a:ext cx="1097280" cy="54864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ángulo 10">
              <a:extLst>
                <a:ext uri="{FF2B5EF4-FFF2-40B4-BE49-F238E27FC236}">
                  <a16:creationId xmlns:a16="http://schemas.microsoft.com/office/drawing/2014/main" id="{0D25F566-70AB-4EE8-AA6F-E0C284A3A90B}"/>
                </a:ext>
              </a:extLst>
            </p:cNvPr>
            <p:cNvSpPr/>
            <p:nvPr/>
          </p:nvSpPr>
          <p:spPr>
            <a:xfrm>
              <a:off x="3529584" y="1577406"/>
              <a:ext cx="740664" cy="28797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2" name="Imagen 1">
            <a:extLst>
              <a:ext uri="{FF2B5EF4-FFF2-40B4-BE49-F238E27FC236}">
                <a16:creationId xmlns:a16="http://schemas.microsoft.com/office/drawing/2014/main" id="{CA331DFE-A63C-3DD2-D6AC-DF65CCEDB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8" name="Imagen 7">
            <a:extLst>
              <a:ext uri="{FF2B5EF4-FFF2-40B4-BE49-F238E27FC236}">
                <a16:creationId xmlns:a16="http://schemas.microsoft.com/office/drawing/2014/main" id="{F4B7B55F-0B3A-97D1-55A9-24F0C5853962}"/>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10" name="Imagen 9">
            <a:extLst>
              <a:ext uri="{FF2B5EF4-FFF2-40B4-BE49-F238E27FC236}">
                <a16:creationId xmlns:a16="http://schemas.microsoft.com/office/drawing/2014/main" id="{A1371BC5-404E-7D2E-3615-E995B9428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378624668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a deforestación amenaza con acabar los bosques del Caguán">
            <a:extLst>
              <a:ext uri="{FF2B5EF4-FFF2-40B4-BE49-F238E27FC236}">
                <a16:creationId xmlns:a16="http://schemas.microsoft.com/office/drawing/2014/main" id="{10D2F5AD-BCAC-4A3F-AE0F-075D5046DB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6" name="CuadroTexto 15">
            <a:extLst>
              <a:ext uri="{FF2B5EF4-FFF2-40B4-BE49-F238E27FC236}">
                <a16:creationId xmlns:a16="http://schemas.microsoft.com/office/drawing/2014/main" id="{DB0C167E-CFB7-4DEC-9AB7-01D7F1934B1E}"/>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5" name="CuadroTexto 4">
            <a:extLst>
              <a:ext uri="{FF2B5EF4-FFF2-40B4-BE49-F238E27FC236}">
                <a16:creationId xmlns:a16="http://schemas.microsoft.com/office/drawing/2014/main" id="{9C7C0104-D53D-4E96-B145-8B178D8B6300}"/>
              </a:ext>
            </a:extLst>
          </p:cNvPr>
          <p:cNvSpPr txBox="1"/>
          <p:nvPr/>
        </p:nvSpPr>
        <p:spPr>
          <a:xfrm>
            <a:off x="219042" y="5048081"/>
            <a:ext cx="11506482" cy="1077218"/>
          </a:xfrm>
          <a:prstGeom prst="rect">
            <a:avLst/>
          </a:prstGeom>
          <a:noFill/>
        </p:spPr>
        <p:txBody>
          <a:bodyPr wrap="square" rtlCol="0">
            <a:spAutoFit/>
          </a:bodyPr>
          <a:lstStyle/>
          <a:p>
            <a:pPr algn="ctr"/>
            <a:r>
              <a:rPr lang="es-MX" sz="3200" b="1" dirty="0">
                <a:solidFill>
                  <a:schemeClr val="accent1"/>
                </a:solidFill>
              </a:rPr>
              <a:t>Aquí vamos a comentar sobre  la metodología para hacer un análisis de </a:t>
            </a:r>
            <a:r>
              <a:rPr lang="es-CO" sz="3200" b="1" dirty="0">
                <a:solidFill>
                  <a:schemeClr val="accent1"/>
                </a:solidFill>
                <a:cs typeface="Arial" panose="020B0604020202020204" pitchFamily="34" charset="0"/>
              </a:rPr>
              <a:t>detección de sequías</a:t>
            </a:r>
            <a:endParaRPr lang="es-CO" sz="3200" b="1" dirty="0">
              <a:solidFill>
                <a:schemeClr val="accent1"/>
              </a:solidFill>
            </a:endParaRPr>
          </a:p>
        </p:txBody>
      </p:sp>
      <p:sp>
        <p:nvSpPr>
          <p:cNvPr id="3" name="CuadroTexto 2">
            <a:extLst>
              <a:ext uri="{FF2B5EF4-FFF2-40B4-BE49-F238E27FC236}">
                <a16:creationId xmlns:a16="http://schemas.microsoft.com/office/drawing/2014/main" id="{D0BB0BB9-403B-40F2-92DA-72BE6509AA38}"/>
              </a:ext>
            </a:extLst>
          </p:cNvPr>
          <p:cNvSpPr txBox="1"/>
          <p:nvPr/>
        </p:nvSpPr>
        <p:spPr>
          <a:xfrm>
            <a:off x="4224668" y="1100094"/>
            <a:ext cx="3617209" cy="369332"/>
          </a:xfrm>
          <a:prstGeom prst="rect">
            <a:avLst/>
          </a:prstGeom>
          <a:noFill/>
        </p:spPr>
        <p:txBody>
          <a:bodyPr wrap="none" rtlCol="0">
            <a:spAutoFit/>
          </a:bodyPr>
          <a:lstStyle/>
          <a:p>
            <a:r>
              <a:rPr lang="es-MX" b="1" dirty="0">
                <a:solidFill>
                  <a:schemeClr val="accent1"/>
                </a:solidFill>
              </a:rPr>
              <a:t>Foto Cape Town </a:t>
            </a:r>
            <a:r>
              <a:rPr lang="es-MX" b="1" dirty="0" err="1">
                <a:solidFill>
                  <a:schemeClr val="accent1"/>
                </a:solidFill>
              </a:rPr>
              <a:t>Surafrica</a:t>
            </a:r>
            <a:r>
              <a:rPr lang="es-MX" b="1" dirty="0">
                <a:solidFill>
                  <a:schemeClr val="accent1"/>
                </a:solidFill>
              </a:rPr>
              <a:t>……..</a:t>
            </a:r>
            <a:endParaRPr lang="es-CO" b="1" dirty="0">
              <a:solidFill>
                <a:schemeClr val="accent1"/>
              </a:solidFill>
            </a:endParaRPr>
          </a:p>
        </p:txBody>
      </p:sp>
      <p:pic>
        <p:nvPicPr>
          <p:cNvPr id="15" name="Imagen 14" descr="Mapa&#10;&#10;Descripción generada automáticamente">
            <a:extLst>
              <a:ext uri="{FF2B5EF4-FFF2-40B4-BE49-F238E27FC236}">
                <a16:creationId xmlns:a16="http://schemas.microsoft.com/office/drawing/2014/main" id="{D0F90553-5E7E-4518-9ADB-E4C40E528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42" y="1621407"/>
            <a:ext cx="6846554" cy="2878404"/>
          </a:xfrm>
          <a:prstGeom prst="rect">
            <a:avLst/>
          </a:prstGeom>
        </p:spPr>
      </p:pic>
      <p:pic>
        <p:nvPicPr>
          <p:cNvPr id="18" name="Imagen 17" descr="Mapa&#10;&#10;Descripción generada automáticamente">
            <a:extLst>
              <a:ext uri="{FF2B5EF4-FFF2-40B4-BE49-F238E27FC236}">
                <a16:creationId xmlns:a16="http://schemas.microsoft.com/office/drawing/2014/main" id="{2E4CF72E-250B-4C1E-8278-F3027DD27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649" y="1597132"/>
            <a:ext cx="4836919" cy="2891267"/>
          </a:xfrm>
          <a:prstGeom prst="rect">
            <a:avLst/>
          </a:prstGeom>
        </p:spPr>
      </p:pic>
      <p:sp>
        <p:nvSpPr>
          <p:cNvPr id="4" name="CuadroTexto 3">
            <a:extLst>
              <a:ext uri="{FF2B5EF4-FFF2-40B4-BE49-F238E27FC236}">
                <a16:creationId xmlns:a16="http://schemas.microsoft.com/office/drawing/2014/main" id="{4F2F3355-2C24-1DAE-3A09-72EA18B9EDD5}"/>
              </a:ext>
            </a:extLst>
          </p:cNvPr>
          <p:cNvSpPr txBox="1"/>
          <p:nvPr/>
        </p:nvSpPr>
        <p:spPr>
          <a:xfrm>
            <a:off x="5144871" y="634372"/>
            <a:ext cx="1361270" cy="523220"/>
          </a:xfrm>
          <a:prstGeom prst="rect">
            <a:avLst/>
          </a:prstGeom>
          <a:noFill/>
        </p:spPr>
        <p:txBody>
          <a:bodyPr wrap="none" rtlCol="0">
            <a:spAutoFit/>
          </a:bodyPr>
          <a:lstStyle/>
          <a:p>
            <a:r>
              <a:rPr lang="es-CO" sz="2800" b="1" dirty="0">
                <a:solidFill>
                  <a:srgbClr val="C00000"/>
                </a:solidFill>
              </a:rPr>
              <a:t>El sitio</a:t>
            </a:r>
          </a:p>
        </p:txBody>
      </p:sp>
      <p:pic>
        <p:nvPicPr>
          <p:cNvPr id="6" name="Imagen 5">
            <a:extLst>
              <a:ext uri="{FF2B5EF4-FFF2-40B4-BE49-F238E27FC236}">
                <a16:creationId xmlns:a16="http://schemas.microsoft.com/office/drawing/2014/main" id="{29A17729-6070-AF8E-302C-A34C11A085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9" name="Imagen 8">
            <a:extLst>
              <a:ext uri="{FF2B5EF4-FFF2-40B4-BE49-F238E27FC236}">
                <a16:creationId xmlns:a16="http://schemas.microsoft.com/office/drawing/2014/main" id="{EDD60CDD-FA88-59CF-45C7-901AF87FA40D}"/>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10" name="Imagen 9">
            <a:extLst>
              <a:ext uri="{FF2B5EF4-FFF2-40B4-BE49-F238E27FC236}">
                <a16:creationId xmlns:a16="http://schemas.microsoft.com/office/drawing/2014/main" id="{A953A387-214F-6679-8A1D-AE6E359835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407882611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3" name="Imagen 2" descr="Interfaz de usuario gráfica&#10;&#10;Descripción generada automáticamente con confianza media">
            <a:extLst>
              <a:ext uri="{FF2B5EF4-FFF2-40B4-BE49-F238E27FC236}">
                <a16:creationId xmlns:a16="http://schemas.microsoft.com/office/drawing/2014/main" id="{EA3C26DE-B363-4F01-9808-B855D8D48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253" y="1311720"/>
            <a:ext cx="7155002" cy="5485314"/>
          </a:xfrm>
          <a:prstGeom prst="rect">
            <a:avLst/>
          </a:prstGeom>
        </p:spPr>
      </p:pic>
      <p:sp>
        <p:nvSpPr>
          <p:cNvPr id="4" name="CuadroTexto 3">
            <a:extLst>
              <a:ext uri="{FF2B5EF4-FFF2-40B4-BE49-F238E27FC236}">
                <a16:creationId xmlns:a16="http://schemas.microsoft.com/office/drawing/2014/main" id="{3341CBC6-390C-425C-A27F-C080E6E2C2DA}"/>
              </a:ext>
            </a:extLst>
          </p:cNvPr>
          <p:cNvSpPr txBox="1"/>
          <p:nvPr/>
        </p:nvSpPr>
        <p:spPr>
          <a:xfrm>
            <a:off x="237868" y="788500"/>
            <a:ext cx="11965135" cy="523220"/>
          </a:xfrm>
          <a:prstGeom prst="rect">
            <a:avLst/>
          </a:prstGeom>
          <a:noFill/>
        </p:spPr>
        <p:txBody>
          <a:bodyPr wrap="none" rtlCol="0">
            <a:spAutoFit/>
          </a:bodyPr>
          <a:lstStyle/>
          <a:p>
            <a:r>
              <a:rPr lang="es-CO" sz="2800" b="1" dirty="0">
                <a:solidFill>
                  <a:srgbClr val="C00000"/>
                </a:solidFill>
              </a:rPr>
              <a:t>Ejemplo del índice radiométrico MNDWI5 aplicado a todos los mapas</a:t>
            </a:r>
          </a:p>
        </p:txBody>
      </p:sp>
      <p:pic>
        <p:nvPicPr>
          <p:cNvPr id="2" name="Imagen 1">
            <a:extLst>
              <a:ext uri="{FF2B5EF4-FFF2-40B4-BE49-F238E27FC236}">
                <a16:creationId xmlns:a16="http://schemas.microsoft.com/office/drawing/2014/main" id="{B9F14A44-4B6F-E54A-DC3C-C1C9F79C6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EC7B937D-24AB-CFFD-6CFB-AD18EA24BB12}"/>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E4E8D536-8E3F-8448-7359-25AEB8AAD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371941162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2" name="CuadroTexto 1">
            <a:extLst>
              <a:ext uri="{FF2B5EF4-FFF2-40B4-BE49-F238E27FC236}">
                <a16:creationId xmlns:a16="http://schemas.microsoft.com/office/drawing/2014/main" id="{57FDDAAF-3FA2-48FA-974B-0F58979F2C78}"/>
              </a:ext>
            </a:extLst>
          </p:cNvPr>
          <p:cNvSpPr txBox="1"/>
          <p:nvPr/>
        </p:nvSpPr>
        <p:spPr>
          <a:xfrm>
            <a:off x="420263" y="842428"/>
            <a:ext cx="2749535" cy="369332"/>
          </a:xfrm>
          <a:prstGeom prst="rect">
            <a:avLst/>
          </a:prstGeom>
          <a:noFill/>
        </p:spPr>
        <p:txBody>
          <a:bodyPr wrap="none" rtlCol="0">
            <a:spAutoFit/>
          </a:bodyPr>
          <a:lstStyle/>
          <a:p>
            <a:r>
              <a:rPr lang="es-CO" dirty="0" err="1">
                <a:solidFill>
                  <a:schemeClr val="accent1"/>
                </a:solidFill>
              </a:rPr>
              <a:t>Raster</a:t>
            </a:r>
            <a:r>
              <a:rPr lang="es-CO" dirty="0">
                <a:solidFill>
                  <a:schemeClr val="accent1"/>
                </a:solidFill>
              </a:rPr>
              <a:t>/</a:t>
            </a:r>
            <a:r>
              <a:rPr lang="es-CO" dirty="0" err="1">
                <a:solidFill>
                  <a:schemeClr val="accent1"/>
                </a:solidFill>
              </a:rPr>
              <a:t>Masks</a:t>
            </a:r>
            <a:r>
              <a:rPr lang="es-CO" dirty="0">
                <a:solidFill>
                  <a:schemeClr val="accent1"/>
                </a:solidFill>
              </a:rPr>
              <a:t>/</a:t>
            </a:r>
            <a:r>
              <a:rPr lang="es-CO" dirty="0" err="1">
                <a:solidFill>
                  <a:schemeClr val="accent1"/>
                </a:solidFill>
              </a:rPr>
              <a:t>Mask</a:t>
            </a:r>
            <a:r>
              <a:rPr lang="es-CO" dirty="0">
                <a:solidFill>
                  <a:schemeClr val="accent1"/>
                </a:solidFill>
              </a:rPr>
              <a:t> </a:t>
            </a:r>
            <a:r>
              <a:rPr lang="es-CO" dirty="0" err="1">
                <a:solidFill>
                  <a:schemeClr val="accent1"/>
                </a:solidFill>
              </a:rPr>
              <a:t>Area</a:t>
            </a:r>
            <a:endParaRPr lang="es-CO" dirty="0">
              <a:solidFill>
                <a:schemeClr val="accent1"/>
              </a:solidFill>
            </a:endParaRPr>
          </a:p>
        </p:txBody>
      </p:sp>
      <p:pic>
        <p:nvPicPr>
          <p:cNvPr id="4" name="Imagen 3" descr="Interfaz de usuario gráfica, Mapa&#10;&#10;Descripción generada automáticamente">
            <a:extLst>
              <a:ext uri="{FF2B5EF4-FFF2-40B4-BE49-F238E27FC236}">
                <a16:creationId xmlns:a16="http://schemas.microsoft.com/office/drawing/2014/main" id="{9C5ED4EA-F9E0-4B52-B80D-FADA7B7A2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87" y="1402603"/>
            <a:ext cx="2749535" cy="4765861"/>
          </a:xfrm>
          <a:prstGeom prst="rect">
            <a:avLst/>
          </a:prstGeom>
        </p:spPr>
      </p:pic>
      <p:sp>
        <p:nvSpPr>
          <p:cNvPr id="5" name="CuadroTexto 4">
            <a:extLst>
              <a:ext uri="{FF2B5EF4-FFF2-40B4-BE49-F238E27FC236}">
                <a16:creationId xmlns:a16="http://schemas.microsoft.com/office/drawing/2014/main" id="{24EBE20E-579A-480F-A4C0-700EC14B00DE}"/>
              </a:ext>
            </a:extLst>
          </p:cNvPr>
          <p:cNvSpPr txBox="1"/>
          <p:nvPr/>
        </p:nvSpPr>
        <p:spPr>
          <a:xfrm>
            <a:off x="3651622" y="741224"/>
            <a:ext cx="5915402" cy="523220"/>
          </a:xfrm>
          <a:prstGeom prst="rect">
            <a:avLst/>
          </a:prstGeom>
          <a:noFill/>
        </p:spPr>
        <p:txBody>
          <a:bodyPr wrap="none" rtlCol="0">
            <a:spAutoFit/>
          </a:bodyPr>
          <a:lstStyle/>
          <a:p>
            <a:r>
              <a:rPr lang="es-CO" sz="2800" b="1" dirty="0">
                <a:solidFill>
                  <a:srgbClr val="C00000"/>
                </a:solidFill>
              </a:rPr>
              <a:t>Cálculo de áreas utilizando SNAP</a:t>
            </a:r>
          </a:p>
        </p:txBody>
      </p:sp>
      <p:pic>
        <p:nvPicPr>
          <p:cNvPr id="9" name="Imagen 8" descr="Interfaz de usuario gráfica, Aplicación&#10;&#10;Descripción generada automáticamente">
            <a:extLst>
              <a:ext uri="{FF2B5EF4-FFF2-40B4-BE49-F238E27FC236}">
                <a16:creationId xmlns:a16="http://schemas.microsoft.com/office/drawing/2014/main" id="{92AD2FAF-76A9-4134-907F-04E3CAE2B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005" y="1715900"/>
            <a:ext cx="2998375" cy="4139266"/>
          </a:xfrm>
          <a:prstGeom prst="rect">
            <a:avLst/>
          </a:prstGeom>
        </p:spPr>
      </p:pic>
      <p:pic>
        <p:nvPicPr>
          <p:cNvPr id="3" name="Imagen 2">
            <a:extLst>
              <a:ext uri="{FF2B5EF4-FFF2-40B4-BE49-F238E27FC236}">
                <a16:creationId xmlns:a16="http://schemas.microsoft.com/office/drawing/2014/main" id="{A4F55512-3D6E-16D1-CA88-D7B305EDF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8" name="Imagen 7">
            <a:extLst>
              <a:ext uri="{FF2B5EF4-FFF2-40B4-BE49-F238E27FC236}">
                <a16:creationId xmlns:a16="http://schemas.microsoft.com/office/drawing/2014/main" id="{3EF9E90B-5E60-9806-0906-A039A7472199}"/>
              </a:ext>
            </a:extLst>
          </p:cNvPr>
          <p:cNvPicPr>
            <a:picLocks noChangeAspect="1"/>
          </p:cNvPicPr>
          <p:nvPr/>
        </p:nvPicPr>
        <p:blipFill>
          <a:blip r:embed="rId6"/>
          <a:stretch>
            <a:fillRect/>
          </a:stretch>
        </p:blipFill>
        <p:spPr>
          <a:xfrm>
            <a:off x="10738281" y="136465"/>
            <a:ext cx="1285652" cy="752470"/>
          </a:xfrm>
          <a:prstGeom prst="rect">
            <a:avLst/>
          </a:prstGeom>
        </p:spPr>
      </p:pic>
      <p:pic>
        <p:nvPicPr>
          <p:cNvPr id="10" name="Imagen 9">
            <a:extLst>
              <a:ext uri="{FF2B5EF4-FFF2-40B4-BE49-F238E27FC236}">
                <a16:creationId xmlns:a16="http://schemas.microsoft.com/office/drawing/2014/main" id="{80158CEC-1D9A-3401-B0A4-49C7CE5B7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381197822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6" name="CuadroTexto 5">
            <a:extLst>
              <a:ext uri="{FF2B5EF4-FFF2-40B4-BE49-F238E27FC236}">
                <a16:creationId xmlns:a16="http://schemas.microsoft.com/office/drawing/2014/main" id="{B1A3D347-0143-4D39-8FCE-31F3FB8853F7}"/>
              </a:ext>
            </a:extLst>
          </p:cNvPr>
          <p:cNvSpPr txBox="1"/>
          <p:nvPr/>
        </p:nvSpPr>
        <p:spPr>
          <a:xfrm>
            <a:off x="909828" y="860557"/>
            <a:ext cx="10227563" cy="954107"/>
          </a:xfrm>
          <a:prstGeom prst="rect">
            <a:avLst/>
          </a:prstGeom>
          <a:noFill/>
        </p:spPr>
        <p:txBody>
          <a:bodyPr wrap="square" rtlCol="0">
            <a:spAutoFit/>
          </a:bodyPr>
          <a:lstStyle/>
          <a:p>
            <a:pPr algn="ctr"/>
            <a:r>
              <a:rPr lang="es-CO" sz="2800" b="1" dirty="0">
                <a:solidFill>
                  <a:srgbClr val="C00000"/>
                </a:solidFill>
              </a:rPr>
              <a:t>Proceso para aplicar todos los índices radiométricos y escoger los valores que presenten solo agua</a:t>
            </a:r>
          </a:p>
        </p:txBody>
      </p:sp>
      <p:pic>
        <p:nvPicPr>
          <p:cNvPr id="3" name="Imagen 2" descr="Interfaz de usuario gráfica&#10;&#10;Descripción generada automáticamente">
            <a:extLst>
              <a:ext uri="{FF2B5EF4-FFF2-40B4-BE49-F238E27FC236}">
                <a16:creationId xmlns:a16="http://schemas.microsoft.com/office/drawing/2014/main" id="{ADC48875-ED91-4659-B8B2-2DE8BF546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192" y="2036912"/>
            <a:ext cx="4126658" cy="4290447"/>
          </a:xfrm>
          <a:prstGeom prst="rect">
            <a:avLst/>
          </a:prstGeom>
        </p:spPr>
      </p:pic>
      <p:sp>
        <p:nvSpPr>
          <p:cNvPr id="23" name="CuadroTexto 22">
            <a:extLst>
              <a:ext uri="{FF2B5EF4-FFF2-40B4-BE49-F238E27FC236}">
                <a16:creationId xmlns:a16="http://schemas.microsoft.com/office/drawing/2014/main" id="{318454CB-0664-45C8-B0A1-3BA2CD1C6111}"/>
              </a:ext>
            </a:extLst>
          </p:cNvPr>
          <p:cNvSpPr txBox="1"/>
          <p:nvPr/>
        </p:nvSpPr>
        <p:spPr>
          <a:xfrm>
            <a:off x="8178446" y="3873473"/>
            <a:ext cx="2817117" cy="648731"/>
          </a:xfrm>
          <a:prstGeom prst="rect">
            <a:avLst/>
          </a:prstGeom>
          <a:noFill/>
        </p:spPr>
        <p:txBody>
          <a:bodyPr wrap="square">
            <a:spAutoFit/>
          </a:bodyPr>
          <a:lstStyle/>
          <a:p>
            <a:pPr algn="ctr"/>
            <a:r>
              <a:rPr lang="es-CO" sz="1000" b="1" dirty="0">
                <a:solidFill>
                  <a:srgbClr val="C00000"/>
                </a:solidFill>
              </a:rPr>
              <a:t>NDWI: indica agua si el índice es &gt;= 0</a:t>
            </a:r>
          </a:p>
          <a:p>
            <a:pPr algn="ctr"/>
            <a:r>
              <a:rPr lang="es-CO" sz="1000" b="1" dirty="0">
                <a:solidFill>
                  <a:srgbClr val="C00000"/>
                </a:solidFill>
              </a:rPr>
              <a:t>MNDWI: indica agua si el índice es &gt;= 0</a:t>
            </a:r>
          </a:p>
          <a:p>
            <a:pPr algn="ctr"/>
            <a:r>
              <a:rPr lang="es-CO" sz="1000" b="1" dirty="0">
                <a:solidFill>
                  <a:srgbClr val="C00000"/>
                </a:solidFill>
              </a:rPr>
              <a:t>MNDWI5: indica agua si el índice es &lt; =0</a:t>
            </a:r>
          </a:p>
          <a:p>
            <a:pPr algn="ctr"/>
            <a:r>
              <a:rPr lang="es-CO" sz="1000" b="1" dirty="0">
                <a:solidFill>
                  <a:srgbClr val="C00000"/>
                </a:solidFill>
              </a:rPr>
              <a:t>AWEI: indica agua si el índice es &gt;= 0</a:t>
            </a:r>
            <a:endParaRPr lang="es-CO" sz="1400" b="1" dirty="0">
              <a:solidFill>
                <a:srgbClr val="C00000"/>
              </a:solidFill>
            </a:endParaRPr>
          </a:p>
        </p:txBody>
      </p:sp>
      <p:sp>
        <p:nvSpPr>
          <p:cNvPr id="2" name="CuadroTexto 1">
            <a:extLst>
              <a:ext uri="{FF2B5EF4-FFF2-40B4-BE49-F238E27FC236}">
                <a16:creationId xmlns:a16="http://schemas.microsoft.com/office/drawing/2014/main" id="{3FCB5787-12F1-E114-A571-67F6E4A6ADC8}"/>
              </a:ext>
            </a:extLst>
          </p:cNvPr>
          <p:cNvSpPr txBox="1"/>
          <p:nvPr/>
        </p:nvSpPr>
        <p:spPr>
          <a:xfrm>
            <a:off x="1875013" y="6373664"/>
            <a:ext cx="7742312" cy="369332"/>
          </a:xfrm>
          <a:prstGeom prst="rect">
            <a:avLst/>
          </a:prstGeom>
          <a:noFill/>
        </p:spPr>
        <p:txBody>
          <a:bodyPr wrap="none" rtlCol="0">
            <a:spAutoFit/>
          </a:bodyPr>
          <a:lstStyle/>
          <a:p>
            <a:r>
              <a:rPr lang="es-CO" dirty="0" err="1"/>
              <a:t>If</a:t>
            </a:r>
            <a:r>
              <a:rPr lang="es-CO" dirty="0"/>
              <a:t> (MNDWI &gt;= 0 </a:t>
            </a:r>
            <a:r>
              <a:rPr lang="es-CO" dirty="0" err="1"/>
              <a:t>or</a:t>
            </a:r>
            <a:r>
              <a:rPr lang="es-CO" dirty="0"/>
              <a:t> NDWI &gt;= 0  </a:t>
            </a:r>
            <a:r>
              <a:rPr lang="es-CO" dirty="0" err="1"/>
              <a:t>or</a:t>
            </a:r>
            <a:r>
              <a:rPr lang="es-CO" dirty="0"/>
              <a:t> MNDWI5 &lt;=0 </a:t>
            </a:r>
            <a:r>
              <a:rPr lang="es-CO" dirty="0" err="1"/>
              <a:t>or</a:t>
            </a:r>
            <a:r>
              <a:rPr lang="es-CO" dirty="0"/>
              <a:t> AWEI &gt;=0 </a:t>
            </a:r>
            <a:r>
              <a:rPr lang="es-CO" dirty="0" err="1"/>
              <a:t>then</a:t>
            </a:r>
            <a:r>
              <a:rPr lang="es-CO" dirty="0"/>
              <a:t> 1 </a:t>
            </a:r>
            <a:r>
              <a:rPr lang="es-CO" dirty="0" err="1"/>
              <a:t>else</a:t>
            </a:r>
            <a:r>
              <a:rPr lang="es-CO" dirty="0"/>
              <a:t> 0</a:t>
            </a:r>
          </a:p>
        </p:txBody>
      </p:sp>
      <p:pic>
        <p:nvPicPr>
          <p:cNvPr id="4" name="Imagen 3">
            <a:extLst>
              <a:ext uri="{FF2B5EF4-FFF2-40B4-BE49-F238E27FC236}">
                <a16:creationId xmlns:a16="http://schemas.microsoft.com/office/drawing/2014/main" id="{EC6F6683-1D53-ED56-0667-B68D08556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8" name="Imagen 7">
            <a:extLst>
              <a:ext uri="{FF2B5EF4-FFF2-40B4-BE49-F238E27FC236}">
                <a16:creationId xmlns:a16="http://schemas.microsoft.com/office/drawing/2014/main" id="{74CA997F-4503-2135-F1B4-762F092159E6}"/>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9" name="Imagen 8">
            <a:extLst>
              <a:ext uri="{FF2B5EF4-FFF2-40B4-BE49-F238E27FC236}">
                <a16:creationId xmlns:a16="http://schemas.microsoft.com/office/drawing/2014/main" id="{59A6CF12-2797-4BAE-1136-5C6C5B92F7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100900228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5" name="Imagen 4">
            <a:extLst>
              <a:ext uri="{FF2B5EF4-FFF2-40B4-BE49-F238E27FC236}">
                <a16:creationId xmlns:a16="http://schemas.microsoft.com/office/drawing/2014/main" id="{3D533A4F-5E4E-DC57-BD8C-38CD29885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493" y="1380480"/>
            <a:ext cx="6724392" cy="5394177"/>
          </a:xfrm>
          <a:prstGeom prst="rect">
            <a:avLst/>
          </a:prstGeom>
        </p:spPr>
      </p:pic>
      <p:sp>
        <p:nvSpPr>
          <p:cNvPr id="6" name="CuadroTexto 5">
            <a:extLst>
              <a:ext uri="{FF2B5EF4-FFF2-40B4-BE49-F238E27FC236}">
                <a16:creationId xmlns:a16="http://schemas.microsoft.com/office/drawing/2014/main" id="{0A8199BB-0A66-283F-8F2D-3F186B1CD2DA}"/>
              </a:ext>
            </a:extLst>
          </p:cNvPr>
          <p:cNvSpPr txBox="1"/>
          <p:nvPr/>
        </p:nvSpPr>
        <p:spPr>
          <a:xfrm>
            <a:off x="2276855" y="821233"/>
            <a:ext cx="5727337" cy="523220"/>
          </a:xfrm>
          <a:prstGeom prst="rect">
            <a:avLst/>
          </a:prstGeom>
          <a:noFill/>
        </p:spPr>
        <p:txBody>
          <a:bodyPr wrap="none" rtlCol="0">
            <a:spAutoFit/>
          </a:bodyPr>
          <a:lstStyle/>
          <a:p>
            <a:r>
              <a:rPr lang="es-CO" sz="2800" b="1" dirty="0" err="1">
                <a:solidFill>
                  <a:srgbClr val="C00000"/>
                </a:solidFill>
              </a:rPr>
              <a:t>Water_Mask</a:t>
            </a:r>
            <a:r>
              <a:rPr lang="es-CO" sz="2800" b="1" dirty="0">
                <a:solidFill>
                  <a:srgbClr val="C00000"/>
                </a:solidFill>
              </a:rPr>
              <a:t> aplicado: solo agua</a:t>
            </a:r>
          </a:p>
        </p:txBody>
      </p:sp>
      <p:pic>
        <p:nvPicPr>
          <p:cNvPr id="2" name="Imagen 1">
            <a:extLst>
              <a:ext uri="{FF2B5EF4-FFF2-40B4-BE49-F238E27FC236}">
                <a16:creationId xmlns:a16="http://schemas.microsoft.com/office/drawing/2014/main" id="{2D59D121-640C-4FCA-8E15-84BD031DAB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B416A40C-EE0D-CCFD-1AB3-3B7165834C9F}"/>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B2C21688-156B-D6E0-61A6-50D8E3ABC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261003594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3" name="Imagen 2">
            <a:extLst>
              <a:ext uri="{FF2B5EF4-FFF2-40B4-BE49-F238E27FC236}">
                <a16:creationId xmlns:a16="http://schemas.microsoft.com/office/drawing/2014/main" id="{13FFFCA1-BFB7-4339-7303-3EAA939A8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56" y="1260337"/>
            <a:ext cx="2531372" cy="1636398"/>
          </a:xfrm>
          <a:prstGeom prst="rect">
            <a:avLst/>
          </a:prstGeom>
        </p:spPr>
      </p:pic>
      <p:pic>
        <p:nvPicPr>
          <p:cNvPr id="4" name="Imagen 3">
            <a:extLst>
              <a:ext uri="{FF2B5EF4-FFF2-40B4-BE49-F238E27FC236}">
                <a16:creationId xmlns:a16="http://schemas.microsoft.com/office/drawing/2014/main" id="{025F7925-B4F8-8A2B-A917-48F06F60E8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747" y="1191337"/>
            <a:ext cx="2526174" cy="1622159"/>
          </a:xfrm>
          <a:prstGeom prst="rect">
            <a:avLst/>
          </a:prstGeom>
        </p:spPr>
      </p:pic>
      <p:pic>
        <p:nvPicPr>
          <p:cNvPr id="5" name="Imagen 4">
            <a:extLst>
              <a:ext uri="{FF2B5EF4-FFF2-40B4-BE49-F238E27FC236}">
                <a16:creationId xmlns:a16="http://schemas.microsoft.com/office/drawing/2014/main" id="{1AB462AD-47DD-7947-7866-D5B6E3B8A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3093" y="1455228"/>
            <a:ext cx="2206844" cy="1441507"/>
          </a:xfrm>
          <a:prstGeom prst="rect">
            <a:avLst/>
          </a:prstGeom>
        </p:spPr>
      </p:pic>
      <p:pic>
        <p:nvPicPr>
          <p:cNvPr id="6" name="Imagen 5">
            <a:extLst>
              <a:ext uri="{FF2B5EF4-FFF2-40B4-BE49-F238E27FC236}">
                <a16:creationId xmlns:a16="http://schemas.microsoft.com/office/drawing/2014/main" id="{459659F2-8D5D-ECB9-2BAB-671DAA19A2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6394" y="1339451"/>
            <a:ext cx="2420561" cy="1557284"/>
          </a:xfrm>
          <a:prstGeom prst="rect">
            <a:avLst/>
          </a:prstGeom>
        </p:spPr>
      </p:pic>
      <p:sp>
        <p:nvSpPr>
          <p:cNvPr id="2" name="CuadroTexto 1">
            <a:extLst>
              <a:ext uri="{FF2B5EF4-FFF2-40B4-BE49-F238E27FC236}">
                <a16:creationId xmlns:a16="http://schemas.microsoft.com/office/drawing/2014/main" id="{6FDDD89D-BCA3-F5EC-E42E-A43C5A3F0AAB}"/>
              </a:ext>
            </a:extLst>
          </p:cNvPr>
          <p:cNvSpPr txBox="1"/>
          <p:nvPr/>
        </p:nvSpPr>
        <p:spPr>
          <a:xfrm>
            <a:off x="2854296" y="668118"/>
            <a:ext cx="5618846" cy="523220"/>
          </a:xfrm>
          <a:prstGeom prst="rect">
            <a:avLst/>
          </a:prstGeom>
          <a:noFill/>
        </p:spPr>
        <p:txBody>
          <a:bodyPr wrap="none" rtlCol="0">
            <a:spAutoFit/>
          </a:bodyPr>
          <a:lstStyle/>
          <a:p>
            <a:r>
              <a:rPr lang="es-CO" sz="2800" b="1" dirty="0">
                <a:solidFill>
                  <a:srgbClr val="C00000"/>
                </a:solidFill>
              </a:rPr>
              <a:t>Cambios en los niveles de agua</a:t>
            </a:r>
          </a:p>
        </p:txBody>
      </p:sp>
      <p:pic>
        <p:nvPicPr>
          <p:cNvPr id="7" name="Imagen 6">
            <a:extLst>
              <a:ext uri="{FF2B5EF4-FFF2-40B4-BE49-F238E27FC236}">
                <a16:creationId xmlns:a16="http://schemas.microsoft.com/office/drawing/2014/main" id="{97AA1037-D0E4-4184-2EF1-B7001CA2A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1977" y="3465620"/>
            <a:ext cx="2994299" cy="2052929"/>
          </a:xfrm>
          <a:prstGeom prst="rect">
            <a:avLst/>
          </a:prstGeom>
        </p:spPr>
      </p:pic>
      <p:pic>
        <p:nvPicPr>
          <p:cNvPr id="8" name="Imagen 7">
            <a:extLst>
              <a:ext uri="{FF2B5EF4-FFF2-40B4-BE49-F238E27FC236}">
                <a16:creationId xmlns:a16="http://schemas.microsoft.com/office/drawing/2014/main" id="{CC8792F5-5434-B56C-8069-D69D2C0B06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11" name="Imagen 10">
            <a:extLst>
              <a:ext uri="{FF2B5EF4-FFF2-40B4-BE49-F238E27FC236}">
                <a16:creationId xmlns:a16="http://schemas.microsoft.com/office/drawing/2014/main" id="{318719C2-F669-DF00-A94D-D0D9E0CBA0BA}"/>
              </a:ext>
            </a:extLst>
          </p:cNvPr>
          <p:cNvPicPr>
            <a:picLocks noChangeAspect="1"/>
          </p:cNvPicPr>
          <p:nvPr/>
        </p:nvPicPr>
        <p:blipFill>
          <a:blip r:embed="rId9"/>
          <a:stretch>
            <a:fillRect/>
          </a:stretch>
        </p:blipFill>
        <p:spPr>
          <a:xfrm>
            <a:off x="10738281" y="136465"/>
            <a:ext cx="1285652" cy="752470"/>
          </a:xfrm>
          <a:prstGeom prst="rect">
            <a:avLst/>
          </a:prstGeom>
        </p:spPr>
      </p:pic>
      <p:pic>
        <p:nvPicPr>
          <p:cNvPr id="12" name="Imagen 11">
            <a:extLst>
              <a:ext uri="{FF2B5EF4-FFF2-40B4-BE49-F238E27FC236}">
                <a16:creationId xmlns:a16="http://schemas.microsoft.com/office/drawing/2014/main" id="{3F0797E3-8698-CD90-13FD-6158EC5F21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2256953720"/>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A20E1E62-B7B9-42B5-AEBF-47FB228BADFE}"/>
              </a:ext>
            </a:extLst>
          </p:cNvPr>
          <p:cNvSpPr txBox="1"/>
          <p:nvPr/>
        </p:nvSpPr>
        <p:spPr>
          <a:xfrm>
            <a:off x="4349809" y="2705725"/>
            <a:ext cx="2167581" cy="1569660"/>
          </a:xfrm>
          <a:prstGeom prst="rect">
            <a:avLst/>
          </a:prstGeom>
          <a:noFill/>
        </p:spPr>
        <p:txBody>
          <a:bodyPr wrap="none" rtlCol="0">
            <a:spAutoFit/>
          </a:bodyPr>
          <a:lstStyle/>
          <a:p>
            <a:r>
              <a:rPr lang="es-CO" sz="9600" dirty="0">
                <a:solidFill>
                  <a:schemeClr val="accent1"/>
                </a:solidFill>
              </a:rPr>
              <a:t>FIN</a:t>
            </a:r>
          </a:p>
        </p:txBody>
      </p:sp>
      <p:pic>
        <p:nvPicPr>
          <p:cNvPr id="2" name="Imagen 1">
            <a:extLst>
              <a:ext uri="{FF2B5EF4-FFF2-40B4-BE49-F238E27FC236}">
                <a16:creationId xmlns:a16="http://schemas.microsoft.com/office/drawing/2014/main" id="{E161FF0B-D7BA-C005-264C-BD70FBCEB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3" name="Imagen 2">
            <a:extLst>
              <a:ext uri="{FF2B5EF4-FFF2-40B4-BE49-F238E27FC236}">
                <a16:creationId xmlns:a16="http://schemas.microsoft.com/office/drawing/2014/main" id="{AE603463-3529-7683-0A0C-B80284246F18}"/>
              </a:ext>
            </a:extLst>
          </p:cNvPr>
          <p:cNvPicPr>
            <a:picLocks noChangeAspect="1"/>
          </p:cNvPicPr>
          <p:nvPr/>
        </p:nvPicPr>
        <p:blipFill>
          <a:blip r:embed="rId4"/>
          <a:stretch>
            <a:fillRect/>
          </a:stretch>
        </p:blipFill>
        <p:spPr>
          <a:xfrm>
            <a:off x="10738281" y="136465"/>
            <a:ext cx="1285652" cy="752470"/>
          </a:xfrm>
          <a:prstGeom prst="rect">
            <a:avLst/>
          </a:prstGeom>
        </p:spPr>
      </p:pic>
      <p:pic>
        <p:nvPicPr>
          <p:cNvPr id="4" name="Imagen 3">
            <a:extLst>
              <a:ext uri="{FF2B5EF4-FFF2-40B4-BE49-F238E27FC236}">
                <a16:creationId xmlns:a16="http://schemas.microsoft.com/office/drawing/2014/main" id="{7F4DB93E-E45D-31C4-044F-CB828943E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301599628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5" name="Imagen 4" descr="Mapa de la pantalla de una computadora&#10;&#10;Descripción generada automáticamente con confianza media">
            <a:extLst>
              <a:ext uri="{FF2B5EF4-FFF2-40B4-BE49-F238E27FC236}">
                <a16:creationId xmlns:a16="http://schemas.microsoft.com/office/drawing/2014/main" id="{16B0D4C1-0594-4C94-8517-126F3F71E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854" y="1624206"/>
            <a:ext cx="9203821" cy="5177149"/>
          </a:xfrm>
          <a:prstGeom prst="rect">
            <a:avLst/>
          </a:prstGeom>
        </p:spPr>
      </p:pic>
      <p:sp>
        <p:nvSpPr>
          <p:cNvPr id="2" name="CuadroTexto 1">
            <a:extLst>
              <a:ext uri="{FF2B5EF4-FFF2-40B4-BE49-F238E27FC236}">
                <a16:creationId xmlns:a16="http://schemas.microsoft.com/office/drawing/2014/main" id="{BF3A3508-D31F-4F63-8F28-9C0C4D5B85F4}"/>
              </a:ext>
            </a:extLst>
          </p:cNvPr>
          <p:cNvSpPr txBox="1"/>
          <p:nvPr/>
        </p:nvSpPr>
        <p:spPr>
          <a:xfrm>
            <a:off x="1285897" y="884552"/>
            <a:ext cx="9079217" cy="523220"/>
          </a:xfrm>
          <a:prstGeom prst="rect">
            <a:avLst/>
          </a:prstGeom>
          <a:noFill/>
        </p:spPr>
        <p:txBody>
          <a:bodyPr wrap="none" rtlCol="0">
            <a:spAutoFit/>
          </a:bodyPr>
          <a:lstStyle/>
          <a:p>
            <a:r>
              <a:rPr lang="es-CO" sz="2800" b="1" dirty="0">
                <a:solidFill>
                  <a:srgbClr val="C00000"/>
                </a:solidFill>
              </a:rPr>
              <a:t>Búsqueda del territorio utilizando Open Access Hub</a:t>
            </a:r>
          </a:p>
        </p:txBody>
      </p:sp>
      <p:pic>
        <p:nvPicPr>
          <p:cNvPr id="3" name="Imagen 2">
            <a:extLst>
              <a:ext uri="{FF2B5EF4-FFF2-40B4-BE49-F238E27FC236}">
                <a16:creationId xmlns:a16="http://schemas.microsoft.com/office/drawing/2014/main" id="{05157C8C-8A55-A587-C737-1F34C46C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7561F2A2-55FC-2594-1E67-C9CEA4389484}"/>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60365AFB-A46C-A2BE-9959-65337706C9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127259176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sp>
        <p:nvSpPr>
          <p:cNvPr id="9" name="CuadroTexto 8">
            <a:extLst>
              <a:ext uri="{FF2B5EF4-FFF2-40B4-BE49-F238E27FC236}">
                <a16:creationId xmlns:a16="http://schemas.microsoft.com/office/drawing/2014/main" id="{24DBCD8A-B666-4E7F-864C-FC5AF07DDAF6}"/>
              </a:ext>
            </a:extLst>
          </p:cNvPr>
          <p:cNvSpPr txBox="1"/>
          <p:nvPr/>
        </p:nvSpPr>
        <p:spPr>
          <a:xfrm>
            <a:off x="720696" y="2043365"/>
            <a:ext cx="10972800" cy="1938992"/>
          </a:xfrm>
          <a:prstGeom prst="rect">
            <a:avLst/>
          </a:prstGeom>
          <a:noFill/>
        </p:spPr>
        <p:txBody>
          <a:bodyPr wrap="square" rtlCol="0">
            <a:spAutoFit/>
          </a:bodyPr>
          <a:lstStyle/>
          <a:p>
            <a:endParaRPr lang="es-CO" sz="2000" b="1" dirty="0">
              <a:solidFill>
                <a:schemeClr val="accent1"/>
              </a:solidFill>
              <a:latin typeface="+mj-lt"/>
            </a:endParaRPr>
          </a:p>
          <a:p>
            <a:r>
              <a:rPr lang="es-CO" sz="2000" b="1" dirty="0">
                <a:solidFill>
                  <a:schemeClr val="accent1"/>
                </a:solidFill>
                <a:latin typeface="+mj-lt"/>
              </a:rPr>
              <a:t>Los archivos bajado tienen en nivel </a:t>
            </a:r>
            <a:r>
              <a:rPr lang="es-CO" sz="2000" b="1" dirty="0">
                <a:solidFill>
                  <a:srgbClr val="C00000"/>
                </a:solidFill>
                <a:latin typeface="+mj-lt"/>
              </a:rPr>
              <a:t>1C</a:t>
            </a:r>
            <a:r>
              <a:rPr lang="es-CO" sz="2000" b="1" dirty="0">
                <a:solidFill>
                  <a:schemeClr val="accent1"/>
                </a:solidFill>
                <a:latin typeface="+mj-lt"/>
              </a:rPr>
              <a:t> y se debe buscar los registros con el nivel 2 A utilizando el procesador sen2cor</a:t>
            </a:r>
          </a:p>
          <a:p>
            <a:endParaRPr lang="es-CO" sz="2000" b="1" dirty="0">
              <a:solidFill>
                <a:schemeClr val="accent1"/>
              </a:solidFill>
              <a:latin typeface="+mj-lt"/>
            </a:endParaRPr>
          </a:p>
          <a:p>
            <a:r>
              <a:rPr lang="pt-BR" sz="2000" dirty="0">
                <a:latin typeface="+mj-lt"/>
                <a:cs typeface="Arial" panose="020B0604020202020204" pitchFamily="34" charset="0"/>
              </a:rPr>
              <a:t>           S2A_MSIL</a:t>
            </a:r>
            <a:r>
              <a:rPr lang="pt-BR" sz="2000" b="1" dirty="0">
                <a:solidFill>
                  <a:srgbClr val="C00000"/>
                </a:solidFill>
                <a:latin typeface="+mj-lt"/>
                <a:cs typeface="Arial" panose="020B0604020202020204" pitchFamily="34" charset="0"/>
              </a:rPr>
              <a:t>1C</a:t>
            </a:r>
            <a:r>
              <a:rPr lang="pt-BR" sz="2000" dirty="0">
                <a:latin typeface="+mj-lt"/>
                <a:cs typeface="Arial" panose="020B0604020202020204" pitchFamily="34" charset="0"/>
              </a:rPr>
              <a:t>_20200225T081921_N0209_R121_T34HCH_20200225T104030.zip</a:t>
            </a:r>
          </a:p>
          <a:p>
            <a:endParaRPr lang="es-CO" sz="2000" b="1" dirty="0">
              <a:solidFill>
                <a:schemeClr val="accent1"/>
              </a:solidFill>
              <a:latin typeface="+mj-lt"/>
            </a:endParaRPr>
          </a:p>
        </p:txBody>
      </p:sp>
      <p:pic>
        <p:nvPicPr>
          <p:cNvPr id="11" name="Imagen 10">
            <a:extLst>
              <a:ext uri="{FF2B5EF4-FFF2-40B4-BE49-F238E27FC236}">
                <a16:creationId xmlns:a16="http://schemas.microsoft.com/office/drawing/2014/main" id="{2A87311D-465B-496C-8B64-13CC55E11EAF}"/>
              </a:ext>
            </a:extLst>
          </p:cNvPr>
          <p:cNvPicPr>
            <a:picLocks noChangeAspect="1"/>
          </p:cNvPicPr>
          <p:nvPr/>
        </p:nvPicPr>
        <p:blipFill>
          <a:blip r:embed="rId3"/>
          <a:stretch>
            <a:fillRect/>
          </a:stretch>
        </p:blipFill>
        <p:spPr>
          <a:xfrm>
            <a:off x="139687" y="4603485"/>
            <a:ext cx="2773738" cy="1393505"/>
          </a:xfrm>
          <a:prstGeom prst="rect">
            <a:avLst/>
          </a:prstGeom>
        </p:spPr>
      </p:pic>
      <p:sp>
        <p:nvSpPr>
          <p:cNvPr id="3" name="CuadroTexto 2">
            <a:extLst>
              <a:ext uri="{FF2B5EF4-FFF2-40B4-BE49-F238E27FC236}">
                <a16:creationId xmlns:a16="http://schemas.microsoft.com/office/drawing/2014/main" id="{6BAE76BC-052B-5853-8628-6F11743356B1}"/>
              </a:ext>
            </a:extLst>
          </p:cNvPr>
          <p:cNvSpPr txBox="1"/>
          <p:nvPr/>
        </p:nvSpPr>
        <p:spPr>
          <a:xfrm>
            <a:off x="1931350" y="962976"/>
            <a:ext cx="9357643" cy="1384995"/>
          </a:xfrm>
          <a:prstGeom prst="rect">
            <a:avLst/>
          </a:prstGeom>
          <a:noFill/>
        </p:spPr>
        <p:txBody>
          <a:bodyPr wrap="square">
            <a:spAutoFit/>
          </a:bodyPr>
          <a:lstStyle/>
          <a:p>
            <a:pPr algn="ctr"/>
            <a:r>
              <a:rPr lang="es-CO" sz="2800" b="1" dirty="0">
                <a:solidFill>
                  <a:srgbClr val="C00000"/>
                </a:solidFill>
                <a:latin typeface="+mj-lt"/>
              </a:rPr>
              <a:t>Remover los efectos atmosféricos con diversas imágenes multitemporales utilizando en procesador sen2cor</a:t>
            </a:r>
          </a:p>
        </p:txBody>
      </p:sp>
      <p:sp>
        <p:nvSpPr>
          <p:cNvPr id="4" name="CuadroTexto 3">
            <a:extLst>
              <a:ext uri="{FF2B5EF4-FFF2-40B4-BE49-F238E27FC236}">
                <a16:creationId xmlns:a16="http://schemas.microsoft.com/office/drawing/2014/main" id="{33480CF7-D3D6-B6F4-C012-57323E60BA9C}"/>
              </a:ext>
            </a:extLst>
          </p:cNvPr>
          <p:cNvSpPr txBox="1"/>
          <p:nvPr/>
        </p:nvSpPr>
        <p:spPr>
          <a:xfrm>
            <a:off x="3700192" y="4427330"/>
            <a:ext cx="8212645" cy="1569660"/>
          </a:xfrm>
          <a:prstGeom prst="rect">
            <a:avLst/>
          </a:prstGeom>
          <a:noFill/>
        </p:spPr>
        <p:txBody>
          <a:bodyPr wrap="square" rtlCol="0">
            <a:spAutoFit/>
          </a:bodyPr>
          <a:lstStyle>
            <a:defPPr>
              <a:defRPr lang="es-CO"/>
            </a:defPPr>
            <a:lvl1pPr>
              <a:defRPr b="1"/>
            </a:lvl1pPr>
          </a:lstStyle>
          <a:p>
            <a:r>
              <a:rPr lang="es-MX" sz="1600" dirty="0">
                <a:solidFill>
                  <a:srgbClr val="C00000"/>
                </a:solidFill>
              </a:rPr>
              <a:t>Sen2Cor es un procesador para la generación y formateo de productos Sentinel-2 Nivel 2A</a:t>
            </a:r>
            <a:r>
              <a:rPr lang="es-MX" sz="1600" dirty="0"/>
              <a:t>; </a:t>
            </a:r>
            <a:r>
              <a:rPr lang="es-MX" sz="1600" dirty="0">
                <a:solidFill>
                  <a:srgbClr val="C00000"/>
                </a:solidFill>
              </a:rPr>
              <a:t>realiza la corrección atmosférica</a:t>
            </a:r>
            <a:r>
              <a:rPr lang="es-MX" sz="1600" b="0" dirty="0"/>
              <a:t>, del terreno y de los cirros de los datos de entrada de nivel 1C de la parte superior de la atmósfera. Sen2Cor crea imágenes de reflectancia corregidas en el fondo de la atmósfera, opcionalmente en el terreno y en cirros; y adicionalmente, espesor óptico de aerosol, vapor de agua, mapa de clasificación de escenas e indicadores de calidad para probabilidades de nubes y nieve. </a:t>
            </a:r>
            <a:endParaRPr lang="es-CO" sz="1600" b="0" dirty="0"/>
          </a:p>
        </p:txBody>
      </p:sp>
      <p:pic>
        <p:nvPicPr>
          <p:cNvPr id="5" name="Imagen 4">
            <a:extLst>
              <a:ext uri="{FF2B5EF4-FFF2-40B4-BE49-F238E27FC236}">
                <a16:creationId xmlns:a16="http://schemas.microsoft.com/office/drawing/2014/main" id="{0DBFC286-0F68-140E-1ED3-2DA6ADC692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007A762B-FBFA-3A43-D4A5-43E853720806}"/>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16259587-0E72-B3D8-00FC-A9BCA4089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1961278842"/>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14" name="Imagen 13">
            <a:extLst>
              <a:ext uri="{FF2B5EF4-FFF2-40B4-BE49-F238E27FC236}">
                <a16:creationId xmlns:a16="http://schemas.microsoft.com/office/drawing/2014/main" id="{B1E24F03-756E-31A4-9430-0BA8345AA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614" y="1081135"/>
            <a:ext cx="7491477" cy="5693522"/>
          </a:xfrm>
          <a:prstGeom prst="rect">
            <a:avLst/>
          </a:prstGeom>
        </p:spPr>
      </p:pic>
      <p:sp>
        <p:nvSpPr>
          <p:cNvPr id="3" name="CuadroTexto 2">
            <a:extLst>
              <a:ext uri="{FF2B5EF4-FFF2-40B4-BE49-F238E27FC236}">
                <a16:creationId xmlns:a16="http://schemas.microsoft.com/office/drawing/2014/main" id="{659497A4-EB4A-D51C-AB79-5916935CE367}"/>
              </a:ext>
            </a:extLst>
          </p:cNvPr>
          <p:cNvSpPr txBox="1"/>
          <p:nvPr/>
        </p:nvSpPr>
        <p:spPr>
          <a:xfrm flipH="1">
            <a:off x="4156244" y="634372"/>
            <a:ext cx="4423733" cy="523220"/>
          </a:xfrm>
          <a:prstGeom prst="rect">
            <a:avLst/>
          </a:prstGeom>
          <a:noFill/>
        </p:spPr>
        <p:txBody>
          <a:bodyPr wrap="square" rtlCol="0">
            <a:spAutoFit/>
          </a:bodyPr>
          <a:lstStyle/>
          <a:p>
            <a:r>
              <a:rPr lang="es-CO" sz="2800" b="1" dirty="0">
                <a:solidFill>
                  <a:srgbClr val="C00000"/>
                </a:solidFill>
              </a:rPr>
              <a:t>Bandas normal 4,3,2</a:t>
            </a:r>
          </a:p>
        </p:txBody>
      </p:sp>
      <p:pic>
        <p:nvPicPr>
          <p:cNvPr id="2" name="Imagen 1">
            <a:extLst>
              <a:ext uri="{FF2B5EF4-FFF2-40B4-BE49-F238E27FC236}">
                <a16:creationId xmlns:a16="http://schemas.microsoft.com/office/drawing/2014/main" id="{84E13D57-51CA-EACB-4B3B-B55E4FEA0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6" name="Imagen 5">
            <a:extLst>
              <a:ext uri="{FF2B5EF4-FFF2-40B4-BE49-F238E27FC236}">
                <a16:creationId xmlns:a16="http://schemas.microsoft.com/office/drawing/2014/main" id="{766FE20D-D0BF-1F46-4C23-F95758661ACB}"/>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7" name="Imagen 6">
            <a:extLst>
              <a:ext uri="{FF2B5EF4-FFF2-40B4-BE49-F238E27FC236}">
                <a16:creationId xmlns:a16="http://schemas.microsoft.com/office/drawing/2014/main" id="{FD06994F-8DCB-C3D7-79B7-E12B3434DF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1988178251"/>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3" name="Imagen 2">
            <a:extLst>
              <a:ext uri="{FF2B5EF4-FFF2-40B4-BE49-F238E27FC236}">
                <a16:creationId xmlns:a16="http://schemas.microsoft.com/office/drawing/2014/main" id="{A46C3E9B-3FDB-6941-DC17-E429764E7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037" y="1044064"/>
            <a:ext cx="7608692" cy="5774772"/>
          </a:xfrm>
          <a:prstGeom prst="rect">
            <a:avLst/>
          </a:prstGeom>
        </p:spPr>
      </p:pic>
      <p:sp>
        <p:nvSpPr>
          <p:cNvPr id="4" name="CuadroTexto 3">
            <a:extLst>
              <a:ext uri="{FF2B5EF4-FFF2-40B4-BE49-F238E27FC236}">
                <a16:creationId xmlns:a16="http://schemas.microsoft.com/office/drawing/2014/main" id="{08EBE78B-0B0E-632C-DCB0-8574A5BF27B0}"/>
              </a:ext>
            </a:extLst>
          </p:cNvPr>
          <p:cNvSpPr txBox="1"/>
          <p:nvPr/>
        </p:nvSpPr>
        <p:spPr>
          <a:xfrm flipH="1">
            <a:off x="3700192" y="550865"/>
            <a:ext cx="5338133" cy="523220"/>
          </a:xfrm>
          <a:prstGeom prst="rect">
            <a:avLst/>
          </a:prstGeom>
          <a:noFill/>
        </p:spPr>
        <p:txBody>
          <a:bodyPr wrap="square" rtlCol="0">
            <a:spAutoFit/>
          </a:bodyPr>
          <a:lstStyle/>
          <a:p>
            <a:r>
              <a:rPr lang="es-CO" sz="2800" b="1" dirty="0">
                <a:solidFill>
                  <a:srgbClr val="C00000"/>
                </a:solidFill>
                <a:latin typeface="Arial" panose="020B0604020202020204" pitchFamily="34" charset="0"/>
                <a:cs typeface="Arial" panose="020B0604020202020204" pitchFamily="34" charset="0"/>
              </a:rPr>
              <a:t>Bandas infrarrojo 8,4,3</a:t>
            </a:r>
          </a:p>
        </p:txBody>
      </p:sp>
      <p:pic>
        <p:nvPicPr>
          <p:cNvPr id="5" name="Imagen 4">
            <a:extLst>
              <a:ext uri="{FF2B5EF4-FFF2-40B4-BE49-F238E27FC236}">
                <a16:creationId xmlns:a16="http://schemas.microsoft.com/office/drawing/2014/main" id="{26F126B4-3B9A-6072-9096-0EEAA402A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ABE026A3-5E1B-8CE0-13DD-8ADA94D74958}"/>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FF933A47-2DD0-9C3C-448F-EC57C49851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619770466"/>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4" name="Imagen 3">
            <a:extLst>
              <a:ext uri="{FF2B5EF4-FFF2-40B4-BE49-F238E27FC236}">
                <a16:creationId xmlns:a16="http://schemas.microsoft.com/office/drawing/2014/main" id="{48F3CAAB-0D6A-079F-9330-E61E52F7D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056" y="1238445"/>
            <a:ext cx="7127505" cy="5402482"/>
          </a:xfrm>
          <a:prstGeom prst="rect">
            <a:avLst/>
          </a:prstGeom>
        </p:spPr>
      </p:pic>
      <p:sp>
        <p:nvSpPr>
          <p:cNvPr id="2" name="CuadroTexto 1">
            <a:extLst>
              <a:ext uri="{FF2B5EF4-FFF2-40B4-BE49-F238E27FC236}">
                <a16:creationId xmlns:a16="http://schemas.microsoft.com/office/drawing/2014/main" id="{CF52D77D-4C67-E1C1-B0CB-DB6B6CFD733C}"/>
              </a:ext>
            </a:extLst>
          </p:cNvPr>
          <p:cNvSpPr txBox="1"/>
          <p:nvPr/>
        </p:nvSpPr>
        <p:spPr>
          <a:xfrm>
            <a:off x="4050706" y="653670"/>
            <a:ext cx="3142207" cy="523220"/>
          </a:xfrm>
          <a:prstGeom prst="rect">
            <a:avLst/>
          </a:prstGeom>
          <a:noFill/>
        </p:spPr>
        <p:txBody>
          <a:bodyPr wrap="none" rtlCol="0">
            <a:spAutoFit/>
          </a:bodyPr>
          <a:lstStyle/>
          <a:p>
            <a:r>
              <a:rPr lang="es-CO" sz="2800" b="1" dirty="0">
                <a:solidFill>
                  <a:srgbClr val="C00000"/>
                </a:solidFill>
              </a:rPr>
              <a:t>Ambas imágenes</a:t>
            </a:r>
          </a:p>
        </p:txBody>
      </p:sp>
      <p:pic>
        <p:nvPicPr>
          <p:cNvPr id="3" name="Imagen 2">
            <a:extLst>
              <a:ext uri="{FF2B5EF4-FFF2-40B4-BE49-F238E27FC236}">
                <a16:creationId xmlns:a16="http://schemas.microsoft.com/office/drawing/2014/main" id="{D2E6DF07-986C-368B-A1FE-C3BE6857C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AE3EED88-1869-4663-62CE-B47CA7660E73}"/>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347C8A33-C0CA-FF99-8516-7E07E14DF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168402134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3" name="Imagen 2">
            <a:extLst>
              <a:ext uri="{FF2B5EF4-FFF2-40B4-BE49-F238E27FC236}">
                <a16:creationId xmlns:a16="http://schemas.microsoft.com/office/drawing/2014/main" id="{7A116678-6626-BDC9-5A93-CBCA2D4B3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956" y="1090138"/>
            <a:ext cx="7466408" cy="5684519"/>
          </a:xfrm>
          <a:prstGeom prst="rect">
            <a:avLst/>
          </a:prstGeom>
        </p:spPr>
      </p:pic>
      <p:sp>
        <p:nvSpPr>
          <p:cNvPr id="4" name="CuadroTexto 3">
            <a:extLst>
              <a:ext uri="{FF2B5EF4-FFF2-40B4-BE49-F238E27FC236}">
                <a16:creationId xmlns:a16="http://schemas.microsoft.com/office/drawing/2014/main" id="{39E28D22-43AE-E864-DDA2-B1D7EA4558BF}"/>
              </a:ext>
            </a:extLst>
          </p:cNvPr>
          <p:cNvSpPr txBox="1"/>
          <p:nvPr/>
        </p:nvSpPr>
        <p:spPr>
          <a:xfrm flipH="1">
            <a:off x="2623561" y="668118"/>
            <a:ext cx="6477712" cy="523220"/>
          </a:xfrm>
          <a:prstGeom prst="rect">
            <a:avLst/>
          </a:prstGeom>
          <a:noFill/>
        </p:spPr>
        <p:txBody>
          <a:bodyPr wrap="square" rtlCol="0">
            <a:spAutoFit/>
          </a:bodyPr>
          <a:lstStyle/>
          <a:p>
            <a:r>
              <a:rPr lang="es-CO" sz="2800" b="1" dirty="0">
                <a:solidFill>
                  <a:srgbClr val="C00000"/>
                </a:solidFill>
              </a:rPr>
              <a:t>Bandas MSI </a:t>
            </a:r>
            <a:r>
              <a:rPr lang="es-CO" sz="2800" b="1" dirty="0" err="1">
                <a:solidFill>
                  <a:srgbClr val="C00000"/>
                </a:solidFill>
              </a:rPr>
              <a:t>Land</a:t>
            </a:r>
            <a:r>
              <a:rPr lang="es-CO" sz="2800" b="1" dirty="0">
                <a:solidFill>
                  <a:srgbClr val="C00000"/>
                </a:solidFill>
              </a:rPr>
              <a:t> </a:t>
            </a:r>
            <a:r>
              <a:rPr lang="es-CO" sz="2800" b="1" dirty="0" err="1">
                <a:solidFill>
                  <a:srgbClr val="C00000"/>
                </a:solidFill>
              </a:rPr>
              <a:t>Water</a:t>
            </a:r>
            <a:r>
              <a:rPr lang="es-CO" sz="2800" b="1" dirty="0">
                <a:solidFill>
                  <a:srgbClr val="C00000"/>
                </a:solidFill>
              </a:rPr>
              <a:t> RGB 8,11,4 </a:t>
            </a:r>
          </a:p>
        </p:txBody>
      </p:sp>
      <p:pic>
        <p:nvPicPr>
          <p:cNvPr id="5" name="Imagen 4">
            <a:extLst>
              <a:ext uri="{FF2B5EF4-FFF2-40B4-BE49-F238E27FC236}">
                <a16:creationId xmlns:a16="http://schemas.microsoft.com/office/drawing/2014/main" id="{39541FC8-174F-25AE-0B6B-89366CA35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6B3F992E-C320-BBB9-024A-F5B0163DBDEE}"/>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4EC42502-5CB5-AE60-4D35-179D20BED2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2480476644"/>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51B26774-C0B0-476B-A81A-62CD9701C867}"/>
              </a:ext>
            </a:extLst>
          </p:cNvPr>
          <p:cNvSpPr txBox="1"/>
          <p:nvPr/>
        </p:nvSpPr>
        <p:spPr>
          <a:xfrm>
            <a:off x="4625915" y="83343"/>
            <a:ext cx="2399183" cy="584775"/>
          </a:xfrm>
          <a:prstGeom prst="rect">
            <a:avLst/>
          </a:prstGeom>
          <a:noFill/>
        </p:spPr>
        <p:txBody>
          <a:bodyPr wrap="none" rtlCol="0">
            <a:spAutoFit/>
          </a:bodyPr>
          <a:lstStyle/>
          <a:p>
            <a:pPr algn="ctr"/>
            <a:r>
              <a:rPr lang="es-CO" sz="1600" b="1" dirty="0">
                <a:latin typeface="Arial" panose="020B0604020202020204" pitchFamily="34" charset="0"/>
                <a:cs typeface="Arial" panose="020B0604020202020204" pitchFamily="34" charset="0"/>
              </a:rPr>
              <a:t>PROYECTO</a:t>
            </a:r>
          </a:p>
          <a:p>
            <a:pPr algn="ctr"/>
            <a:r>
              <a:rPr lang="es-CO" sz="1600" b="1" dirty="0">
                <a:latin typeface="Arial" panose="020B0604020202020204" pitchFamily="34" charset="0"/>
                <a:cs typeface="Arial" panose="020B0604020202020204" pitchFamily="34" charset="0"/>
              </a:rPr>
              <a:t>SATELITES SOCIALES</a:t>
            </a:r>
          </a:p>
        </p:txBody>
      </p:sp>
      <p:pic>
        <p:nvPicPr>
          <p:cNvPr id="4" name="Imagen 3">
            <a:extLst>
              <a:ext uri="{FF2B5EF4-FFF2-40B4-BE49-F238E27FC236}">
                <a16:creationId xmlns:a16="http://schemas.microsoft.com/office/drawing/2014/main" id="{F3E59B4D-E0F7-9C79-ADCF-9385D136F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231" y="1433624"/>
            <a:ext cx="9005742" cy="5081812"/>
          </a:xfrm>
          <a:prstGeom prst="rect">
            <a:avLst/>
          </a:prstGeom>
        </p:spPr>
      </p:pic>
      <p:sp>
        <p:nvSpPr>
          <p:cNvPr id="2" name="CuadroTexto 1">
            <a:extLst>
              <a:ext uri="{FF2B5EF4-FFF2-40B4-BE49-F238E27FC236}">
                <a16:creationId xmlns:a16="http://schemas.microsoft.com/office/drawing/2014/main" id="{6D499F43-807F-2179-D510-C7D117234C25}"/>
              </a:ext>
            </a:extLst>
          </p:cNvPr>
          <p:cNvSpPr txBox="1"/>
          <p:nvPr/>
        </p:nvSpPr>
        <p:spPr>
          <a:xfrm>
            <a:off x="1938865" y="888935"/>
            <a:ext cx="7773282" cy="523220"/>
          </a:xfrm>
          <a:prstGeom prst="rect">
            <a:avLst/>
          </a:prstGeom>
          <a:noFill/>
        </p:spPr>
        <p:txBody>
          <a:bodyPr wrap="none" rtlCol="0">
            <a:spAutoFit/>
          </a:bodyPr>
          <a:lstStyle/>
          <a:p>
            <a:r>
              <a:rPr lang="es-CO" sz="2800" b="1" dirty="0">
                <a:solidFill>
                  <a:srgbClr val="C00000"/>
                </a:solidFill>
              </a:rPr>
              <a:t>Índice NDWI Diferencia normalizada de agua</a:t>
            </a:r>
          </a:p>
        </p:txBody>
      </p:sp>
      <p:pic>
        <p:nvPicPr>
          <p:cNvPr id="3" name="Imagen 2">
            <a:extLst>
              <a:ext uri="{FF2B5EF4-FFF2-40B4-BE49-F238E27FC236}">
                <a16:creationId xmlns:a16="http://schemas.microsoft.com/office/drawing/2014/main" id="{DB6E4F89-9266-21DF-E756-C44FF566A1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68" y="56645"/>
            <a:ext cx="929967" cy="832290"/>
          </a:xfrm>
          <a:prstGeom prst="rect">
            <a:avLst/>
          </a:prstGeom>
        </p:spPr>
      </p:pic>
      <p:pic>
        <p:nvPicPr>
          <p:cNvPr id="7" name="Imagen 6">
            <a:extLst>
              <a:ext uri="{FF2B5EF4-FFF2-40B4-BE49-F238E27FC236}">
                <a16:creationId xmlns:a16="http://schemas.microsoft.com/office/drawing/2014/main" id="{A32BCD0B-C29E-AB7C-5F64-95C28BAE1860}"/>
              </a:ext>
            </a:extLst>
          </p:cNvPr>
          <p:cNvPicPr>
            <a:picLocks noChangeAspect="1"/>
          </p:cNvPicPr>
          <p:nvPr/>
        </p:nvPicPr>
        <p:blipFill>
          <a:blip r:embed="rId5"/>
          <a:stretch>
            <a:fillRect/>
          </a:stretch>
        </p:blipFill>
        <p:spPr>
          <a:xfrm>
            <a:off x="10738281" y="136465"/>
            <a:ext cx="1285652" cy="752470"/>
          </a:xfrm>
          <a:prstGeom prst="rect">
            <a:avLst/>
          </a:prstGeom>
        </p:spPr>
      </p:pic>
      <p:pic>
        <p:nvPicPr>
          <p:cNvPr id="8" name="Imagen 7">
            <a:extLst>
              <a:ext uri="{FF2B5EF4-FFF2-40B4-BE49-F238E27FC236}">
                <a16:creationId xmlns:a16="http://schemas.microsoft.com/office/drawing/2014/main" id="{2B56C4A4-7620-B4B9-4F3A-46B11D9772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6481" y="56645"/>
            <a:ext cx="1040941" cy="832290"/>
          </a:xfrm>
          <a:prstGeom prst="rect">
            <a:avLst/>
          </a:prstGeom>
        </p:spPr>
      </p:pic>
    </p:spTree>
    <p:extLst>
      <p:ext uri="{BB962C8B-B14F-4D97-AF65-F5344CB8AC3E}">
        <p14:creationId xmlns:p14="http://schemas.microsoft.com/office/powerpoint/2010/main" val="1871054425"/>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13540</TotalTime>
  <Words>786</Words>
  <Application>Microsoft Office PowerPoint</Application>
  <PresentationFormat>Panorámica</PresentationFormat>
  <Paragraphs>156</Paragraphs>
  <Slides>25</Slides>
  <Notes>23</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25</vt:i4>
      </vt:variant>
    </vt:vector>
  </HeadingPairs>
  <TitlesOfParts>
    <vt:vector size="28"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Davila</dc:creator>
  <cp:lastModifiedBy>MANUEL FERNANDO DAVILA SGUERRA</cp:lastModifiedBy>
  <cp:revision>745</cp:revision>
  <dcterms:created xsi:type="dcterms:W3CDTF">2020-07-12T17:09:54Z</dcterms:created>
  <dcterms:modified xsi:type="dcterms:W3CDTF">2023-09-21T01:08:27Z</dcterms:modified>
</cp:coreProperties>
</file>