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88" r:id="rId2"/>
    <p:sldId id="460" r:id="rId3"/>
    <p:sldId id="399" r:id="rId4"/>
    <p:sldId id="518" r:id="rId5"/>
    <p:sldId id="390" r:id="rId6"/>
    <p:sldId id="392" r:id="rId7"/>
    <p:sldId id="407" r:id="rId8"/>
    <p:sldId id="453" r:id="rId9"/>
    <p:sldId id="459" r:id="rId10"/>
    <p:sldId id="519" r:id="rId11"/>
    <p:sldId id="457" r:id="rId12"/>
    <p:sldId id="397" r:id="rId13"/>
    <p:sldId id="400" r:id="rId14"/>
    <p:sldId id="520" r:id="rId15"/>
  </p:sldIdLst>
  <p:sldSz cx="12192000" cy="6858000"/>
  <p:notesSz cx="6858000" cy="9144000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ECA9584-61D7-8F6B-41B9-E735D16B68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236AEDB-1BA8-A451-E7C7-CB7FB21EA77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01B64C0-9293-4091-BF79-163BB9570B11}" type="datetimeFigureOut">
              <a:rPr lang="es-CO"/>
              <a:pPr>
                <a:defRPr/>
              </a:pPr>
              <a:t>6/09/2023</a:t>
            </a:fld>
            <a:endParaRPr lang="es-CO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DEB906B7-80DF-8C89-05F0-0825D713BB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3AE0F8F1-AE34-61A6-97D4-6DB63B8EFC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O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8CBD8C-3F55-C778-1B1C-EEB1CED4BE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7DDD26-AED7-FFFC-3D1D-2FF925B82A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A3724E-0D35-470C-A759-8989C1D84EED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imagen de diapositiva 1">
            <a:extLst>
              <a:ext uri="{FF2B5EF4-FFF2-40B4-BE49-F238E27FC236}">
                <a16:creationId xmlns:a16="http://schemas.microsoft.com/office/drawing/2014/main" id="{28382E57-5220-6BE7-49D6-A939FA5242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Marcador de notas 2">
            <a:extLst>
              <a:ext uri="{FF2B5EF4-FFF2-40B4-BE49-F238E27FC236}">
                <a16:creationId xmlns:a16="http://schemas.microsoft.com/office/drawing/2014/main" id="{482B6498-CD79-D165-EE84-ADC93A4CE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5124" name="Marcador de número de diapositiva 3">
            <a:extLst>
              <a:ext uri="{FF2B5EF4-FFF2-40B4-BE49-F238E27FC236}">
                <a16:creationId xmlns:a16="http://schemas.microsoft.com/office/drawing/2014/main" id="{641A41F7-228C-915A-4BAC-F9175F816E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E9271D-F22C-4CC3-9E70-FD6183AC60BF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001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imagen de diapositiva 1">
            <a:extLst>
              <a:ext uri="{FF2B5EF4-FFF2-40B4-BE49-F238E27FC236}">
                <a16:creationId xmlns:a16="http://schemas.microsoft.com/office/drawing/2014/main" id="{FA38EF19-3413-EC57-3FDB-6379CCF6CD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Marcador de notas 2">
            <a:extLst>
              <a:ext uri="{FF2B5EF4-FFF2-40B4-BE49-F238E27FC236}">
                <a16:creationId xmlns:a16="http://schemas.microsoft.com/office/drawing/2014/main" id="{D45D8111-0FD7-9B9A-6E4F-3B114A9E1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7172" name="Marcador de número de diapositiva 3">
            <a:extLst>
              <a:ext uri="{FF2B5EF4-FFF2-40B4-BE49-F238E27FC236}">
                <a16:creationId xmlns:a16="http://schemas.microsoft.com/office/drawing/2014/main" id="{14115313-B9AB-D147-3D5B-48F1F5529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F114D6-3F5B-40AB-B952-3D16CD57A527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>
            <a:extLst>
              <a:ext uri="{FF2B5EF4-FFF2-40B4-BE49-F238E27FC236}">
                <a16:creationId xmlns:a16="http://schemas.microsoft.com/office/drawing/2014/main" id="{A35E4663-BE46-70E4-CA7E-E846462BEB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>
            <a:extLst>
              <a:ext uri="{FF2B5EF4-FFF2-40B4-BE49-F238E27FC236}">
                <a16:creationId xmlns:a16="http://schemas.microsoft.com/office/drawing/2014/main" id="{85FC2162-DE84-FAB7-63F1-C11EFC26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9220" name="Marcador de número de diapositiva 3">
            <a:extLst>
              <a:ext uri="{FF2B5EF4-FFF2-40B4-BE49-F238E27FC236}">
                <a16:creationId xmlns:a16="http://schemas.microsoft.com/office/drawing/2014/main" id="{D492EF16-EFC8-D1FE-071A-35049C037E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6365A2-DA23-4B58-8B1F-42FCA93B53F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>
            <a:extLst>
              <a:ext uri="{FF2B5EF4-FFF2-40B4-BE49-F238E27FC236}">
                <a16:creationId xmlns:a16="http://schemas.microsoft.com/office/drawing/2014/main" id="{C16D0CF8-BFE9-9516-C872-9812462681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Marcador de notas 2">
            <a:extLst>
              <a:ext uri="{FF2B5EF4-FFF2-40B4-BE49-F238E27FC236}">
                <a16:creationId xmlns:a16="http://schemas.microsoft.com/office/drawing/2014/main" id="{9E1DE422-45EF-CC89-66A1-F641B179BD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1268" name="Marcador de número de diapositiva 3">
            <a:extLst>
              <a:ext uri="{FF2B5EF4-FFF2-40B4-BE49-F238E27FC236}">
                <a16:creationId xmlns:a16="http://schemas.microsoft.com/office/drawing/2014/main" id="{AC52E853-6783-D622-B980-192B36AF94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C68C57-0ED4-4DA4-A538-1E3B61046B29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>
            <a:extLst>
              <a:ext uri="{FF2B5EF4-FFF2-40B4-BE49-F238E27FC236}">
                <a16:creationId xmlns:a16="http://schemas.microsoft.com/office/drawing/2014/main" id="{697673CA-3259-3F8E-4AA0-80ED8CF15D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>
            <a:extLst>
              <a:ext uri="{FF2B5EF4-FFF2-40B4-BE49-F238E27FC236}">
                <a16:creationId xmlns:a16="http://schemas.microsoft.com/office/drawing/2014/main" id="{16D3588A-B8D1-942C-5664-88944EE6D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4340" name="Marcador de número de diapositiva 3">
            <a:extLst>
              <a:ext uri="{FF2B5EF4-FFF2-40B4-BE49-F238E27FC236}">
                <a16:creationId xmlns:a16="http://schemas.microsoft.com/office/drawing/2014/main" id="{1FF83B60-25B4-B621-B793-E978AD8AA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23CB2D-6D73-44DB-82EE-B26C20B8558A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imagen de diapositiva 1">
            <a:extLst>
              <a:ext uri="{FF2B5EF4-FFF2-40B4-BE49-F238E27FC236}">
                <a16:creationId xmlns:a16="http://schemas.microsoft.com/office/drawing/2014/main" id="{521C4D32-7C1C-074F-A076-B4EDB6BEA6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Marcador de notas 2">
            <a:extLst>
              <a:ext uri="{FF2B5EF4-FFF2-40B4-BE49-F238E27FC236}">
                <a16:creationId xmlns:a16="http://schemas.microsoft.com/office/drawing/2014/main" id="{92056E89-6B30-4353-7F72-3AF6279AF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7412" name="Marcador de número de diapositiva 3">
            <a:extLst>
              <a:ext uri="{FF2B5EF4-FFF2-40B4-BE49-F238E27FC236}">
                <a16:creationId xmlns:a16="http://schemas.microsoft.com/office/drawing/2014/main" id="{2242D98D-DE9C-1FD6-E01E-ABE396A7D4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2956DC-55BB-4BF3-9511-896A60807B08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C43D5F-AB38-FE78-20AD-971BA9EC8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964CF-BDDB-4B01-9461-C383212EFD89}" type="datetimeFigureOut">
              <a:rPr lang="es-CO"/>
              <a:pPr>
                <a:defRPr/>
              </a:pPr>
              <a:t>6/09/2023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EDA931-411E-3826-35BF-E77B81DD9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1F9E71-4E5B-FDE4-CCC8-A9C214A11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904A6-535C-4E28-80A0-A1ED6DF8A38F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41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8413F3-E032-69B6-4EEE-B078E749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85F9B-8659-45EA-95C5-BFD03600A4EA}" type="datetimeFigureOut">
              <a:rPr lang="es-CO"/>
              <a:pPr>
                <a:defRPr/>
              </a:pPr>
              <a:t>6/09/2023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E6CB28-B9B8-F6BA-122B-87BB1F81E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A29D68-AA33-34D5-532F-8E2BA832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98230-4F11-48B1-868F-A3D36203050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825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5D07DB-0B8C-BD29-B66F-7AD982322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23613-344F-4C94-ACAA-55825B193521}" type="datetimeFigureOut">
              <a:rPr lang="es-CO"/>
              <a:pPr>
                <a:defRPr/>
              </a:pPr>
              <a:t>6/09/2023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296F3E-3ECE-6496-E1E4-B77BE75DC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5250A6-EB82-6E22-E25A-23571C7E6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951C-81B1-42E6-B605-0334945835F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637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A2B61E-FBE9-A70C-90A6-1A3407F9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9B834-059E-4351-AC56-78D5DE33E2BA}" type="datetimeFigureOut">
              <a:rPr lang="es-CO"/>
              <a:pPr>
                <a:defRPr/>
              </a:pPr>
              <a:t>6/09/2023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8010CC-2A42-AC72-135E-EE7373E6D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A35CDA-4F17-E204-D5E2-79A36B42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1819-63F7-4C48-A9FD-D36C3A4CA1E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141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EC1F76-81A6-6830-A11F-2BC00B94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55321-BE92-4C8A-BD1A-373233F0F7FF}" type="datetimeFigureOut">
              <a:rPr lang="es-CO"/>
              <a:pPr>
                <a:defRPr/>
              </a:pPr>
              <a:t>6/09/2023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0E79EB-8A04-8E8C-823E-2DB55A066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61E72C-F84F-2893-6882-CB5774C64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E139D-DAAF-4994-8D32-6F5B1E75BBD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110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31890B23-1F11-A6D9-5C72-FE3ECE624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86991-A958-4EB5-9AE0-09DB27B2C38C}" type="datetimeFigureOut">
              <a:rPr lang="es-CO"/>
              <a:pPr>
                <a:defRPr/>
              </a:pPr>
              <a:t>6/09/2023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AE5BEBE-1233-0384-C2F0-7AF672A9B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F385F8CF-28A2-377B-1DC3-1CAAB0ED2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08B18-0947-4B3D-A355-45EA984ADA6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02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A91C99FC-085A-C4F4-CB21-A15024208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06ACD-E782-48B1-B1E6-0995E3CFB5B9}" type="datetimeFigureOut">
              <a:rPr lang="es-CO"/>
              <a:pPr>
                <a:defRPr/>
              </a:pPr>
              <a:t>6/09/2023</a:t>
            </a:fld>
            <a:endParaRPr lang="es-CO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D34DA0DD-5FD5-97F3-617E-9ECE75BC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17474FE6-9B9B-DB6C-95EA-B071DBE9C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54FD7-6EFD-4A48-AA77-3131383A1B2B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382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9DC1048A-2A02-2A39-89AF-979BD4E3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36D0D-D95A-4902-B9A9-640287A07E79}" type="datetimeFigureOut">
              <a:rPr lang="es-CO"/>
              <a:pPr>
                <a:defRPr/>
              </a:pPr>
              <a:t>6/09/2023</a:t>
            </a:fld>
            <a:endParaRPr lang="es-CO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9EB171A2-ACB0-238A-63E3-0E6347EE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30D26FA5-6C5C-D5CF-4013-E5C104DB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835CE-24F0-42DF-879A-E8CCAC6674B0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641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FEFC90A9-76EC-8BCB-EE45-E9F41BC9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445C9-DAF3-4460-8382-DFD59C66E940}" type="datetimeFigureOut">
              <a:rPr lang="es-CO"/>
              <a:pPr>
                <a:defRPr/>
              </a:pPr>
              <a:t>6/09/2023</a:t>
            </a:fld>
            <a:endParaRPr lang="es-CO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0FEB94DE-B955-AA1B-AE81-2651071E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410E4E2B-295E-CDA1-0981-557C19A6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DB855-8F0C-4958-89E9-9262912E7FBA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756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A29EB0D2-558F-DE5D-9A01-AC157791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1346B-7B77-471B-890B-9C359F3BD156}" type="datetimeFigureOut">
              <a:rPr lang="es-CO"/>
              <a:pPr>
                <a:defRPr/>
              </a:pPr>
              <a:t>6/09/2023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47D5396-47C0-5157-F576-B568E96E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416C8ED-9ECA-6624-FE1A-0F023AD53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2CD5B-6895-47E3-BA67-B2B8C03FCE45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292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701A1E7-AA1A-AF37-F816-C9E716E77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5174C-EE01-490E-A328-65919339B7AE}" type="datetimeFigureOut">
              <a:rPr lang="es-CO"/>
              <a:pPr>
                <a:defRPr/>
              </a:pPr>
              <a:t>6/09/2023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292BEF1-611B-CA0A-C976-276264954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F8C0C36B-02B8-DEED-9B7F-536D9FD88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9CAC6-9314-4C26-B8DA-C0B82AD2814C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51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C3CCD921-40F6-7F7C-635A-16DDBF5D5A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s-CO" altLang="es-CO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CE6942C9-1D26-E2F3-2050-83C45FB473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los estilos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s-CO" alt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FA8D5B-727E-F64E-3FC1-ACB537A0F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E1856E-FAAC-4481-9F15-41F48AA843D9}" type="datetimeFigureOut">
              <a:rPr lang="es-CO"/>
              <a:pPr>
                <a:defRPr/>
              </a:pPr>
              <a:t>6/09/2023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36C385-403C-B33C-20CC-69D117B26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6A1721-B203-95AE-65F2-34665D3FE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A246D0-AD60-4F4D-9068-C11EDDC2E37F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tiempo.com/vida/medio-ambiente/fotos-de-la-laguna-de-suesca-se-esta-secando-569229" TargetMode="External"/><Relationship Id="rId2" Type="http://schemas.openxmlformats.org/officeDocument/2006/relationships/hyperlink" Target="https://www.infobae.com/america/colombia/2021/02/11/la-laguna-de-suesca-estaria-a-punto-de-desaparecer-pirr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os.com/ndwi/es/" TargetMode="External"/><Relationship Id="rId2" Type="http://schemas.openxmlformats.org/officeDocument/2006/relationships/hyperlink" Target="https://acolita.com/lista-de-indices-espectrales-en-sentinel-2-y-landsa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colita.com/lista-de-indices-espectrales-en-sentinel-2-y-landsat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eos.com/ndwi/e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6C63125-9CCB-7051-512F-CCF263C0CDC1}"/>
              </a:ext>
            </a:extLst>
          </p:cNvPr>
          <p:cNvGrpSpPr/>
          <p:nvPr/>
        </p:nvGrpSpPr>
        <p:grpSpPr>
          <a:xfrm>
            <a:off x="1073728" y="25348"/>
            <a:ext cx="9742487" cy="5629406"/>
            <a:chOff x="1073728" y="25348"/>
            <a:chExt cx="9742487" cy="5629406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55410C44-A2BD-018E-66D8-6A11749C2F71}"/>
                </a:ext>
              </a:extLst>
            </p:cNvPr>
            <p:cNvGrpSpPr/>
            <p:nvPr/>
          </p:nvGrpSpPr>
          <p:grpSpPr>
            <a:xfrm>
              <a:off x="1073728" y="143491"/>
              <a:ext cx="9742487" cy="5511263"/>
              <a:chOff x="1073728" y="82550"/>
              <a:chExt cx="9742487" cy="5511263"/>
            </a:xfrm>
          </p:grpSpPr>
          <p:sp>
            <p:nvSpPr>
              <p:cNvPr id="3074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245369B9-E6DF-A56E-F54D-13613CE072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011966" y="3257493"/>
                <a:ext cx="304800" cy="2377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s-CO" altLang="es-CO" sz="180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60B5266-C1DC-2CD6-133A-0DABB05AF360}"/>
                  </a:ext>
                </a:extLst>
              </p:cNvPr>
              <p:cNvSpPr txBox="1"/>
              <p:nvPr/>
            </p:nvSpPr>
            <p:spPr>
              <a:xfrm>
                <a:off x="1073728" y="1192608"/>
                <a:ext cx="9742487" cy="44012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s-MX" altLang="es-CO" sz="3200" b="1" dirty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La Noticia</a:t>
                </a:r>
                <a:r>
                  <a:rPr lang="es-MX" altLang="es-CO" sz="3200" b="1" dirty="0">
                    <a:latin typeface="+mn-lt"/>
                    <a:cs typeface="Arial" panose="020B0604020202020204" pitchFamily="34" charset="0"/>
                  </a:rPr>
                  <a:t>: </a:t>
                </a:r>
              </a:p>
              <a:p>
                <a:pPr algn="ctr" eaLnBrk="1" hangingPunct="1">
                  <a:defRPr/>
                </a:pPr>
                <a:endParaRPr lang="es-MX" altLang="es-CO" sz="3200" dirty="0">
                  <a:solidFill>
                    <a:srgbClr val="1C1C1C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s-MX" sz="2800" dirty="0">
                    <a:solidFill>
                      <a:srgbClr val="1C1C1C"/>
                    </a:solidFill>
                    <a:hlinkClick r:id="rId2"/>
                  </a:rPr>
                  <a:t>La laguna de Suesca estaría a punto de desaparecer: </a:t>
                </a:r>
                <a:r>
                  <a:rPr lang="es-MX" sz="2800" dirty="0" err="1">
                    <a:solidFill>
                      <a:srgbClr val="1C1C1C"/>
                    </a:solidFill>
                    <a:hlinkClick r:id="rId2"/>
                  </a:rPr>
                  <a:t>Pirry</a:t>
                </a:r>
                <a:r>
                  <a:rPr lang="es-MX" sz="2800" dirty="0">
                    <a:solidFill>
                      <a:srgbClr val="1C1C1C"/>
                    </a:solidFill>
                  </a:rPr>
                  <a:t> </a:t>
                </a:r>
              </a:p>
              <a:p>
                <a:pPr algn="ctr" eaLnBrk="1" hangingPunct="1">
                  <a:defRPr/>
                </a:pPr>
                <a:r>
                  <a:rPr lang="es-MX" sz="3200" dirty="0">
                    <a:solidFill>
                      <a:srgbClr val="1C1C1C"/>
                    </a:solidFill>
                  </a:rPr>
                  <a:t>Febrero 11 de 2021</a:t>
                </a:r>
              </a:p>
              <a:p>
                <a:pPr algn="ctr" eaLnBrk="1" hangingPunct="1">
                  <a:defRPr/>
                </a:pPr>
                <a:endParaRPr lang="es-MX" sz="3200" dirty="0">
                  <a:solidFill>
                    <a:srgbClr val="1C1C1C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s-CO" sz="3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Algoritmo para detectar masas de agua</a:t>
                </a:r>
              </a:p>
              <a:p>
                <a:pPr algn="ctr" eaLnBrk="1" hangingPunct="1">
                  <a:defRPr/>
                </a:pPr>
                <a:endParaRPr lang="es-MX" sz="3200" dirty="0">
                  <a:solidFill>
                    <a:srgbClr val="1C1C1C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s-MX" altLang="es-CO" sz="2800" dirty="0">
                    <a:solidFill>
                      <a:srgbClr val="1C1C1C"/>
                    </a:solidFill>
                    <a:latin typeface="+mn-lt"/>
                    <a:hlinkClick r:id="rId3"/>
                  </a:rPr>
                  <a:t>El desolador paisaje de la Laguna de Suesca: ¿qué ocurre?</a:t>
                </a:r>
                <a:r>
                  <a:rPr lang="es-MX" altLang="es-CO" sz="2800" dirty="0">
                    <a:solidFill>
                      <a:srgbClr val="1C1C1C"/>
                    </a:solidFill>
                    <a:latin typeface="+mn-lt"/>
                  </a:rPr>
                  <a:t> </a:t>
                </a:r>
              </a:p>
              <a:p>
                <a:pPr algn="ctr" eaLnBrk="1" hangingPunct="1">
                  <a:defRPr/>
                </a:pPr>
                <a:r>
                  <a:rPr lang="es-MX" altLang="es-CO" sz="3200" dirty="0">
                    <a:solidFill>
                      <a:srgbClr val="1C1C1C"/>
                    </a:solidFill>
                    <a:latin typeface="+mn-lt"/>
                  </a:rPr>
                  <a:t>Febrero 24 de 2021</a:t>
                </a:r>
              </a:p>
            </p:txBody>
          </p:sp>
          <p:sp>
            <p:nvSpPr>
              <p:cNvPr id="5" name="CuadroTexto 15">
                <a:extLst>
                  <a:ext uri="{FF2B5EF4-FFF2-40B4-BE49-F238E27FC236}">
                    <a16:creationId xmlns:a16="http://schemas.microsoft.com/office/drawing/2014/main" id="{4A4C1EE2-DE6C-04CD-9B17-09590C4ED8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5975" y="82550"/>
                <a:ext cx="2398713" cy="5857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600" b="1">
                    <a:cs typeface="Arial" panose="020B0604020202020204" pitchFamily="34" charset="0"/>
                  </a:rPr>
                  <a:t>PROYECTO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600" b="1">
                    <a:cs typeface="Arial" panose="020B0604020202020204" pitchFamily="34" charset="0"/>
                  </a:rPr>
                  <a:t>SATELITES SOCIALES</a:t>
                </a:r>
              </a:p>
            </p:txBody>
          </p:sp>
        </p:grp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ED1278B-6145-51BB-6738-D2BE97DB4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1827" y="50994"/>
              <a:ext cx="1131451" cy="662219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613CFD6-A1FF-19B8-C2FF-37D5EC48C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855" y="25348"/>
              <a:ext cx="929967" cy="83229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2DFB723D-793A-3B62-172F-320FC6C03339}"/>
              </a:ext>
            </a:extLst>
          </p:cNvPr>
          <p:cNvGrpSpPr/>
          <p:nvPr/>
        </p:nvGrpSpPr>
        <p:grpSpPr>
          <a:xfrm>
            <a:off x="1283124" y="145544"/>
            <a:ext cx="6880663" cy="6566912"/>
            <a:chOff x="1710414" y="82550"/>
            <a:chExt cx="6880663" cy="6566912"/>
          </a:xfrm>
        </p:grpSpPr>
        <p:sp>
          <p:nvSpPr>
            <p:cNvPr id="38915" name="CuadroTexto 8">
              <a:extLst>
                <a:ext uri="{FF2B5EF4-FFF2-40B4-BE49-F238E27FC236}">
                  <a16:creationId xmlns:a16="http://schemas.microsoft.com/office/drawing/2014/main" id="{757C775B-47B6-DD8D-E89C-11D2FA72C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A93CAD93-F6C3-E4E0-175D-253E08F9798B}"/>
                </a:ext>
              </a:extLst>
            </p:cNvPr>
            <p:cNvSpPr/>
            <p:nvPr/>
          </p:nvSpPr>
          <p:spPr bwMode="auto">
            <a:xfrm>
              <a:off x="2888882" y="4167930"/>
              <a:ext cx="48577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CO" b="1" dirty="0">
                  <a:solidFill>
                    <a:srgbClr val="C00000"/>
                  </a:solidFill>
                  <a:cs typeface="Arial" panose="020B0604020202020204" pitchFamily="34" charset="0"/>
                </a:rPr>
                <a:t>Si NDWI</a:t>
              </a:r>
              <a:r>
                <a:rPr lang="es-CO" dirty="0">
                  <a:solidFill>
                    <a:srgbClr val="3A3A3A"/>
                  </a:solidFill>
                  <a:cs typeface="Arial" panose="020B0604020202020204" pitchFamily="34" charset="0"/>
                </a:rPr>
                <a:t> tiene in valor mayor de cero es poque es agua, sino, elimine esa información</a:t>
              </a:r>
              <a:endParaRPr lang="es-CO" dirty="0">
                <a:solidFill>
                  <a:srgbClr val="C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926" name="Rectángulo 22">
              <a:extLst>
                <a:ext uri="{FF2B5EF4-FFF2-40B4-BE49-F238E27FC236}">
                  <a16:creationId xmlns:a16="http://schemas.microsoft.com/office/drawing/2014/main" id="{45A019FB-2E54-71E4-BA9C-3BCCD97A5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0414" y="6372471"/>
              <a:ext cx="6880663" cy="27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200">
                  <a:cs typeface="Arial" panose="020B0604020202020204" pitchFamily="34" charset="0"/>
                  <a:hlinkClick r:id="rId2"/>
                </a:rPr>
                <a:t>https://acolita.com/lista-de-indices-espectrales-en-sentinel-2-y-landsat/</a:t>
              </a:r>
              <a:r>
                <a:rPr lang="es-CO" altLang="es-CO" sz="1200">
                  <a:cs typeface="Arial" panose="020B0604020202020204" pitchFamily="34" charset="0"/>
                </a:rPr>
                <a:t>  </a:t>
              </a:r>
              <a:r>
                <a:rPr lang="es-CO" altLang="es-CO" sz="1200">
                  <a:cs typeface="Arial" panose="020B0604020202020204" pitchFamily="34" charset="0"/>
                  <a:hlinkClick r:id="rId3"/>
                </a:rPr>
                <a:t>https://eos.com/ndwi/es/</a:t>
              </a:r>
              <a:endParaRPr lang="es-CO" altLang="es-CO" sz="1200">
                <a:cs typeface="Arial" panose="020B0604020202020204" pitchFamily="34" charset="0"/>
              </a:endParaRPr>
            </a:p>
          </p:txBody>
        </p:sp>
        <p:sp>
          <p:nvSpPr>
            <p:cNvPr id="38917" name="CuadroTexto 24">
              <a:extLst>
                <a:ext uri="{FF2B5EF4-FFF2-40B4-BE49-F238E27FC236}">
                  <a16:creationId xmlns:a16="http://schemas.microsoft.com/office/drawing/2014/main" id="{B8520C0C-7F0A-8865-6C4E-849F970C9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8634" y="923900"/>
              <a:ext cx="43909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C00000"/>
                  </a:solidFill>
                </a:rPr>
                <a:t>Se va a evidenciar solo lo que es agua</a:t>
              </a:r>
              <a:endParaRPr lang="es-CO" altLang="es-CO" sz="1800" b="1" dirty="0">
                <a:solidFill>
                  <a:srgbClr val="C00000"/>
                </a:solidFill>
              </a:endParaRP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F61C5113-65A2-4C13-7AA7-BD191F47D3D2}"/>
                </a:ext>
              </a:extLst>
            </p:cNvPr>
            <p:cNvSpPr txBox="1"/>
            <p:nvPr/>
          </p:nvSpPr>
          <p:spPr>
            <a:xfrm>
              <a:off x="3103824" y="2564082"/>
              <a:ext cx="4427815" cy="5232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s-CO" sz="2800" b="1" dirty="0">
                  <a:solidFill>
                    <a:srgbClr val="C00000"/>
                  </a:solidFill>
                </a:rPr>
                <a:t> </a:t>
              </a:r>
              <a:r>
                <a:rPr lang="es-CO" altLang="es-CO" sz="2800" b="1" dirty="0" err="1">
                  <a:solidFill>
                    <a:srgbClr val="C00000"/>
                  </a:solidFill>
                </a:rPr>
                <a:t>If</a:t>
              </a:r>
              <a:r>
                <a:rPr lang="es-CO" altLang="es-CO" sz="2800" b="1" dirty="0">
                  <a:solidFill>
                    <a:srgbClr val="C00000"/>
                  </a:solidFill>
                </a:rPr>
                <a:t> NDW &gt; 0 </a:t>
              </a:r>
              <a:r>
                <a:rPr lang="es-CO" altLang="es-CO" sz="2800" b="1" dirty="0" err="1">
                  <a:solidFill>
                    <a:srgbClr val="C00000"/>
                  </a:solidFill>
                </a:rPr>
                <a:t>then</a:t>
              </a:r>
              <a:r>
                <a:rPr lang="es-CO" altLang="es-CO" sz="2800" b="1" dirty="0">
                  <a:solidFill>
                    <a:srgbClr val="C00000"/>
                  </a:solidFill>
                </a:rPr>
                <a:t> 1 </a:t>
              </a:r>
              <a:r>
                <a:rPr lang="es-CO" altLang="es-CO" sz="2800" b="1" dirty="0" err="1">
                  <a:solidFill>
                    <a:srgbClr val="C00000"/>
                  </a:solidFill>
                </a:rPr>
                <a:t>else</a:t>
              </a:r>
              <a:r>
                <a:rPr lang="es-CO" altLang="es-CO" sz="2800" b="1" dirty="0">
                  <a:solidFill>
                    <a:srgbClr val="C00000"/>
                  </a:solidFill>
                </a:rPr>
                <a:t> 0 </a:t>
              </a:r>
              <a:endParaRPr lang="es-CO" sz="28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0C3B1E8A-52AC-355D-EBE4-CA8FFA436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827" y="50994"/>
            <a:ext cx="1131451" cy="6622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CD5CB9B-2BCC-2208-E136-19DED9F1B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55" y="25348"/>
            <a:ext cx="929967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1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71337A59-A12E-2C09-64DD-57740F8F8946}"/>
              </a:ext>
            </a:extLst>
          </p:cNvPr>
          <p:cNvGrpSpPr/>
          <p:nvPr/>
        </p:nvGrpSpPr>
        <p:grpSpPr>
          <a:xfrm>
            <a:off x="149196" y="101866"/>
            <a:ext cx="11575634" cy="6673584"/>
            <a:chOff x="149196" y="101866"/>
            <a:chExt cx="11575634" cy="6673584"/>
          </a:xfrm>
        </p:grpSpPr>
        <p:sp>
          <p:nvSpPr>
            <p:cNvPr id="15363" name="CuadroTexto 6">
              <a:extLst>
                <a:ext uri="{FF2B5EF4-FFF2-40B4-BE49-F238E27FC236}">
                  <a16:creationId xmlns:a16="http://schemas.microsoft.com/office/drawing/2014/main" id="{50E535F3-272A-86A3-26F0-2B8A7DEF47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6" y="101866"/>
              <a:ext cx="228458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376AB6DB-9A00-9DFC-5A37-C2A3545FCAEA}"/>
                </a:ext>
              </a:extLst>
            </p:cNvPr>
            <p:cNvGrpSpPr/>
            <p:nvPr/>
          </p:nvGrpSpPr>
          <p:grpSpPr>
            <a:xfrm>
              <a:off x="149196" y="1042651"/>
              <a:ext cx="11575634" cy="5732799"/>
              <a:chOff x="63500" y="929705"/>
              <a:chExt cx="12153900" cy="5928295"/>
            </a:xfrm>
          </p:grpSpPr>
          <p:grpSp>
            <p:nvGrpSpPr>
              <p:cNvPr id="15364" name="Grupo 5">
                <a:extLst>
                  <a:ext uri="{FF2B5EF4-FFF2-40B4-BE49-F238E27FC236}">
                    <a16:creationId xmlns:a16="http://schemas.microsoft.com/office/drawing/2014/main" id="{2ADE5FD2-0404-F0D5-4C73-D4F4CA67E4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500" y="929705"/>
                <a:ext cx="9124954" cy="5928295"/>
                <a:chOff x="723900" y="807681"/>
                <a:chExt cx="9725025" cy="6126518"/>
              </a:xfrm>
            </p:grpSpPr>
            <p:sp>
              <p:nvSpPr>
                <p:cNvPr id="15367" name="Rectangle 3">
                  <a:extLst>
                    <a:ext uri="{FF2B5EF4-FFF2-40B4-BE49-F238E27FC236}">
                      <a16:creationId xmlns:a16="http://schemas.microsoft.com/office/drawing/2014/main" id="{4DC1D94C-C881-905E-EEDE-2AC262DD3E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000" y="2430463"/>
                  <a:ext cx="184150" cy="739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br>
                    <a:rPr lang="es-CO" altLang="zh-CN" sz="1200">
                      <a:latin typeface="Liberation Serif"/>
                      <a:ea typeface="Droid Sans Fallback"/>
                      <a:cs typeface="FreeSans"/>
                    </a:rPr>
                  </a:br>
                  <a:br>
                    <a:rPr lang="es-CO" altLang="zh-CN" sz="1200">
                      <a:latin typeface="Liberation Serif"/>
                      <a:ea typeface="Droid Sans Fallback"/>
                      <a:cs typeface="FreeSans"/>
                    </a:rPr>
                  </a:br>
                  <a:endParaRPr lang="es-CO" altLang="zh-CN" sz="1800">
                    <a:cs typeface="FreeSans"/>
                  </a:endParaRPr>
                </a:p>
              </p:txBody>
            </p:sp>
            <p:pic>
              <p:nvPicPr>
                <p:cNvPr id="15368" name="Imagen 3" descr="Una captura de pantalla de una computadora&#10;&#10;Descripción generada automáticamente">
                  <a:extLst>
                    <a:ext uri="{FF2B5EF4-FFF2-40B4-BE49-F238E27FC236}">
                      <a16:creationId xmlns:a16="http://schemas.microsoft.com/office/drawing/2014/main" id="{48E0057B-22E3-2C12-FECA-B4268FFFF2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3900" y="1463872"/>
                  <a:ext cx="9725025" cy="5470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369" name="CuadroTexto 9">
                  <a:extLst>
                    <a:ext uri="{FF2B5EF4-FFF2-40B4-BE49-F238E27FC236}">
                      <a16:creationId xmlns:a16="http://schemas.microsoft.com/office/drawing/2014/main" id="{19191CC2-4F77-DA1A-51CA-E5FB08487B3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93846" y="807681"/>
                  <a:ext cx="7085155" cy="3816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s-CO" sz="1800" b="1" dirty="0">
                      <a:solidFill>
                        <a:srgbClr val="C00000"/>
                      </a:solidFill>
                    </a:rPr>
                    <a:t>Resultado final detectando lo que verdaderamente es agua</a:t>
                  </a:r>
                  <a:endParaRPr lang="es-CO" altLang="es-CO" sz="18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5370" name="CuadroTexto 7">
                  <a:extLst>
                    <a:ext uri="{FF2B5EF4-FFF2-40B4-BE49-F238E27FC236}">
                      <a16:creationId xmlns:a16="http://schemas.microsoft.com/office/drawing/2014/main" id="{183E53AE-9DA7-91D6-854C-C664F908916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37742" y="1088235"/>
                  <a:ext cx="2274982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s-CO" sz="1800" b="1" dirty="0">
                      <a:solidFill>
                        <a:srgbClr val="0070C0"/>
                      </a:solidFill>
                    </a:rPr>
                    <a:t>Febrero 13 de 2020</a:t>
                  </a:r>
                  <a:endParaRPr lang="es-CO" altLang="es-CO" sz="1800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5371" name="CuadroTexto 8">
                  <a:extLst>
                    <a:ext uri="{FF2B5EF4-FFF2-40B4-BE49-F238E27FC236}">
                      <a16:creationId xmlns:a16="http://schemas.microsoft.com/office/drawing/2014/main" id="{D8D71786-BC3B-A4FA-2A2B-750A8E313E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6507" y="1089267"/>
                  <a:ext cx="2274887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s-CO" sz="1800" b="1" dirty="0">
                      <a:solidFill>
                        <a:srgbClr val="0070C0"/>
                      </a:solidFill>
                    </a:rPr>
                    <a:t>Febrero 17 de 2021</a:t>
                  </a:r>
                  <a:endParaRPr lang="es-CO" altLang="es-CO" sz="1800" b="1" dirty="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3" name="Conector recto de flecha 2">
                  <a:extLst>
                    <a:ext uri="{FF2B5EF4-FFF2-40B4-BE49-F238E27FC236}">
                      <a16:creationId xmlns:a16="http://schemas.microsoft.com/office/drawing/2014/main" id="{A193632C-8E97-9CAD-1584-C08328D0F8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524168" y="1088235"/>
                  <a:ext cx="2613574" cy="20070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" name="Rectángulo 4">
                  <a:extLst>
                    <a:ext uri="{FF2B5EF4-FFF2-40B4-BE49-F238E27FC236}">
                      <a16:creationId xmlns:a16="http://schemas.microsoft.com/office/drawing/2014/main" id="{4A2563A7-29EA-9DBB-63EF-A014A9B57E3E}"/>
                    </a:ext>
                  </a:extLst>
                </p:cNvPr>
                <p:cNvSpPr/>
                <p:nvPr/>
              </p:nvSpPr>
              <p:spPr>
                <a:xfrm>
                  <a:off x="886322" y="3000086"/>
                  <a:ext cx="856100" cy="142731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CO"/>
                </a:p>
              </p:txBody>
            </p:sp>
          </p:grpSp>
          <p:sp>
            <p:nvSpPr>
              <p:cNvPr id="15366" name="CuadroTexto 1">
                <a:extLst>
                  <a:ext uri="{FF2B5EF4-FFF2-40B4-BE49-F238E27FC236}">
                    <a16:creationId xmlns:a16="http://schemas.microsoft.com/office/drawing/2014/main" id="{D7130307-22C0-DC56-2359-B45382D065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71013" y="3343275"/>
                <a:ext cx="284638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800" b="1" dirty="0" err="1">
                    <a:solidFill>
                      <a:srgbClr val="C00000"/>
                    </a:solidFill>
                  </a:rPr>
                  <a:t>If</a:t>
                </a:r>
                <a:r>
                  <a:rPr lang="es-CO" altLang="es-CO" sz="1800" b="1" dirty="0">
                    <a:solidFill>
                      <a:srgbClr val="C00000"/>
                    </a:solidFill>
                  </a:rPr>
                  <a:t> NDW &gt; 0 </a:t>
                </a:r>
                <a:r>
                  <a:rPr lang="es-CO" altLang="es-CO" sz="1800" b="1" dirty="0" err="1">
                    <a:solidFill>
                      <a:srgbClr val="C00000"/>
                    </a:solidFill>
                  </a:rPr>
                  <a:t>then</a:t>
                </a:r>
                <a:r>
                  <a:rPr lang="es-CO" altLang="es-CO" sz="1800" b="1" dirty="0">
                    <a:solidFill>
                      <a:srgbClr val="C00000"/>
                    </a:solidFill>
                  </a:rPr>
                  <a:t> 1 </a:t>
                </a:r>
                <a:r>
                  <a:rPr lang="es-CO" altLang="es-CO" sz="1800" b="1" dirty="0" err="1">
                    <a:solidFill>
                      <a:srgbClr val="C00000"/>
                    </a:solidFill>
                  </a:rPr>
                  <a:t>else</a:t>
                </a:r>
                <a:r>
                  <a:rPr lang="es-CO" altLang="es-CO" sz="1800" b="1" dirty="0">
                    <a:solidFill>
                      <a:srgbClr val="C00000"/>
                    </a:solidFill>
                  </a:rPr>
                  <a:t> 0 </a:t>
                </a:r>
              </a:p>
            </p:txBody>
          </p:sp>
        </p:grp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9D56F435-06BB-6EA2-4F9F-238CF555E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827" y="50994"/>
            <a:ext cx="1131451" cy="6622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DE430D7-E48A-EDA8-EFF5-3895F9969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55" y="25348"/>
            <a:ext cx="929967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7818F7AC-EED2-35A4-8152-B339D2B8E2CF}"/>
              </a:ext>
            </a:extLst>
          </p:cNvPr>
          <p:cNvGrpSpPr/>
          <p:nvPr/>
        </p:nvGrpSpPr>
        <p:grpSpPr>
          <a:xfrm>
            <a:off x="749300" y="82550"/>
            <a:ext cx="10968038" cy="6724650"/>
            <a:chOff x="749300" y="82550"/>
            <a:chExt cx="10968038" cy="6724650"/>
          </a:xfrm>
        </p:grpSpPr>
        <p:sp>
          <p:nvSpPr>
            <p:cNvPr id="16387" name="CuadroTexto 20">
              <a:extLst>
                <a:ext uri="{FF2B5EF4-FFF2-40B4-BE49-F238E27FC236}">
                  <a16:creationId xmlns:a16="http://schemas.microsoft.com/office/drawing/2014/main" id="{DCC57482-DD12-FB62-808F-EEF910FFB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16388" name="Imagen 2" descr="Icono&#10;&#10;Descripción generada automáticamente">
              <a:extLst>
                <a:ext uri="{FF2B5EF4-FFF2-40B4-BE49-F238E27FC236}">
                  <a16:creationId xmlns:a16="http://schemas.microsoft.com/office/drawing/2014/main" id="{85836004-5869-83E5-1EC6-73CD9BCC8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828" y="1190626"/>
              <a:ext cx="5975350" cy="556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9" name="CuadroTexto 6">
              <a:extLst>
                <a:ext uri="{FF2B5EF4-FFF2-40B4-BE49-F238E27FC236}">
                  <a16:creationId xmlns:a16="http://schemas.microsoft.com/office/drawing/2014/main" id="{69EDB0D7-C33E-F268-DDB8-80790A32E7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9138" y="1711325"/>
              <a:ext cx="20050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0070C0"/>
                  </a:solidFill>
                </a:rPr>
                <a:t>Febrero 13 2020 </a:t>
              </a:r>
              <a:endParaRPr lang="es-CO" altLang="es-CO" sz="1800" b="1" dirty="0">
                <a:solidFill>
                  <a:srgbClr val="0070C0"/>
                </a:solidFill>
              </a:endParaRPr>
            </a:p>
          </p:txBody>
        </p:sp>
        <p:sp>
          <p:nvSpPr>
            <p:cNvPr id="16390" name="CuadroTexto 7">
              <a:extLst>
                <a:ext uri="{FF2B5EF4-FFF2-40B4-BE49-F238E27FC236}">
                  <a16:creationId xmlns:a16="http://schemas.microsoft.com/office/drawing/2014/main" id="{DA419FDE-BA8D-4116-8E4E-DE39D8C92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4363" y="3011488"/>
              <a:ext cx="22748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>
                  <a:solidFill>
                    <a:srgbClr val="0070C0"/>
                  </a:solidFill>
                </a:rPr>
                <a:t>Febrero 17 de 2021</a:t>
              </a:r>
              <a:endParaRPr lang="es-CO" altLang="es-CO" sz="1800" b="1">
                <a:solidFill>
                  <a:srgbClr val="0070C0"/>
                </a:solidFill>
              </a:endParaRPr>
            </a:p>
          </p:txBody>
        </p:sp>
        <p:sp>
          <p:nvSpPr>
            <p:cNvPr id="16391" name="CuadroTexto 8">
              <a:extLst>
                <a:ext uri="{FF2B5EF4-FFF2-40B4-BE49-F238E27FC236}">
                  <a16:creationId xmlns:a16="http://schemas.microsoft.com/office/drawing/2014/main" id="{4DACF6F4-E0EB-2F87-7602-F70BDDB35D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7337" y="828909"/>
              <a:ext cx="36086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C00000"/>
                  </a:solidFill>
                </a:rPr>
                <a:t>Medidas de área y perimetrales</a:t>
              </a:r>
              <a:endParaRPr lang="es-CO" altLang="es-CO" sz="1800" b="1" dirty="0">
                <a:solidFill>
                  <a:srgbClr val="C00000"/>
                </a:solidFill>
              </a:endParaRPr>
            </a:p>
          </p:txBody>
        </p:sp>
        <p:pic>
          <p:nvPicPr>
            <p:cNvPr id="16392" name="Imagen 4" descr="Interfaz de usuario gráfica, Texto, Aplicación&#10;&#10;Descripción generada automáticamente">
              <a:extLst>
                <a:ext uri="{FF2B5EF4-FFF2-40B4-BE49-F238E27FC236}">
                  <a16:creationId xmlns:a16="http://schemas.microsoft.com/office/drawing/2014/main" id="{F64A8D72-DD88-4ADD-D122-4DB773C99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300" y="2033588"/>
              <a:ext cx="3935413" cy="191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Imagen 9" descr="Interfaz de usuario gráfica, Texto, Aplicación, Word&#10;&#10;Descripción generada automáticamente">
              <a:extLst>
                <a:ext uri="{FF2B5EF4-FFF2-40B4-BE49-F238E27FC236}">
                  <a16:creationId xmlns:a16="http://schemas.microsoft.com/office/drawing/2014/main" id="{1E452E5E-97A8-EC6E-CDF6-1C3800C19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9338" y="3429000"/>
              <a:ext cx="4318000" cy="206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4" name="CuadroTexto 10">
              <a:extLst>
                <a:ext uri="{FF2B5EF4-FFF2-40B4-BE49-F238E27FC236}">
                  <a16:creationId xmlns:a16="http://schemas.microsoft.com/office/drawing/2014/main" id="{340CCCB9-0B6D-493F-FB2A-F8A45D1AE5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300" y="4227513"/>
              <a:ext cx="3760788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/>
                <a:t>Área: 1.617.617 </a:t>
              </a:r>
              <a:r>
                <a:rPr lang="es-MX" altLang="es-CO" sz="1800" dirty="0" err="1"/>
                <a:t>mts</a:t>
              </a:r>
              <a:r>
                <a:rPr lang="es-MX" altLang="es-CO" sz="1800" dirty="0"/>
                <a:t> cuadrados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/>
                <a:t>Perímetro: 8.886 </a:t>
              </a:r>
              <a:r>
                <a:rPr lang="es-MX" altLang="es-CO" sz="1800" dirty="0" err="1"/>
                <a:t>mts</a:t>
              </a:r>
              <a:endParaRPr lang="es-CO" altLang="es-CO" sz="1800" dirty="0"/>
            </a:p>
          </p:txBody>
        </p:sp>
        <p:sp>
          <p:nvSpPr>
            <p:cNvPr id="16395" name="CuadroTexto 14">
              <a:extLst>
                <a:ext uri="{FF2B5EF4-FFF2-40B4-BE49-F238E27FC236}">
                  <a16:creationId xmlns:a16="http://schemas.microsoft.com/office/drawing/2014/main" id="{AF875A72-E1DF-57D0-076C-AEE2DA2516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4525" y="5645150"/>
              <a:ext cx="321151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/>
                <a:t>Área: 344.531 mts cuadrados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/>
                <a:t>Perímetro: 2.840 mts</a:t>
              </a:r>
              <a:endParaRPr lang="es-CO" altLang="es-CO" sz="1800"/>
            </a:p>
          </p:txBody>
        </p:sp>
        <p:sp>
          <p:nvSpPr>
            <p:cNvPr id="16396" name="CuadroTexto 11">
              <a:extLst>
                <a:ext uri="{FF2B5EF4-FFF2-40B4-BE49-F238E27FC236}">
                  <a16:creationId xmlns:a16="http://schemas.microsoft.com/office/drawing/2014/main" id="{B29F591E-DF54-6874-0B3E-1306F2659F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9838" y="6437313"/>
              <a:ext cx="71723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>
                  <a:solidFill>
                    <a:srgbClr val="C00000"/>
                  </a:solidFill>
                </a:rPr>
                <a:t>El área es el 21%  de lo que era,  El  perímetro es 32% de lo que era</a:t>
              </a:r>
              <a:endParaRPr lang="es-CO" altLang="es-CO" sz="18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5895217F-D041-092D-63DA-3CE198D40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1827" y="50994"/>
            <a:ext cx="1131451" cy="6622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406E6A-D572-C2B8-D1F2-A07E42D29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55" y="25348"/>
            <a:ext cx="929967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86C2A30A-D9AA-C61D-4648-1EC55FE5D9CE}"/>
              </a:ext>
            </a:extLst>
          </p:cNvPr>
          <p:cNvGrpSpPr/>
          <p:nvPr/>
        </p:nvGrpSpPr>
        <p:grpSpPr>
          <a:xfrm>
            <a:off x="958850" y="82550"/>
            <a:ext cx="9504363" cy="6729413"/>
            <a:chOff x="958850" y="82550"/>
            <a:chExt cx="9504363" cy="6729413"/>
          </a:xfrm>
        </p:grpSpPr>
        <p:sp>
          <p:nvSpPr>
            <p:cNvPr id="18435" name="CuadroTexto 20">
              <a:extLst>
                <a:ext uri="{FF2B5EF4-FFF2-40B4-BE49-F238E27FC236}">
                  <a16:creationId xmlns:a16="http://schemas.microsoft.com/office/drawing/2014/main" id="{A1378D1A-5354-E134-2A77-BC15F1869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 dirty="0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 dirty="0"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18436" name="Imagen 2" descr="Mapa&#10;&#10;Descripción generada automáticamente">
              <a:extLst>
                <a:ext uri="{FF2B5EF4-FFF2-40B4-BE49-F238E27FC236}">
                  <a16:creationId xmlns:a16="http://schemas.microsoft.com/office/drawing/2014/main" id="{81CA12F8-BDB5-FA3D-9B69-1AB4B28947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850" y="1574800"/>
              <a:ext cx="9504363" cy="523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7CDA251F-ECA1-F770-C61C-E7F3B56AC83A}"/>
                </a:ext>
              </a:extLst>
            </p:cNvPr>
            <p:cNvSpPr/>
            <p:nvPr/>
          </p:nvSpPr>
          <p:spPr>
            <a:xfrm>
              <a:off x="4876800" y="5697538"/>
              <a:ext cx="750888" cy="325437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18438" name="CuadroTexto 4">
              <a:extLst>
                <a:ext uri="{FF2B5EF4-FFF2-40B4-BE49-F238E27FC236}">
                  <a16:creationId xmlns:a16="http://schemas.microsoft.com/office/drawing/2014/main" id="{35FD5E25-13E5-3F18-F9F7-C27941116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0775" y="5283200"/>
              <a:ext cx="9540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>
                  <a:solidFill>
                    <a:srgbClr val="FF0000"/>
                  </a:solidFill>
                </a:rPr>
                <a:t>Suesca</a:t>
              </a:r>
              <a:endParaRPr lang="es-CO" altLang="es-CO" sz="1800">
                <a:solidFill>
                  <a:srgbClr val="FF0000"/>
                </a:solidFill>
              </a:endParaRPr>
            </a:p>
          </p:txBody>
        </p:sp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E624B028-70E4-7CDF-D4E1-7880B654CC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5475" y="5583238"/>
              <a:ext cx="625475" cy="268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40" name="CuadroTexto 14">
              <a:extLst>
                <a:ext uri="{FF2B5EF4-FFF2-40B4-BE49-F238E27FC236}">
                  <a16:creationId xmlns:a16="http://schemas.microsoft.com/office/drawing/2014/main" id="{34D6D121-B5FE-4A40-07D0-9206DA355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6936" y="722313"/>
              <a:ext cx="412164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C00000"/>
                  </a:solidFill>
                </a:rPr>
                <a:t>La región de la Laguna de  SUESCA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>
                  <a:solidFill>
                    <a:srgbClr val="C00000"/>
                  </a:solidFill>
                </a:rPr>
                <a:t>OSM Open Street </a:t>
              </a:r>
              <a:r>
                <a:rPr lang="es-MX" altLang="es-CO" sz="1800" dirty="0" err="1">
                  <a:solidFill>
                    <a:srgbClr val="C00000"/>
                  </a:solidFill>
                </a:rPr>
                <a:t>Map</a:t>
              </a:r>
              <a:endParaRPr lang="es-CO" altLang="es-CO" sz="18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F525393C-87D2-E8B3-59A0-B843B8E60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827" y="50994"/>
            <a:ext cx="1131451" cy="6622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D2361B8-8B72-9DED-3A29-DAB2DCEB4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55" y="25348"/>
            <a:ext cx="929967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20E1E62-B7B9-42B5-AEBF-47FB228BADFE}"/>
              </a:ext>
            </a:extLst>
          </p:cNvPr>
          <p:cNvSpPr txBox="1"/>
          <p:nvPr/>
        </p:nvSpPr>
        <p:spPr>
          <a:xfrm>
            <a:off x="4349809" y="2705725"/>
            <a:ext cx="21675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600" dirty="0">
                <a:solidFill>
                  <a:schemeClr val="accent1"/>
                </a:solidFill>
              </a:rPr>
              <a:t>FIN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D2C9E9F-0E0C-A07D-57DC-76A3EA592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827" y="50994"/>
            <a:ext cx="1131451" cy="6622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EFB27B3-7EE0-D8D9-65ED-675372568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55" y="25348"/>
            <a:ext cx="929967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0B57001-7264-2317-E8AA-59D09AA6A409}"/>
              </a:ext>
            </a:extLst>
          </p:cNvPr>
          <p:cNvGrpSpPr/>
          <p:nvPr/>
        </p:nvGrpSpPr>
        <p:grpSpPr>
          <a:xfrm>
            <a:off x="1935701" y="153983"/>
            <a:ext cx="7644136" cy="6400641"/>
            <a:chOff x="1982392" y="82550"/>
            <a:chExt cx="7922415" cy="6663522"/>
          </a:xfrm>
        </p:grpSpPr>
        <p:sp>
          <p:nvSpPr>
            <p:cNvPr id="3074" name="AutoShape 2" descr="La deforestación amenaza con acabar los bosques del Caguán">
              <a:extLst>
                <a:ext uri="{FF2B5EF4-FFF2-40B4-BE49-F238E27FC236}">
                  <a16:creationId xmlns:a16="http://schemas.microsoft.com/office/drawing/2014/main" id="{245369B9-E6DF-A56E-F54D-13613CE0729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076" name="CuadroTexto 15">
              <a:extLst>
                <a:ext uri="{FF2B5EF4-FFF2-40B4-BE49-F238E27FC236}">
                  <a16:creationId xmlns:a16="http://schemas.microsoft.com/office/drawing/2014/main" id="{F1EEA0C0-840A-F434-48A3-60EE40D45B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077" name="Imagen 3">
              <a:extLst>
                <a:ext uri="{FF2B5EF4-FFF2-40B4-BE49-F238E27FC236}">
                  <a16:creationId xmlns:a16="http://schemas.microsoft.com/office/drawing/2014/main" id="{A2C79D59-87CF-5C09-651C-CFA4CB050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392" y="1478181"/>
              <a:ext cx="7922415" cy="526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D60B5266-C1DC-2CD6-133A-0DABB05AF360}"/>
                </a:ext>
              </a:extLst>
            </p:cNvPr>
            <p:cNvSpPr txBox="1"/>
            <p:nvPr/>
          </p:nvSpPr>
          <p:spPr>
            <a:xfrm>
              <a:off x="3359823" y="635000"/>
              <a:ext cx="51675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s-MX" altLang="es-CO" b="1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El sitio:</a:t>
              </a:r>
            </a:p>
            <a:p>
              <a:pPr algn="ctr" eaLnBrk="1" hangingPunct="1">
                <a:defRPr/>
              </a:pPr>
              <a:r>
                <a:rPr lang="es-MX" altLang="es-CO" b="1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Estado de la laguna en </a:t>
              </a:r>
              <a:r>
                <a:rPr lang="es-MX" dirty="0">
                  <a:solidFill>
                    <a:srgbClr val="1C1C1C"/>
                  </a:solidFill>
                  <a:latin typeface="+mn-lt"/>
                </a:rPr>
                <a:t>Febrero 11 de 2021</a:t>
              </a: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2EDFE371-8F83-4760-8119-22AD32265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827" y="50994"/>
            <a:ext cx="1131451" cy="6622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BFEA2EF-B76C-195F-8F94-ADEA7E309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55" y="25348"/>
            <a:ext cx="929967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1C9841A6-0F43-FC25-9E99-6193AD00052C}"/>
              </a:ext>
            </a:extLst>
          </p:cNvPr>
          <p:cNvGrpSpPr/>
          <p:nvPr/>
        </p:nvGrpSpPr>
        <p:grpSpPr>
          <a:xfrm>
            <a:off x="1557338" y="82550"/>
            <a:ext cx="9527787" cy="6724650"/>
            <a:chOff x="1557338" y="82550"/>
            <a:chExt cx="9527787" cy="6724650"/>
          </a:xfrm>
        </p:grpSpPr>
        <p:sp>
          <p:nvSpPr>
            <p:cNvPr id="4099" name="CuadroTexto 20">
              <a:extLst>
                <a:ext uri="{FF2B5EF4-FFF2-40B4-BE49-F238E27FC236}">
                  <a16:creationId xmlns:a16="http://schemas.microsoft.com/office/drawing/2014/main" id="{C1381611-750B-65EE-AD1C-49E5414E6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 dirty="0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 dirty="0"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4100" name="Imagen 2" descr="Mapa&#10;&#10;Descripción generada automáticamente">
              <a:extLst>
                <a:ext uri="{FF2B5EF4-FFF2-40B4-BE49-F238E27FC236}">
                  <a16:creationId xmlns:a16="http://schemas.microsoft.com/office/drawing/2014/main" id="{19BD9488-5512-4328-3434-9FDA3D17F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338" y="1250950"/>
              <a:ext cx="9077325" cy="555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1" name="CuadroTexto 1">
              <a:extLst>
                <a:ext uri="{FF2B5EF4-FFF2-40B4-BE49-F238E27FC236}">
                  <a16:creationId xmlns:a16="http://schemas.microsoft.com/office/drawing/2014/main" id="{4BFB44DE-9434-CF28-68E7-1097A2485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6587" y="837036"/>
              <a:ext cx="91785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800" dirty="0"/>
                <a:t>Selección del territorio utilizando </a:t>
              </a:r>
              <a:r>
                <a:rPr lang="es-CO" altLang="es-CO" sz="1800" b="1" dirty="0">
                  <a:solidFill>
                    <a:schemeClr val="accent1"/>
                  </a:solidFill>
                </a:rPr>
                <a:t>Open Access Hub </a:t>
              </a:r>
              <a:r>
                <a:rPr lang="es-CO" altLang="es-CO" sz="1800" dirty="0"/>
                <a:t>de </a:t>
              </a:r>
              <a:r>
                <a:rPr lang="es-CO" altLang="es-CO" sz="1800" dirty="0" err="1"/>
                <a:t>Copernicus</a:t>
              </a:r>
              <a:r>
                <a:rPr lang="es-CO" altLang="es-CO" sz="1800" dirty="0"/>
                <a:t>: </a:t>
              </a:r>
              <a:r>
                <a:rPr lang="es-CO" altLang="es-CO" sz="1800" b="1" dirty="0">
                  <a:solidFill>
                    <a:schemeClr val="accent1"/>
                  </a:solidFill>
                </a:rPr>
                <a:t>Laguna de Suesca</a:t>
              </a:r>
            </a:p>
          </p:txBody>
        </p:sp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5BBE8339-B10D-9057-C1D0-F29DBD91DAA3}"/>
                </a:ext>
              </a:extLst>
            </p:cNvPr>
            <p:cNvSpPr/>
            <p:nvPr/>
          </p:nvSpPr>
          <p:spPr>
            <a:xfrm rot="2593935">
              <a:off x="5815013" y="2259013"/>
              <a:ext cx="1123950" cy="3652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E4B40D60-C463-4CD4-01DD-28D379AD8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827" y="50994"/>
            <a:ext cx="1131451" cy="6622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298EE54-8A6A-6F7A-3EF5-BB11F35B7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55" y="25348"/>
            <a:ext cx="929967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o 35">
            <a:extLst>
              <a:ext uri="{FF2B5EF4-FFF2-40B4-BE49-F238E27FC236}">
                <a16:creationId xmlns:a16="http://schemas.microsoft.com/office/drawing/2014/main" id="{39ED5A36-45B9-7D0E-85CB-A4F4F565A99D}"/>
              </a:ext>
            </a:extLst>
          </p:cNvPr>
          <p:cNvGrpSpPr/>
          <p:nvPr/>
        </p:nvGrpSpPr>
        <p:grpSpPr>
          <a:xfrm>
            <a:off x="774941" y="83343"/>
            <a:ext cx="10101130" cy="6727931"/>
            <a:chOff x="774941" y="83343"/>
            <a:chExt cx="10101130" cy="6727931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B41157D-2657-4CCE-9C38-61DDEED6076B}"/>
                </a:ext>
              </a:extLst>
            </p:cNvPr>
            <p:cNvSpPr txBox="1"/>
            <p:nvPr/>
          </p:nvSpPr>
          <p:spPr>
            <a:xfrm>
              <a:off x="1557629" y="654512"/>
              <a:ext cx="90395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Satélite: Sentinel-2</a:t>
              </a:r>
              <a:endParaRPr lang="es-CO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80BCAFE-9717-42FC-8779-88BAAAF52064}"/>
                </a:ext>
              </a:extLst>
            </p:cNvPr>
            <p:cNvSpPr txBox="1"/>
            <p:nvPr/>
          </p:nvSpPr>
          <p:spPr>
            <a:xfrm>
              <a:off x="2187723" y="944828"/>
              <a:ext cx="67952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>
                  <a:solidFill>
                    <a:srgbClr val="C00000"/>
                  </a:solidFill>
                </a:rPr>
                <a:t> Buscar el aislamiento de la zona de agua para evitar distorsiones</a:t>
              </a:r>
            </a:p>
            <a:p>
              <a:pPr algn="ctr"/>
              <a:r>
                <a:rPr lang="es-CO" sz="1600" b="1" dirty="0">
                  <a:solidFill>
                    <a:srgbClr val="C00000"/>
                  </a:solidFill>
                </a:rPr>
                <a:t> con “ruidos” ambientales o de otras características y comparar las masas de agua en tiempos diferentes</a:t>
              </a:r>
            </a:p>
          </p:txBody>
        </p:sp>
        <p:sp>
          <p:nvSpPr>
            <p:cNvPr id="85" name="Rectángulo: esquinas redondeadas 84">
              <a:extLst>
                <a:ext uri="{FF2B5EF4-FFF2-40B4-BE49-F238E27FC236}">
                  <a16:creationId xmlns:a16="http://schemas.microsoft.com/office/drawing/2014/main" id="{85C016E1-06CF-4A25-A0DF-B7C4C77F6F6D}"/>
                </a:ext>
              </a:extLst>
            </p:cNvPr>
            <p:cNvSpPr/>
            <p:nvPr/>
          </p:nvSpPr>
          <p:spPr>
            <a:xfrm>
              <a:off x="5315917" y="5085036"/>
              <a:ext cx="742211" cy="59366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tx1"/>
                </a:solidFill>
              </a:endParaRPr>
            </a:p>
          </p:txBody>
        </p: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24B7C9DE-3F93-474E-8543-F47B2F9B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8783" y="2901736"/>
              <a:ext cx="1114508" cy="848314"/>
            </a:xfrm>
            <a:prstGeom prst="rect">
              <a:avLst/>
            </a:prstGeom>
          </p:spPr>
        </p:pic>
        <p:sp>
          <p:nvSpPr>
            <p:cNvPr id="47" name="Flecha: a la derecha 46">
              <a:extLst>
                <a:ext uri="{FF2B5EF4-FFF2-40B4-BE49-F238E27FC236}">
                  <a16:creationId xmlns:a16="http://schemas.microsoft.com/office/drawing/2014/main" id="{13B0E926-902B-4DE9-A44F-0BD19014655B}"/>
                </a:ext>
              </a:extLst>
            </p:cNvPr>
            <p:cNvSpPr/>
            <p:nvPr/>
          </p:nvSpPr>
          <p:spPr>
            <a:xfrm>
              <a:off x="2470811" y="3526382"/>
              <a:ext cx="169052" cy="25148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8" name="Flecha: a la derecha 47">
              <a:extLst>
                <a:ext uri="{FF2B5EF4-FFF2-40B4-BE49-F238E27FC236}">
                  <a16:creationId xmlns:a16="http://schemas.microsoft.com/office/drawing/2014/main" id="{E01F6A48-59D3-4168-879A-5A202645F7DE}"/>
                </a:ext>
              </a:extLst>
            </p:cNvPr>
            <p:cNvSpPr/>
            <p:nvPr/>
          </p:nvSpPr>
          <p:spPr>
            <a:xfrm rot="5400000">
              <a:off x="7974061" y="5018728"/>
              <a:ext cx="177074" cy="271891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1" name="Rectángulo: esquinas redondeadas 50">
              <a:extLst>
                <a:ext uri="{FF2B5EF4-FFF2-40B4-BE49-F238E27FC236}">
                  <a16:creationId xmlns:a16="http://schemas.microsoft.com/office/drawing/2014/main" id="{41CFDA3E-D31D-41A7-B439-840CE4A75FF6}"/>
                </a:ext>
              </a:extLst>
            </p:cNvPr>
            <p:cNvSpPr/>
            <p:nvPr/>
          </p:nvSpPr>
          <p:spPr>
            <a:xfrm>
              <a:off x="3121286" y="2493459"/>
              <a:ext cx="738803" cy="60240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tx1"/>
                  </a:solidFill>
                </a:rPr>
                <a:t>Generar mapa</a:t>
              </a:r>
              <a:endParaRPr lang="es-CO" sz="1000" dirty="0">
                <a:solidFill>
                  <a:schemeClr val="tx1"/>
                </a:solidFill>
              </a:endParaRPr>
            </a:p>
          </p:txBody>
        </p:sp>
        <p:sp>
          <p:nvSpPr>
            <p:cNvPr id="53" name="Diagrama de flujo: disco magnético 52">
              <a:extLst>
                <a:ext uri="{FF2B5EF4-FFF2-40B4-BE49-F238E27FC236}">
                  <a16:creationId xmlns:a16="http://schemas.microsoft.com/office/drawing/2014/main" id="{6110A221-76D0-42F8-92D1-CA7AEB3A1B0F}"/>
                </a:ext>
              </a:extLst>
            </p:cNvPr>
            <p:cNvSpPr/>
            <p:nvPr/>
          </p:nvSpPr>
          <p:spPr>
            <a:xfrm>
              <a:off x="4155656" y="2493459"/>
              <a:ext cx="888324" cy="614128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>
                  <a:solidFill>
                    <a:schemeClr val="accent2">
                      <a:lumMod val="75000"/>
                    </a:schemeClr>
                  </a:solidFill>
                </a:rPr>
                <a:t>Natural 4,3,2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4" name="Flecha: a la derecha 53">
              <a:extLst>
                <a:ext uri="{FF2B5EF4-FFF2-40B4-BE49-F238E27FC236}">
                  <a16:creationId xmlns:a16="http://schemas.microsoft.com/office/drawing/2014/main" id="{AA6D0F7C-0A0D-47B4-9D9C-CC8C5BBA97A8}"/>
                </a:ext>
              </a:extLst>
            </p:cNvPr>
            <p:cNvSpPr/>
            <p:nvPr/>
          </p:nvSpPr>
          <p:spPr>
            <a:xfrm rot="5400000">
              <a:off x="3560234" y="4213525"/>
              <a:ext cx="183315" cy="242629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3" name="Rectángulo: esquinas redondeadas 62">
              <a:extLst>
                <a:ext uri="{FF2B5EF4-FFF2-40B4-BE49-F238E27FC236}">
                  <a16:creationId xmlns:a16="http://schemas.microsoft.com/office/drawing/2014/main" id="{87E6BD4F-1673-4552-B226-EA2F7B4E9DEE}"/>
                </a:ext>
              </a:extLst>
            </p:cNvPr>
            <p:cNvSpPr/>
            <p:nvPr/>
          </p:nvSpPr>
          <p:spPr>
            <a:xfrm>
              <a:off x="1163269" y="2811047"/>
              <a:ext cx="1280368" cy="103187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cxnSp>
          <p:nvCxnSpPr>
            <p:cNvPr id="65" name="Conector recto de flecha 64">
              <a:extLst>
                <a:ext uri="{FF2B5EF4-FFF2-40B4-BE49-F238E27FC236}">
                  <a16:creationId xmlns:a16="http://schemas.microsoft.com/office/drawing/2014/main" id="{11494D13-305B-4A13-AF86-56ED4BFF35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2166" y="3518039"/>
              <a:ext cx="105373" cy="250590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de flecha 65">
              <a:extLst>
                <a:ext uri="{FF2B5EF4-FFF2-40B4-BE49-F238E27FC236}">
                  <a16:creationId xmlns:a16="http://schemas.microsoft.com/office/drawing/2014/main" id="{98DB2A3A-ED47-4C9D-B262-E49031BBB8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6086" y="2505179"/>
              <a:ext cx="0" cy="351876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de flecha 66">
              <a:extLst>
                <a:ext uri="{FF2B5EF4-FFF2-40B4-BE49-F238E27FC236}">
                  <a16:creationId xmlns:a16="http://schemas.microsoft.com/office/drawing/2014/main" id="{5753D00E-9A66-4D5C-8602-D3D8F3F39B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8475" y="4877114"/>
              <a:ext cx="0" cy="97517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Cerrar llave 67">
              <a:extLst>
                <a:ext uri="{FF2B5EF4-FFF2-40B4-BE49-F238E27FC236}">
                  <a16:creationId xmlns:a16="http://schemas.microsoft.com/office/drawing/2014/main" id="{5E8D2F0D-37C5-4361-845D-05EDD1ADC2B6}"/>
                </a:ext>
              </a:extLst>
            </p:cNvPr>
            <p:cNvSpPr/>
            <p:nvPr/>
          </p:nvSpPr>
          <p:spPr>
            <a:xfrm rot="5400000">
              <a:off x="1771556" y="3448617"/>
              <a:ext cx="66966" cy="1076241"/>
            </a:xfrm>
            <a:prstGeom prst="rightBrace">
              <a:avLst>
                <a:gd name="adj1" fmla="val 8333"/>
                <a:gd name="adj2" fmla="val 5364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993B5ED3-A3C7-4E2F-BC1C-A7EFA30B9D9A}"/>
                </a:ext>
              </a:extLst>
            </p:cNvPr>
            <p:cNvSpPr txBox="1"/>
            <p:nvPr/>
          </p:nvSpPr>
          <p:spPr>
            <a:xfrm>
              <a:off x="1425657" y="4067908"/>
              <a:ext cx="963434" cy="350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>
                  <a:solidFill>
                    <a:schemeClr val="accent2"/>
                  </a:solidFill>
                </a:rPr>
                <a:t>Misiones satelitales</a:t>
              </a:r>
              <a:endParaRPr lang="es-CO" sz="1000" dirty="0">
                <a:solidFill>
                  <a:schemeClr val="accent2"/>
                </a:solidFill>
              </a:endParaRPr>
            </a:p>
          </p:txBody>
        </p:sp>
        <p:pic>
          <p:nvPicPr>
            <p:cNvPr id="7" name="Imagen 6" descr="Imagen que contiene pasto, montaña, agua, grande&#10;&#10;Descripción generada automáticamente">
              <a:extLst>
                <a:ext uri="{FF2B5EF4-FFF2-40B4-BE49-F238E27FC236}">
                  <a16:creationId xmlns:a16="http://schemas.microsoft.com/office/drawing/2014/main" id="{FC696B0B-8A75-4B42-976C-FE6617CCC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289" y="2544843"/>
              <a:ext cx="667951" cy="641174"/>
            </a:xfrm>
            <a:prstGeom prst="rect">
              <a:avLst/>
            </a:prstGeom>
          </p:spPr>
        </p:pic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54C54283-7F29-4B20-B61D-A0446E4E5547}"/>
                </a:ext>
              </a:extLst>
            </p:cNvPr>
            <p:cNvSpPr/>
            <p:nvPr/>
          </p:nvSpPr>
          <p:spPr>
            <a:xfrm>
              <a:off x="3063477" y="3314792"/>
              <a:ext cx="784861" cy="61868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tx1"/>
                  </a:solidFill>
                </a:rPr>
                <a:t>Generar mapa</a:t>
              </a:r>
              <a:endParaRPr lang="es-CO" sz="1000" dirty="0">
                <a:solidFill>
                  <a:schemeClr val="tx1"/>
                </a:solidFill>
              </a:endParaRPr>
            </a:p>
          </p:txBody>
        </p:sp>
        <p:pic>
          <p:nvPicPr>
            <p:cNvPr id="73" name="Imagen 72" descr="Imagen que contiene pastel, verde, viendo, fuego&#10;&#10;Descripción generada automáticamente">
              <a:extLst>
                <a:ext uri="{FF2B5EF4-FFF2-40B4-BE49-F238E27FC236}">
                  <a16:creationId xmlns:a16="http://schemas.microsoft.com/office/drawing/2014/main" id="{1EA06E60-7CEF-45AC-8DEC-AB82BECD3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5498" y="3402063"/>
              <a:ext cx="669569" cy="641174"/>
            </a:xfrm>
            <a:prstGeom prst="rect">
              <a:avLst/>
            </a:prstGeom>
          </p:spPr>
        </p:pic>
        <p:pic>
          <p:nvPicPr>
            <p:cNvPr id="75" name="Imagen 74" descr="Imagen que contiene pasto, hidrante, verde, hombre&#10;&#10;Descripción generada automáticamente">
              <a:extLst>
                <a:ext uri="{FF2B5EF4-FFF2-40B4-BE49-F238E27FC236}">
                  <a16:creationId xmlns:a16="http://schemas.microsoft.com/office/drawing/2014/main" id="{48FFF5FF-7039-4F72-9948-6C2A98BE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362034" y="4140013"/>
              <a:ext cx="684766" cy="657314"/>
            </a:xfrm>
            <a:prstGeom prst="rect">
              <a:avLst/>
            </a:prstGeom>
          </p:spPr>
        </p:pic>
        <p:sp>
          <p:nvSpPr>
            <p:cNvPr id="79" name="Rectángulo: esquinas redondeadas 78">
              <a:extLst>
                <a:ext uri="{FF2B5EF4-FFF2-40B4-BE49-F238E27FC236}">
                  <a16:creationId xmlns:a16="http://schemas.microsoft.com/office/drawing/2014/main" id="{D080979B-BDC8-40DE-9E40-53ABBE37A31D}"/>
                </a:ext>
              </a:extLst>
            </p:cNvPr>
            <p:cNvSpPr/>
            <p:nvPr/>
          </p:nvSpPr>
          <p:spPr>
            <a:xfrm>
              <a:off x="3063477" y="4075218"/>
              <a:ext cx="775982" cy="68635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>
                  <a:solidFill>
                    <a:schemeClr val="tx1"/>
                  </a:solidFill>
                </a:rPr>
                <a:t>Reensamble para unificar resolución de bandas</a:t>
              </a:r>
            </a:p>
          </p:txBody>
        </p:sp>
        <p:sp>
          <p:nvSpPr>
            <p:cNvPr id="81" name="Rectángulo: esquinas redondeadas 80">
              <a:extLst>
                <a:ext uri="{FF2B5EF4-FFF2-40B4-BE49-F238E27FC236}">
                  <a16:creationId xmlns:a16="http://schemas.microsoft.com/office/drawing/2014/main" id="{59728242-35B7-49DA-B421-D95EF0C0E333}"/>
                </a:ext>
              </a:extLst>
            </p:cNvPr>
            <p:cNvSpPr/>
            <p:nvPr/>
          </p:nvSpPr>
          <p:spPr>
            <a:xfrm>
              <a:off x="4184681" y="5086735"/>
              <a:ext cx="769308" cy="58037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>
                  <a:solidFill>
                    <a:schemeClr val="tx1"/>
                  </a:solidFill>
                </a:rPr>
                <a:t>Reducir</a:t>
              </a:r>
            </a:p>
            <a:p>
              <a:pPr algn="ctr"/>
              <a:r>
                <a:rPr lang="es-CO" sz="1000" dirty="0">
                  <a:solidFill>
                    <a:schemeClr val="tx1"/>
                  </a:solidFill>
                </a:rPr>
                <a:t>zona</a:t>
              </a:r>
            </a:p>
          </p:txBody>
        </p:sp>
        <p:sp>
          <p:nvSpPr>
            <p:cNvPr id="87" name="Rectángulo: esquinas redondeadas 86">
              <a:extLst>
                <a:ext uri="{FF2B5EF4-FFF2-40B4-BE49-F238E27FC236}">
                  <a16:creationId xmlns:a16="http://schemas.microsoft.com/office/drawing/2014/main" id="{30184029-406B-428D-8828-2791076D2C8C}"/>
                </a:ext>
              </a:extLst>
            </p:cNvPr>
            <p:cNvSpPr/>
            <p:nvPr/>
          </p:nvSpPr>
          <p:spPr>
            <a:xfrm>
              <a:off x="6337847" y="3933479"/>
              <a:ext cx="974514" cy="82707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>
                  <a:solidFill>
                    <a:schemeClr val="accent6">
                      <a:lumMod val="75000"/>
                    </a:schemeClr>
                  </a:solidFill>
                </a:rPr>
                <a:t>NDWI =</a:t>
              </a:r>
            </a:p>
            <a:p>
              <a:pPr algn="ctr"/>
              <a:r>
                <a:rPr lang="es-CO" sz="1000" dirty="0">
                  <a:solidFill>
                    <a:schemeClr val="accent6">
                      <a:lumMod val="75000"/>
                    </a:schemeClr>
                  </a:solidFill>
                </a:rPr>
                <a:t>(B3-B8)/(B3+B8)</a:t>
              </a:r>
            </a:p>
          </p:txBody>
        </p:sp>
        <p:sp>
          <p:nvSpPr>
            <p:cNvPr id="91" name="Rectángulo: esquinas redondeadas 90">
              <a:extLst>
                <a:ext uri="{FF2B5EF4-FFF2-40B4-BE49-F238E27FC236}">
                  <a16:creationId xmlns:a16="http://schemas.microsoft.com/office/drawing/2014/main" id="{C24D0C82-381A-4361-BB94-5D58D3FD08AE}"/>
                </a:ext>
              </a:extLst>
            </p:cNvPr>
            <p:cNvSpPr/>
            <p:nvPr/>
          </p:nvSpPr>
          <p:spPr>
            <a:xfrm>
              <a:off x="7491473" y="4319648"/>
              <a:ext cx="1077568" cy="72340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>
                  <a:solidFill>
                    <a:schemeClr val="tx1"/>
                  </a:solidFill>
                </a:rPr>
                <a:t>NDWI_ </a:t>
              </a:r>
              <a:r>
                <a:rPr lang="es-CO" sz="1000" dirty="0" err="1">
                  <a:solidFill>
                    <a:schemeClr val="tx1"/>
                  </a:solidFill>
                </a:rPr>
                <a:t>mask</a:t>
              </a:r>
              <a:r>
                <a:rPr lang="es-CO" sz="1000" dirty="0">
                  <a:solidFill>
                    <a:schemeClr val="tx1"/>
                  </a:solidFill>
                </a:rPr>
                <a:t>:</a:t>
              </a:r>
            </a:p>
            <a:p>
              <a:pPr algn="ctr"/>
              <a:r>
                <a:rPr lang="es-CO" sz="1000" dirty="0" err="1">
                  <a:solidFill>
                    <a:schemeClr val="tx1"/>
                  </a:solidFill>
                </a:rPr>
                <a:t>if</a:t>
              </a:r>
              <a:r>
                <a:rPr lang="es-CO" sz="1000" dirty="0">
                  <a:solidFill>
                    <a:schemeClr val="tx1"/>
                  </a:solidFill>
                </a:rPr>
                <a:t> NDWI &gt; 0 </a:t>
              </a:r>
              <a:r>
                <a:rPr lang="es-CO" sz="1000" dirty="0" err="1">
                  <a:solidFill>
                    <a:schemeClr val="tx1"/>
                  </a:solidFill>
                </a:rPr>
                <a:t>then</a:t>
              </a:r>
              <a:r>
                <a:rPr lang="es-CO" sz="1000" dirty="0">
                  <a:solidFill>
                    <a:schemeClr val="tx1"/>
                  </a:solidFill>
                </a:rPr>
                <a:t> 1 </a:t>
              </a:r>
              <a:r>
                <a:rPr lang="es-CO" sz="1000" dirty="0" err="1">
                  <a:solidFill>
                    <a:schemeClr val="tx1"/>
                  </a:solidFill>
                </a:rPr>
                <a:t>else</a:t>
              </a:r>
              <a:r>
                <a:rPr lang="es-CO" sz="1000" dirty="0">
                  <a:solidFill>
                    <a:schemeClr val="tx1"/>
                  </a:solidFill>
                </a:rPr>
                <a:t> 0</a:t>
              </a:r>
            </a:p>
          </p:txBody>
        </p:sp>
        <p:sp>
          <p:nvSpPr>
            <p:cNvPr id="94" name="Cerrar llave 93">
              <a:extLst>
                <a:ext uri="{FF2B5EF4-FFF2-40B4-BE49-F238E27FC236}">
                  <a16:creationId xmlns:a16="http://schemas.microsoft.com/office/drawing/2014/main" id="{E1A2A6B8-9D2F-41DA-8196-B441B17DC924}"/>
                </a:ext>
              </a:extLst>
            </p:cNvPr>
            <p:cNvSpPr/>
            <p:nvPr/>
          </p:nvSpPr>
          <p:spPr>
            <a:xfrm flipH="1">
              <a:off x="2719124" y="2524148"/>
              <a:ext cx="169051" cy="223742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96" name="Flecha: a la derecha 95">
              <a:extLst>
                <a:ext uri="{FF2B5EF4-FFF2-40B4-BE49-F238E27FC236}">
                  <a16:creationId xmlns:a16="http://schemas.microsoft.com/office/drawing/2014/main" id="{8B0E62BA-F758-4A5A-AC53-CD6A5E3766B1}"/>
                </a:ext>
              </a:extLst>
            </p:cNvPr>
            <p:cNvSpPr/>
            <p:nvPr/>
          </p:nvSpPr>
          <p:spPr>
            <a:xfrm>
              <a:off x="3901612" y="2691184"/>
              <a:ext cx="188923" cy="2696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8" name="Flecha: a la derecha 97">
              <a:extLst>
                <a:ext uri="{FF2B5EF4-FFF2-40B4-BE49-F238E27FC236}">
                  <a16:creationId xmlns:a16="http://schemas.microsoft.com/office/drawing/2014/main" id="{12E56573-C006-4FAD-A268-CBF33284A1C1}"/>
                </a:ext>
              </a:extLst>
            </p:cNvPr>
            <p:cNvSpPr/>
            <p:nvPr/>
          </p:nvSpPr>
          <p:spPr>
            <a:xfrm>
              <a:off x="5077684" y="4299486"/>
              <a:ext cx="238235" cy="2696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0" name="Flecha: a la derecha 99">
              <a:extLst>
                <a:ext uri="{FF2B5EF4-FFF2-40B4-BE49-F238E27FC236}">
                  <a16:creationId xmlns:a16="http://schemas.microsoft.com/office/drawing/2014/main" id="{4893A80F-5D5A-48BA-8004-EB88B8975CD1}"/>
                </a:ext>
              </a:extLst>
            </p:cNvPr>
            <p:cNvSpPr/>
            <p:nvPr/>
          </p:nvSpPr>
          <p:spPr>
            <a:xfrm>
              <a:off x="6119345" y="5236699"/>
              <a:ext cx="178362" cy="274491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2" name="Flecha: a la derecha 101">
              <a:extLst>
                <a:ext uri="{FF2B5EF4-FFF2-40B4-BE49-F238E27FC236}">
                  <a16:creationId xmlns:a16="http://schemas.microsoft.com/office/drawing/2014/main" id="{D221A114-5C74-462F-A3A4-3B4F3BAEB4AE}"/>
                </a:ext>
              </a:extLst>
            </p:cNvPr>
            <p:cNvSpPr/>
            <p:nvPr/>
          </p:nvSpPr>
          <p:spPr>
            <a:xfrm rot="5400000">
              <a:off x="4493521" y="4767303"/>
              <a:ext cx="178594" cy="318221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4" name="Flecha: a la derecha 103">
              <a:extLst>
                <a:ext uri="{FF2B5EF4-FFF2-40B4-BE49-F238E27FC236}">
                  <a16:creationId xmlns:a16="http://schemas.microsoft.com/office/drawing/2014/main" id="{3EFFDAB7-2B0E-47B0-A3B0-F66EA2CC6130}"/>
                </a:ext>
              </a:extLst>
            </p:cNvPr>
            <p:cNvSpPr/>
            <p:nvPr/>
          </p:nvSpPr>
          <p:spPr>
            <a:xfrm rot="21363761">
              <a:off x="3863094" y="4262133"/>
              <a:ext cx="223418" cy="270586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" name="Diagrama de flujo: disco magnético 1">
              <a:extLst>
                <a:ext uri="{FF2B5EF4-FFF2-40B4-BE49-F238E27FC236}">
                  <a16:creationId xmlns:a16="http://schemas.microsoft.com/office/drawing/2014/main" id="{EFA40286-6FF1-4931-94C2-4506D42E52E2}"/>
                </a:ext>
              </a:extLst>
            </p:cNvPr>
            <p:cNvSpPr/>
            <p:nvPr/>
          </p:nvSpPr>
          <p:spPr>
            <a:xfrm>
              <a:off x="4115537" y="3274131"/>
              <a:ext cx="934562" cy="69525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Infrarrojo falso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Bandas</a:t>
              </a:r>
            </a:p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 8, 4, 3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" name="Flecha: a la derecha 2">
              <a:extLst>
                <a:ext uri="{FF2B5EF4-FFF2-40B4-BE49-F238E27FC236}">
                  <a16:creationId xmlns:a16="http://schemas.microsoft.com/office/drawing/2014/main" id="{79F2152C-185E-4A61-8098-E4F3420917AF}"/>
                </a:ext>
              </a:extLst>
            </p:cNvPr>
            <p:cNvSpPr/>
            <p:nvPr/>
          </p:nvSpPr>
          <p:spPr>
            <a:xfrm>
              <a:off x="3876509" y="3504006"/>
              <a:ext cx="188923" cy="2696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" name="Flecha: a la derecha 4">
              <a:extLst>
                <a:ext uri="{FF2B5EF4-FFF2-40B4-BE49-F238E27FC236}">
                  <a16:creationId xmlns:a16="http://schemas.microsoft.com/office/drawing/2014/main" id="{E2B4C836-99D6-484D-B9D6-441EC8AA8E7B}"/>
                </a:ext>
              </a:extLst>
            </p:cNvPr>
            <p:cNvSpPr/>
            <p:nvPr/>
          </p:nvSpPr>
          <p:spPr>
            <a:xfrm>
              <a:off x="5099958" y="2698884"/>
              <a:ext cx="188923" cy="2696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" name="Flecha: a la derecha 5">
              <a:extLst>
                <a:ext uri="{FF2B5EF4-FFF2-40B4-BE49-F238E27FC236}">
                  <a16:creationId xmlns:a16="http://schemas.microsoft.com/office/drawing/2014/main" id="{0ED64C12-8FD0-416B-8799-C171AC49A84D}"/>
                </a:ext>
              </a:extLst>
            </p:cNvPr>
            <p:cNvSpPr/>
            <p:nvPr/>
          </p:nvSpPr>
          <p:spPr>
            <a:xfrm>
              <a:off x="5111501" y="3521639"/>
              <a:ext cx="188923" cy="2696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Diagrama de flujo: disco magnético 7">
              <a:extLst>
                <a:ext uri="{FF2B5EF4-FFF2-40B4-BE49-F238E27FC236}">
                  <a16:creationId xmlns:a16="http://schemas.microsoft.com/office/drawing/2014/main" id="{4315BF97-3E9A-4651-A2EC-90033220F25F}"/>
                </a:ext>
              </a:extLst>
            </p:cNvPr>
            <p:cNvSpPr/>
            <p:nvPr/>
          </p:nvSpPr>
          <p:spPr>
            <a:xfrm>
              <a:off x="4107102" y="4093670"/>
              <a:ext cx="924468" cy="69525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tx1"/>
                  </a:solidFill>
                </a:rPr>
                <a:t> </a:t>
              </a:r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MSI 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Land</a:t>
              </a:r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Water</a:t>
              </a:r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11, 8 ,4</a:t>
              </a:r>
            </a:p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resampled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" name="Diagrama de flujo: disco magnético 9">
              <a:extLst>
                <a:ext uri="{FF2B5EF4-FFF2-40B4-BE49-F238E27FC236}">
                  <a16:creationId xmlns:a16="http://schemas.microsoft.com/office/drawing/2014/main" id="{C609226E-D8B5-49A9-8C9D-16487E612032}"/>
                </a:ext>
              </a:extLst>
            </p:cNvPr>
            <p:cNvSpPr/>
            <p:nvPr/>
          </p:nvSpPr>
          <p:spPr>
            <a:xfrm>
              <a:off x="6334207" y="5015710"/>
              <a:ext cx="974514" cy="721036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Infrarrojo </a:t>
              </a:r>
            </a:p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cercano B8</a:t>
              </a:r>
            </a:p>
            <a:p>
              <a:pPr algn="ctr"/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subset</a:t>
              </a:r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..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resampled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3" name="Flecha: a la derecha 12">
              <a:extLst>
                <a:ext uri="{FF2B5EF4-FFF2-40B4-BE49-F238E27FC236}">
                  <a16:creationId xmlns:a16="http://schemas.microsoft.com/office/drawing/2014/main" id="{DF275E4D-31CF-482D-9723-2C888D2DB2CE}"/>
                </a:ext>
              </a:extLst>
            </p:cNvPr>
            <p:cNvSpPr/>
            <p:nvPr/>
          </p:nvSpPr>
          <p:spPr>
            <a:xfrm rot="5400000">
              <a:off x="6672293" y="5773914"/>
              <a:ext cx="171212" cy="285955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4" name="Flecha: a la derecha 13">
              <a:extLst>
                <a:ext uri="{FF2B5EF4-FFF2-40B4-BE49-F238E27FC236}">
                  <a16:creationId xmlns:a16="http://schemas.microsoft.com/office/drawing/2014/main" id="{77BA2B16-4AD0-4A8E-903C-2373DE002F7C}"/>
                </a:ext>
              </a:extLst>
            </p:cNvPr>
            <p:cNvSpPr/>
            <p:nvPr/>
          </p:nvSpPr>
          <p:spPr>
            <a:xfrm rot="16200000">
              <a:off x="6753658" y="4750512"/>
              <a:ext cx="171212" cy="285955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5" name="Diagrama de flujo: disco magnético 14">
              <a:extLst>
                <a:ext uri="{FF2B5EF4-FFF2-40B4-BE49-F238E27FC236}">
                  <a16:creationId xmlns:a16="http://schemas.microsoft.com/office/drawing/2014/main" id="{D9A79927-6A60-46E3-84F4-0C47AB049C77}"/>
                </a:ext>
              </a:extLst>
            </p:cNvPr>
            <p:cNvSpPr/>
            <p:nvPr/>
          </p:nvSpPr>
          <p:spPr>
            <a:xfrm>
              <a:off x="6370551" y="2824566"/>
              <a:ext cx="938172" cy="80324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NDWI</a:t>
              </a:r>
            </a:p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subset</a:t>
              </a:r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..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resampled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6" name="Flecha: a la derecha 15">
              <a:extLst>
                <a:ext uri="{FF2B5EF4-FFF2-40B4-BE49-F238E27FC236}">
                  <a16:creationId xmlns:a16="http://schemas.microsoft.com/office/drawing/2014/main" id="{26EAE4E3-6D98-4532-BA63-BF4980B35B72}"/>
                </a:ext>
              </a:extLst>
            </p:cNvPr>
            <p:cNvSpPr/>
            <p:nvPr/>
          </p:nvSpPr>
          <p:spPr>
            <a:xfrm rot="16200000">
              <a:off x="6761474" y="3668280"/>
              <a:ext cx="171212" cy="285955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7" name="Flecha: a la derecha 16">
              <a:extLst>
                <a:ext uri="{FF2B5EF4-FFF2-40B4-BE49-F238E27FC236}">
                  <a16:creationId xmlns:a16="http://schemas.microsoft.com/office/drawing/2014/main" id="{251B2FF1-E1FD-42AC-B3F2-00519B957089}"/>
                </a:ext>
              </a:extLst>
            </p:cNvPr>
            <p:cNvSpPr/>
            <p:nvPr/>
          </p:nvSpPr>
          <p:spPr>
            <a:xfrm>
              <a:off x="7396395" y="3127574"/>
              <a:ext cx="178362" cy="274491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Flecha: a la derecha 18">
              <a:extLst>
                <a:ext uri="{FF2B5EF4-FFF2-40B4-BE49-F238E27FC236}">
                  <a16:creationId xmlns:a16="http://schemas.microsoft.com/office/drawing/2014/main" id="{41F0D9A1-C4BE-43DD-B956-681000D50752}"/>
                </a:ext>
              </a:extLst>
            </p:cNvPr>
            <p:cNvSpPr/>
            <p:nvPr/>
          </p:nvSpPr>
          <p:spPr>
            <a:xfrm rot="5400000">
              <a:off x="7895489" y="3687936"/>
              <a:ext cx="171212" cy="285955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2" name="Diagrama de flujo: disco magnético 21">
              <a:extLst>
                <a:ext uri="{FF2B5EF4-FFF2-40B4-BE49-F238E27FC236}">
                  <a16:creationId xmlns:a16="http://schemas.microsoft.com/office/drawing/2014/main" id="{18651CC4-6775-4985-939E-02078CE8B423}"/>
                </a:ext>
              </a:extLst>
            </p:cNvPr>
            <p:cNvSpPr/>
            <p:nvPr/>
          </p:nvSpPr>
          <p:spPr>
            <a:xfrm>
              <a:off x="7610201" y="5271658"/>
              <a:ext cx="1005763" cy="626311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 err="1">
                  <a:solidFill>
                    <a:schemeClr val="accent2">
                      <a:lumMod val="75000"/>
                    </a:schemeClr>
                  </a:solidFill>
                </a:rPr>
                <a:t>NDWI_mask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subset</a:t>
              </a:r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..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resampled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7" name="Flecha: a la derecha 26">
              <a:extLst>
                <a:ext uri="{FF2B5EF4-FFF2-40B4-BE49-F238E27FC236}">
                  <a16:creationId xmlns:a16="http://schemas.microsoft.com/office/drawing/2014/main" id="{70D0A009-6D7C-46AD-ABD1-96F8332AA087}"/>
                </a:ext>
              </a:extLst>
            </p:cNvPr>
            <p:cNvSpPr/>
            <p:nvPr/>
          </p:nvSpPr>
          <p:spPr>
            <a:xfrm rot="5400000">
              <a:off x="7991620" y="5860704"/>
              <a:ext cx="171212" cy="285955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FAEF7F8E-57E7-4FD0-9E57-8CA4596AC229}"/>
                </a:ext>
              </a:extLst>
            </p:cNvPr>
            <p:cNvSpPr/>
            <p:nvPr/>
          </p:nvSpPr>
          <p:spPr>
            <a:xfrm>
              <a:off x="8706516" y="5881166"/>
              <a:ext cx="853403" cy="69658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>
                  <a:solidFill>
                    <a:schemeClr val="accent2">
                      <a:lumMod val="75000"/>
                    </a:schemeClr>
                  </a:solidFill>
                </a:rPr>
                <a:t>Exportar </a:t>
              </a:r>
              <a:r>
                <a:rPr lang="es-CO" sz="1000" dirty="0" err="1">
                  <a:solidFill>
                    <a:schemeClr val="accent2">
                      <a:lumMod val="75000"/>
                    </a:schemeClr>
                  </a:solidFill>
                </a:rPr>
                <a:t>GeoTIFF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9" name="Diagrama de flujo: disco magnético 28">
              <a:extLst>
                <a:ext uri="{FF2B5EF4-FFF2-40B4-BE49-F238E27FC236}">
                  <a16:creationId xmlns:a16="http://schemas.microsoft.com/office/drawing/2014/main" id="{3CE5800A-FAAB-4841-BE81-A3E295C4DCAD}"/>
                </a:ext>
              </a:extLst>
            </p:cNvPr>
            <p:cNvSpPr/>
            <p:nvPr/>
          </p:nvSpPr>
          <p:spPr>
            <a:xfrm>
              <a:off x="9856859" y="5902186"/>
              <a:ext cx="722953" cy="696587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tif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1" name="Flecha: a la derecha 30">
              <a:extLst>
                <a:ext uri="{FF2B5EF4-FFF2-40B4-BE49-F238E27FC236}">
                  <a16:creationId xmlns:a16="http://schemas.microsoft.com/office/drawing/2014/main" id="{C56C47CC-06E3-4C1D-9A2A-AAEE5B1E1A6F}"/>
                </a:ext>
              </a:extLst>
            </p:cNvPr>
            <p:cNvSpPr/>
            <p:nvPr/>
          </p:nvSpPr>
          <p:spPr>
            <a:xfrm>
              <a:off x="5007742" y="5214458"/>
              <a:ext cx="188923" cy="2696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2" name="Flecha: a la derecha 31">
              <a:extLst>
                <a:ext uri="{FF2B5EF4-FFF2-40B4-BE49-F238E27FC236}">
                  <a16:creationId xmlns:a16="http://schemas.microsoft.com/office/drawing/2014/main" id="{42C5C15C-1DFF-413C-9B9D-AB593AD9E983}"/>
                </a:ext>
              </a:extLst>
            </p:cNvPr>
            <p:cNvSpPr/>
            <p:nvPr/>
          </p:nvSpPr>
          <p:spPr>
            <a:xfrm>
              <a:off x="9634995" y="6129404"/>
              <a:ext cx="184469" cy="26099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3" name="Flecha: a la derecha 32">
              <a:extLst>
                <a:ext uri="{FF2B5EF4-FFF2-40B4-BE49-F238E27FC236}">
                  <a16:creationId xmlns:a16="http://schemas.microsoft.com/office/drawing/2014/main" id="{91050704-58C7-44CB-9371-C5439C23CF63}"/>
                </a:ext>
              </a:extLst>
            </p:cNvPr>
            <p:cNvSpPr/>
            <p:nvPr/>
          </p:nvSpPr>
          <p:spPr>
            <a:xfrm>
              <a:off x="8373947" y="6230248"/>
              <a:ext cx="184469" cy="26099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4" name="Flecha: a la derecha 33">
              <a:extLst>
                <a:ext uri="{FF2B5EF4-FFF2-40B4-BE49-F238E27FC236}">
                  <a16:creationId xmlns:a16="http://schemas.microsoft.com/office/drawing/2014/main" id="{781B79FF-4664-43F4-8F69-CEF8CB3403F2}"/>
                </a:ext>
              </a:extLst>
            </p:cNvPr>
            <p:cNvSpPr/>
            <p:nvPr/>
          </p:nvSpPr>
          <p:spPr>
            <a:xfrm rot="16200000">
              <a:off x="10119766" y="5564680"/>
              <a:ext cx="219947" cy="413025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E053F28F-8FF8-46E7-8629-7AA7F77CA667}"/>
                </a:ext>
              </a:extLst>
            </p:cNvPr>
            <p:cNvSpPr/>
            <p:nvPr/>
          </p:nvSpPr>
          <p:spPr>
            <a:xfrm>
              <a:off x="9408806" y="3400430"/>
              <a:ext cx="1467265" cy="1494787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41" name="Rectángulo: esquinas redondeadas 40">
              <a:extLst>
                <a:ext uri="{FF2B5EF4-FFF2-40B4-BE49-F238E27FC236}">
                  <a16:creationId xmlns:a16="http://schemas.microsoft.com/office/drawing/2014/main" id="{6FC465EC-54F8-4421-9CF4-D34A337A73D1}"/>
                </a:ext>
              </a:extLst>
            </p:cNvPr>
            <p:cNvSpPr/>
            <p:nvPr/>
          </p:nvSpPr>
          <p:spPr>
            <a:xfrm>
              <a:off x="9871298" y="5236699"/>
              <a:ext cx="722954" cy="38405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>
                  <a:solidFill>
                    <a:schemeClr val="tx1"/>
                  </a:solidFill>
                </a:rPr>
                <a:t>QGIS</a:t>
              </a:r>
            </a:p>
          </p:txBody>
        </p:sp>
        <p:sp>
          <p:nvSpPr>
            <p:cNvPr id="42" name="Flecha: a la derecha 41">
              <a:extLst>
                <a:ext uri="{FF2B5EF4-FFF2-40B4-BE49-F238E27FC236}">
                  <a16:creationId xmlns:a16="http://schemas.microsoft.com/office/drawing/2014/main" id="{BE61BDAC-584E-49A8-A5D5-31E45FEDFD96}"/>
                </a:ext>
              </a:extLst>
            </p:cNvPr>
            <p:cNvSpPr/>
            <p:nvPr/>
          </p:nvSpPr>
          <p:spPr>
            <a:xfrm rot="16200000">
              <a:off x="10118896" y="4971817"/>
              <a:ext cx="171212" cy="285955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5303FEF9-9C62-4680-A526-A117EDD11676}"/>
                </a:ext>
              </a:extLst>
            </p:cNvPr>
            <p:cNvSpPr/>
            <p:nvPr/>
          </p:nvSpPr>
          <p:spPr>
            <a:xfrm>
              <a:off x="5292181" y="1887003"/>
              <a:ext cx="827157" cy="294764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2074BDFD-74A9-4226-9F23-CB12E7A1E844}"/>
                </a:ext>
              </a:extLst>
            </p:cNvPr>
            <p:cNvSpPr txBox="1"/>
            <p:nvPr/>
          </p:nvSpPr>
          <p:spPr>
            <a:xfrm>
              <a:off x="5256638" y="1886462"/>
              <a:ext cx="911894" cy="620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/>
                <a:t>Imágenes para ubicar visualmente el territorio</a:t>
              </a:r>
            </a:p>
          </p:txBody>
        </p:sp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id="{39084F9A-7D89-4987-B3CB-D5A9BA71E873}"/>
                </a:ext>
              </a:extLst>
            </p:cNvPr>
            <p:cNvSpPr/>
            <p:nvPr/>
          </p:nvSpPr>
          <p:spPr>
            <a:xfrm>
              <a:off x="5279358" y="5015709"/>
              <a:ext cx="903933" cy="134625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4D261EC7-EBB6-4583-B1C4-D74749222432}"/>
                </a:ext>
              </a:extLst>
            </p:cNvPr>
            <p:cNvSpPr txBox="1"/>
            <p:nvPr/>
          </p:nvSpPr>
          <p:spPr>
            <a:xfrm>
              <a:off x="5340678" y="5673971"/>
              <a:ext cx="788897" cy="620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000" dirty="0"/>
                <a:t>Proceso de </a:t>
              </a:r>
            </a:p>
            <a:p>
              <a:pPr algn="ctr"/>
              <a:r>
                <a:rPr lang="es-CO" sz="1000" dirty="0"/>
                <a:t>escogencia </a:t>
              </a:r>
            </a:p>
            <a:p>
              <a:pPr algn="ctr"/>
              <a:r>
                <a:rPr lang="es-CO" sz="1000" dirty="0"/>
                <a:t>de zona </a:t>
              </a:r>
            </a:p>
            <a:p>
              <a:pPr algn="ctr"/>
              <a:r>
                <a:rPr lang="es-CO" sz="1000" dirty="0"/>
                <a:t>reducida</a:t>
              </a:r>
            </a:p>
          </p:txBody>
        </p:sp>
        <p:sp>
          <p:nvSpPr>
            <p:cNvPr id="35" name="Rectángulo: esquinas redondeadas 34">
              <a:extLst>
                <a:ext uri="{FF2B5EF4-FFF2-40B4-BE49-F238E27FC236}">
                  <a16:creationId xmlns:a16="http://schemas.microsoft.com/office/drawing/2014/main" id="{29DB1A38-94FD-49D3-A2F2-07378AA502A6}"/>
                </a:ext>
              </a:extLst>
            </p:cNvPr>
            <p:cNvSpPr/>
            <p:nvPr/>
          </p:nvSpPr>
          <p:spPr>
            <a:xfrm>
              <a:off x="6297707" y="2493459"/>
              <a:ext cx="2116975" cy="122023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967E6B42-9AE9-473A-9C95-A5EA19A2722D}"/>
                </a:ext>
              </a:extLst>
            </p:cNvPr>
            <p:cNvSpPr txBox="1"/>
            <p:nvPr/>
          </p:nvSpPr>
          <p:spPr>
            <a:xfrm>
              <a:off x="6516883" y="2541868"/>
              <a:ext cx="1558483" cy="215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00" dirty="0"/>
                <a:t>Análisis de masas de agua</a:t>
              </a:r>
            </a:p>
          </p:txBody>
        </p:sp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AC00BB72-03B9-41F9-ADBC-A87CAE19E5D7}"/>
                </a:ext>
              </a:extLst>
            </p:cNvPr>
            <p:cNvSpPr/>
            <p:nvPr/>
          </p:nvSpPr>
          <p:spPr>
            <a:xfrm>
              <a:off x="7451302" y="3933479"/>
              <a:ext cx="1183543" cy="287779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932EDD72-EAF1-4DE9-8736-16A30767EAE3}"/>
                </a:ext>
              </a:extLst>
            </p:cNvPr>
            <p:cNvSpPr txBox="1"/>
            <p:nvPr/>
          </p:nvSpPr>
          <p:spPr>
            <a:xfrm>
              <a:off x="7485576" y="3883627"/>
              <a:ext cx="1128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/>
                <a:t>Eliminación final de “ruido”</a:t>
              </a: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0EFFE4F0-F337-464E-B254-A291630010D9}"/>
                </a:ext>
              </a:extLst>
            </p:cNvPr>
            <p:cNvSpPr txBox="1"/>
            <p:nvPr/>
          </p:nvSpPr>
          <p:spPr>
            <a:xfrm>
              <a:off x="9707938" y="2642200"/>
              <a:ext cx="1020793" cy="485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/>
                <a:t>Territorio con la zona de agua delimitada</a:t>
              </a: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52EC6936-976E-4919-8D49-BD522B501AA4}"/>
                </a:ext>
              </a:extLst>
            </p:cNvPr>
            <p:cNvSpPr txBox="1"/>
            <p:nvPr/>
          </p:nvSpPr>
          <p:spPr>
            <a:xfrm>
              <a:off x="774941" y="5805823"/>
              <a:ext cx="2702618" cy="458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dirty="0">
                  <a:solidFill>
                    <a:srgbClr val="C00000"/>
                  </a:solidFill>
                </a:rPr>
                <a:t>MSI</a:t>
              </a:r>
              <a:r>
                <a:rPr lang="es-CO" sz="1400" dirty="0"/>
                <a:t>: Multi </a:t>
              </a:r>
              <a:r>
                <a:rPr lang="es-CO" sz="1400" dirty="0" err="1"/>
                <a:t>Spectral</a:t>
              </a:r>
              <a:r>
                <a:rPr lang="es-CO" sz="1400" dirty="0"/>
                <a:t> </a:t>
              </a:r>
              <a:r>
                <a:rPr lang="es-CO" sz="1400" dirty="0" err="1"/>
                <a:t>Instrument</a:t>
              </a:r>
              <a:endParaRPr lang="es-CO" sz="1400" dirty="0"/>
            </a:p>
            <a:p>
              <a:r>
                <a:rPr lang="es-CO" sz="1400" dirty="0">
                  <a:solidFill>
                    <a:srgbClr val="C00000"/>
                  </a:solidFill>
                </a:rPr>
                <a:t>NDWI</a:t>
              </a:r>
              <a:r>
                <a:rPr lang="es-CO" sz="1400" dirty="0"/>
                <a:t>: Índice de agua normalizado</a:t>
              </a:r>
            </a:p>
          </p:txBody>
        </p:sp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A5DAD65F-428E-B12C-D14F-9EAC7F1C209D}"/>
                </a:ext>
              </a:extLst>
            </p:cNvPr>
            <p:cNvGrpSpPr/>
            <p:nvPr/>
          </p:nvGrpSpPr>
          <p:grpSpPr>
            <a:xfrm>
              <a:off x="5344427" y="5236699"/>
              <a:ext cx="629923" cy="342467"/>
              <a:chOff x="2505074" y="1576388"/>
              <a:chExt cx="7220386" cy="5199061"/>
            </a:xfrm>
          </p:grpSpPr>
          <p:grpSp>
            <p:nvGrpSpPr>
              <p:cNvPr id="55" name="Grupo 29">
                <a:extLst>
                  <a:ext uri="{FF2B5EF4-FFF2-40B4-BE49-F238E27FC236}">
                    <a16:creationId xmlns:a16="http://schemas.microsoft.com/office/drawing/2014/main" id="{0422C0D6-D91B-2B16-9C23-F32535C023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05074" y="1727200"/>
                <a:ext cx="7220386" cy="5048249"/>
                <a:chOff x="1843088" y="1968500"/>
                <a:chExt cx="7362216" cy="5102830"/>
              </a:xfrm>
            </p:grpSpPr>
            <p:pic>
              <p:nvPicPr>
                <p:cNvPr id="61" name="Imagen 6">
                  <a:extLst>
                    <a:ext uri="{FF2B5EF4-FFF2-40B4-BE49-F238E27FC236}">
                      <a16:creationId xmlns:a16="http://schemas.microsoft.com/office/drawing/2014/main" id="{768B1D42-3095-1F9B-999C-161F76803C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3088" y="1968500"/>
                  <a:ext cx="7362216" cy="51028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2" name="Elipse 61">
                  <a:extLst>
                    <a:ext uri="{FF2B5EF4-FFF2-40B4-BE49-F238E27FC236}">
                      <a16:creationId xmlns:a16="http://schemas.microsoft.com/office/drawing/2014/main" id="{B1689837-9B31-B298-028D-FB5C666A4743}"/>
                    </a:ext>
                  </a:extLst>
                </p:cNvPr>
                <p:cNvSpPr/>
                <p:nvPr/>
              </p:nvSpPr>
              <p:spPr>
                <a:xfrm>
                  <a:off x="3554036" y="2995485"/>
                  <a:ext cx="540640" cy="4525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CO"/>
                </a:p>
              </p:txBody>
            </p:sp>
            <p:sp>
              <p:nvSpPr>
                <p:cNvPr id="64" name="Elipse 63">
                  <a:extLst>
                    <a:ext uri="{FF2B5EF4-FFF2-40B4-BE49-F238E27FC236}">
                      <a16:creationId xmlns:a16="http://schemas.microsoft.com/office/drawing/2014/main" id="{6265DB3F-FC62-B7EB-8161-671D5E4AC863}"/>
                    </a:ext>
                  </a:extLst>
                </p:cNvPr>
                <p:cNvSpPr/>
                <p:nvPr/>
              </p:nvSpPr>
              <p:spPr>
                <a:xfrm>
                  <a:off x="5922169" y="5572574"/>
                  <a:ext cx="539022" cy="4525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CO"/>
                </a:p>
              </p:txBody>
            </p:sp>
            <p:sp>
              <p:nvSpPr>
                <p:cNvPr id="70" name="Elipse 69">
                  <a:extLst>
                    <a:ext uri="{FF2B5EF4-FFF2-40B4-BE49-F238E27FC236}">
                      <a16:creationId xmlns:a16="http://schemas.microsoft.com/office/drawing/2014/main" id="{F4C95F0F-3248-24AD-05C8-FFF8916452ED}"/>
                    </a:ext>
                  </a:extLst>
                </p:cNvPr>
                <p:cNvSpPr/>
                <p:nvPr/>
              </p:nvSpPr>
              <p:spPr>
                <a:xfrm>
                  <a:off x="3554036" y="5591830"/>
                  <a:ext cx="540640" cy="4525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CO"/>
                </a:p>
              </p:txBody>
            </p:sp>
            <p:sp>
              <p:nvSpPr>
                <p:cNvPr id="71" name="Elipse 70">
                  <a:extLst>
                    <a:ext uri="{FF2B5EF4-FFF2-40B4-BE49-F238E27FC236}">
                      <a16:creationId xmlns:a16="http://schemas.microsoft.com/office/drawing/2014/main" id="{5A0B6071-8FF2-AF39-7DD5-D0D6B8875B47}"/>
                    </a:ext>
                  </a:extLst>
                </p:cNvPr>
                <p:cNvSpPr/>
                <p:nvPr/>
              </p:nvSpPr>
              <p:spPr>
                <a:xfrm>
                  <a:off x="5993391" y="3001903"/>
                  <a:ext cx="539022" cy="4525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CO"/>
                </a:p>
              </p:txBody>
            </p:sp>
            <p:cxnSp>
              <p:nvCxnSpPr>
                <p:cNvPr id="72" name="Conector recto 71">
                  <a:extLst>
                    <a:ext uri="{FF2B5EF4-FFF2-40B4-BE49-F238E27FC236}">
                      <a16:creationId xmlns:a16="http://schemas.microsoft.com/office/drawing/2014/main" id="{B55900B6-F846-113E-729B-59D61EDB2463}"/>
                    </a:ext>
                  </a:extLst>
                </p:cNvPr>
                <p:cNvCxnSpPr>
                  <a:cxnSpLocks/>
                  <a:stCxn id="62" idx="6"/>
                  <a:endCxn id="71" idx="2"/>
                </p:cNvCxnSpPr>
                <p:nvPr/>
              </p:nvCxnSpPr>
              <p:spPr>
                <a:xfrm>
                  <a:off x="4094677" y="3221743"/>
                  <a:ext cx="1898715" cy="8023"/>
                </a:xfrm>
                <a:prstGeom prst="line">
                  <a:avLst/>
                </a:prstGeom>
                <a:ln w="15875">
                  <a:solidFill>
                    <a:srgbClr val="FFC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ector recto 73">
                  <a:extLst>
                    <a:ext uri="{FF2B5EF4-FFF2-40B4-BE49-F238E27FC236}">
                      <a16:creationId xmlns:a16="http://schemas.microsoft.com/office/drawing/2014/main" id="{2569DBB6-E937-FA76-4F28-76D6963C18E4}"/>
                    </a:ext>
                  </a:extLst>
                </p:cNvPr>
                <p:cNvCxnSpPr>
                  <a:cxnSpLocks/>
                  <a:stCxn id="62" idx="5"/>
                  <a:endCxn id="70" idx="7"/>
                </p:cNvCxnSpPr>
                <p:nvPr/>
              </p:nvCxnSpPr>
              <p:spPr>
                <a:xfrm>
                  <a:off x="4015361" y="3382209"/>
                  <a:ext cx="0" cy="2275413"/>
                </a:xfrm>
                <a:prstGeom prst="line">
                  <a:avLst/>
                </a:prstGeom>
                <a:ln w="15875">
                  <a:solidFill>
                    <a:srgbClr val="FFC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recto 75">
                  <a:extLst>
                    <a:ext uri="{FF2B5EF4-FFF2-40B4-BE49-F238E27FC236}">
                      <a16:creationId xmlns:a16="http://schemas.microsoft.com/office/drawing/2014/main" id="{9449D01D-2BAE-E693-D251-1CF8352E3682}"/>
                    </a:ext>
                  </a:extLst>
                </p:cNvPr>
                <p:cNvCxnSpPr>
                  <a:cxnSpLocks/>
                  <a:stCxn id="64" idx="0"/>
                  <a:endCxn id="71" idx="4"/>
                </p:cNvCxnSpPr>
                <p:nvPr/>
              </p:nvCxnSpPr>
              <p:spPr>
                <a:xfrm flipV="1">
                  <a:off x="6190871" y="3454418"/>
                  <a:ext cx="71222" cy="2118156"/>
                </a:xfrm>
                <a:prstGeom prst="line">
                  <a:avLst/>
                </a:prstGeom>
                <a:ln w="15875">
                  <a:solidFill>
                    <a:srgbClr val="FFC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ector recto 76">
                  <a:extLst>
                    <a:ext uri="{FF2B5EF4-FFF2-40B4-BE49-F238E27FC236}">
                      <a16:creationId xmlns:a16="http://schemas.microsoft.com/office/drawing/2014/main" id="{BC9F7369-0923-734C-4123-3532EDBA42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54209" y="5773158"/>
                  <a:ext cx="1867960" cy="0"/>
                </a:xfrm>
                <a:prstGeom prst="line">
                  <a:avLst/>
                </a:prstGeom>
                <a:ln w="15875">
                  <a:solidFill>
                    <a:srgbClr val="FFC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Arco 56">
                <a:extLst>
                  <a:ext uri="{FF2B5EF4-FFF2-40B4-BE49-F238E27FC236}">
                    <a16:creationId xmlns:a16="http://schemas.microsoft.com/office/drawing/2014/main" id="{5EBCC0B6-67F6-67F9-C3CC-18FE9CE9AD8E}"/>
                  </a:ext>
                </a:extLst>
              </p:cNvPr>
              <p:cNvSpPr/>
              <p:nvPr/>
            </p:nvSpPr>
            <p:spPr>
              <a:xfrm rot="18990184">
                <a:off x="4894263" y="1576388"/>
                <a:ext cx="731837" cy="723900"/>
              </a:xfrm>
              <a:prstGeom prst="arc">
                <a:avLst>
                  <a:gd name="adj1" fmla="val 16200000"/>
                  <a:gd name="adj2" fmla="val 21308298"/>
                </a:avLst>
              </a:prstGeom>
              <a:ln w="1905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CO"/>
              </a:p>
            </p:txBody>
          </p:sp>
          <p:cxnSp>
            <p:nvCxnSpPr>
              <p:cNvPr id="58" name="Conector recto de flecha 57">
                <a:extLst>
                  <a:ext uri="{FF2B5EF4-FFF2-40B4-BE49-F238E27FC236}">
                    <a16:creationId xmlns:a16="http://schemas.microsoft.com/office/drawing/2014/main" id="{B29641E2-0ACA-A85E-3C7F-B03E7AB8FE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3138" y="1966913"/>
                <a:ext cx="1028700" cy="833437"/>
              </a:xfrm>
              <a:prstGeom prst="straightConnector1">
                <a:avLst/>
              </a:prstGeom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4" name="Imagen 83">
              <a:extLst>
                <a:ext uri="{FF2B5EF4-FFF2-40B4-BE49-F238E27FC236}">
                  <a16:creationId xmlns:a16="http://schemas.microsoft.com/office/drawing/2014/main" id="{00FF91CF-932D-241C-757F-647932527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8292" y="3034299"/>
              <a:ext cx="787790" cy="425367"/>
            </a:xfrm>
            <a:prstGeom prst="rect">
              <a:avLst/>
            </a:prstGeom>
          </p:spPr>
        </p:pic>
        <p:pic>
          <p:nvPicPr>
            <p:cNvPr id="86" name="Imagen 2" descr="Mapa&#10;&#10;Descripción generada automáticamente">
              <a:extLst>
                <a:ext uri="{FF2B5EF4-FFF2-40B4-BE49-F238E27FC236}">
                  <a16:creationId xmlns:a16="http://schemas.microsoft.com/office/drawing/2014/main" id="{931F7A47-35A3-56F3-74EB-E948CF538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4945" y="6073240"/>
              <a:ext cx="726554" cy="40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Imagen 89">
              <a:extLst>
                <a:ext uri="{FF2B5EF4-FFF2-40B4-BE49-F238E27FC236}">
                  <a16:creationId xmlns:a16="http://schemas.microsoft.com/office/drawing/2014/main" id="{E4BFD147-877F-3928-5E4B-5DAAD8138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5287" y="6138163"/>
              <a:ext cx="871021" cy="475864"/>
            </a:xfrm>
            <a:prstGeom prst="rect">
              <a:avLst/>
            </a:prstGeom>
          </p:spPr>
        </p:pic>
        <p:pic>
          <p:nvPicPr>
            <p:cNvPr id="93" name="Imagen 2" descr="Icono&#10;&#10;Descripción generada automáticamente">
              <a:extLst>
                <a:ext uri="{FF2B5EF4-FFF2-40B4-BE49-F238E27FC236}">
                  <a16:creationId xmlns:a16="http://schemas.microsoft.com/office/drawing/2014/main" id="{2BB020B1-FC8A-0AA3-C6C4-228D2BE2D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3110" y="3576920"/>
              <a:ext cx="1358656" cy="121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134019C-10F4-0C16-80D0-F7BA341E575B}"/>
                </a:ext>
              </a:extLst>
            </p:cNvPr>
            <p:cNvSpPr txBox="1"/>
            <p:nvPr/>
          </p:nvSpPr>
          <p:spPr>
            <a:xfrm>
              <a:off x="1014624" y="2425573"/>
              <a:ext cx="1480851" cy="329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ALGORITMO</a:t>
              </a:r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EA3271FB-DC2B-995B-4E6A-50AC1DC87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21827" y="50994"/>
            <a:ext cx="1131451" cy="662219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F45C30CE-6D57-00C7-5381-4278B7A7AC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55" y="25348"/>
            <a:ext cx="929967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3B02DE0D-DB73-D597-AC56-72B216984147}"/>
              </a:ext>
            </a:extLst>
          </p:cNvPr>
          <p:cNvGrpSpPr/>
          <p:nvPr/>
        </p:nvGrpSpPr>
        <p:grpSpPr>
          <a:xfrm>
            <a:off x="341832" y="82551"/>
            <a:ext cx="11613734" cy="6437890"/>
            <a:chOff x="-239713" y="82550"/>
            <a:chExt cx="12306301" cy="6755697"/>
          </a:xfrm>
        </p:grpSpPr>
        <p:grpSp>
          <p:nvGrpSpPr>
            <p:cNvPr id="6151" name="Grupo 6">
              <a:extLst>
                <a:ext uri="{FF2B5EF4-FFF2-40B4-BE49-F238E27FC236}">
                  <a16:creationId xmlns:a16="http://schemas.microsoft.com/office/drawing/2014/main" id="{10EF7548-8E85-6D3B-EED3-57A967AAE8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39713" y="1281997"/>
              <a:ext cx="10315576" cy="5556250"/>
              <a:chOff x="490128" y="1233577"/>
              <a:chExt cx="10592143" cy="5684837"/>
            </a:xfrm>
          </p:grpSpPr>
          <p:pic>
            <p:nvPicPr>
              <p:cNvPr id="6155" name="Imagen 2" descr="Mapa&#10;&#10;Descripción generada automáticamente">
                <a:extLst>
                  <a:ext uri="{FF2B5EF4-FFF2-40B4-BE49-F238E27FC236}">
                    <a16:creationId xmlns:a16="http://schemas.microsoft.com/office/drawing/2014/main" id="{DCB3E30E-455B-98CF-A9F7-1B484B4CD7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349" y="1233577"/>
                <a:ext cx="9775825" cy="5684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Elipse 1">
                <a:extLst>
                  <a:ext uri="{FF2B5EF4-FFF2-40B4-BE49-F238E27FC236}">
                    <a16:creationId xmlns:a16="http://schemas.microsoft.com/office/drawing/2014/main" id="{70F0300D-5B08-9F82-AAAC-5C05C08F48F2}"/>
                  </a:ext>
                </a:extLst>
              </p:cNvPr>
              <p:cNvSpPr/>
              <p:nvPr/>
            </p:nvSpPr>
            <p:spPr>
              <a:xfrm rot="18923684">
                <a:off x="490128" y="3196377"/>
                <a:ext cx="5776940" cy="1638858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CO"/>
              </a:p>
            </p:txBody>
          </p:sp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014A42FE-D07D-5B03-DB50-78ABF854CB3D}"/>
                  </a:ext>
                </a:extLst>
              </p:cNvPr>
              <p:cNvSpPr/>
              <p:nvPr/>
            </p:nvSpPr>
            <p:spPr>
              <a:xfrm rot="18923684">
                <a:off x="5305332" y="3323068"/>
                <a:ext cx="5776939" cy="1640482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CO"/>
              </a:p>
            </p:txBody>
          </p:sp>
        </p:grpSp>
        <p:sp>
          <p:nvSpPr>
            <p:cNvPr id="6147" name="CuadroTexto 20">
              <a:extLst>
                <a:ext uri="{FF2B5EF4-FFF2-40B4-BE49-F238E27FC236}">
                  <a16:creationId xmlns:a16="http://schemas.microsoft.com/office/drawing/2014/main" id="{92C65EB3-3F8E-9770-65F2-A775780B2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54B65B43-56AB-3BE6-E7C2-615B26D22054}"/>
                </a:ext>
              </a:extLst>
            </p:cNvPr>
            <p:cNvGrpSpPr/>
            <p:nvPr/>
          </p:nvGrpSpPr>
          <p:grpSpPr>
            <a:xfrm>
              <a:off x="965399" y="590167"/>
              <a:ext cx="11101189" cy="4307773"/>
              <a:chOff x="965399" y="590167"/>
              <a:chExt cx="11101189" cy="4307773"/>
            </a:xfrm>
          </p:grpSpPr>
          <p:sp>
            <p:nvSpPr>
              <p:cNvPr id="6148" name="CuadroTexto 6">
                <a:extLst>
                  <a:ext uri="{FF2B5EF4-FFF2-40B4-BE49-F238E27FC236}">
                    <a16:creationId xmlns:a16="http://schemas.microsoft.com/office/drawing/2014/main" id="{656642D5-92AD-4223-4FE8-1DFA6636FD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27998" y="590167"/>
                <a:ext cx="483497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CO" sz="1600" b="1" dirty="0">
                    <a:solidFill>
                      <a:srgbClr val="C00000"/>
                    </a:solidFill>
                  </a:rPr>
                  <a:t>Zoom imagen natural de la Laguna de  SUESCA</a:t>
                </a:r>
                <a:endParaRPr lang="es-CO" altLang="es-CO" sz="16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149" name="CuadroTexto 7">
                <a:extLst>
                  <a:ext uri="{FF2B5EF4-FFF2-40B4-BE49-F238E27FC236}">
                    <a16:creationId xmlns:a16="http://schemas.microsoft.com/office/drawing/2014/main" id="{80AB76F8-E8D5-F87A-84EA-60B29597CE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399" y="893762"/>
                <a:ext cx="2274887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CO" sz="1800" b="1" dirty="0">
                    <a:solidFill>
                      <a:srgbClr val="0070C0"/>
                    </a:solidFill>
                  </a:rPr>
                  <a:t>Febrero 13 de 2020</a:t>
                </a:r>
                <a:endParaRPr lang="es-CO" altLang="es-CO" sz="18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6150" name="CuadroTexto 8">
                <a:extLst>
                  <a:ext uri="{FF2B5EF4-FFF2-40B4-BE49-F238E27FC236}">
                    <a16:creationId xmlns:a16="http://schemas.microsoft.com/office/drawing/2014/main" id="{BDE29F6B-6D3C-9D62-F8E0-D6145B05EC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37487" y="895350"/>
                <a:ext cx="22764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CO" sz="1800" b="1" dirty="0">
                    <a:solidFill>
                      <a:srgbClr val="0070C0"/>
                    </a:solidFill>
                  </a:rPr>
                  <a:t>Febrero 17 de 2021</a:t>
                </a:r>
                <a:endParaRPr lang="es-CO" altLang="es-CO" sz="18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3321" name="CuadroTexto 11">
                <a:extLst>
                  <a:ext uri="{FF2B5EF4-FFF2-40B4-BE49-F238E27FC236}">
                    <a16:creationId xmlns:a16="http://schemas.microsoft.com/office/drawing/2014/main" id="{E0E7F1E5-D3E6-6734-1AA1-01A883709D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8453" y="908328"/>
                <a:ext cx="167225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s-CO" altLang="es-CO" sz="1800" dirty="0">
                    <a:solidFill>
                      <a:schemeClr val="accent2">
                        <a:lumMod val="75000"/>
                      </a:schemeClr>
                    </a:solidFill>
                  </a:rPr>
                  <a:t>Bandas 4, 3, 2</a:t>
                </a:r>
                <a:endParaRPr lang="es-CO" altLang="es-CO" sz="1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153" name="CuadroTexto 2">
                <a:extLst>
                  <a:ext uri="{FF2B5EF4-FFF2-40B4-BE49-F238E27FC236}">
                    <a16:creationId xmlns:a16="http://schemas.microsoft.com/office/drawing/2014/main" id="{CA2E013A-BAA4-DBD5-D481-2DD290D3C4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56800" y="2312617"/>
                <a:ext cx="2109788" cy="2585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800" dirty="0"/>
                  <a:t>Se alcanzan a ver las imágenes del agua, </a:t>
                </a:r>
                <a:r>
                  <a:rPr lang="es-CO" altLang="es-CO" sz="1800" b="1" dirty="0">
                    <a:solidFill>
                      <a:srgbClr val="C00000"/>
                    </a:solidFill>
                  </a:rPr>
                  <a:t>pero no se puede asegurar cuál es la masa de agua real </a:t>
                </a:r>
                <a:r>
                  <a:rPr lang="es-CO" altLang="es-CO" sz="1800" dirty="0"/>
                  <a:t>hasta no aplicar el algoritmo que se va a desarrollar</a:t>
                </a:r>
              </a:p>
            </p:txBody>
          </p:sp>
        </p:grp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810E2EA3-1C4F-75D0-E3DC-A29DA6556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827" y="50994"/>
            <a:ext cx="1131451" cy="6622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67D07B9-696B-F8DB-14B7-233DA4F2E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55" y="25348"/>
            <a:ext cx="929967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6">
            <a:extLst>
              <a:ext uri="{FF2B5EF4-FFF2-40B4-BE49-F238E27FC236}">
                <a16:creationId xmlns:a16="http://schemas.microsoft.com/office/drawing/2014/main" id="{E1E8CB80-8A31-7539-43F4-BF65E65EA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533" y="1117972"/>
            <a:ext cx="5491393" cy="34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1800" b="1" dirty="0">
                <a:solidFill>
                  <a:srgbClr val="C00000"/>
                </a:solidFill>
              </a:rPr>
              <a:t>Zoom imagen infrarroja de la Laguna de  SUESCA</a:t>
            </a:r>
            <a:endParaRPr lang="es-CO" altLang="es-CO" sz="1800" b="1" dirty="0">
              <a:solidFill>
                <a:srgbClr val="C00000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201DAAC-CDC5-773D-F10D-57912CFD3006}"/>
              </a:ext>
            </a:extLst>
          </p:cNvPr>
          <p:cNvGrpSpPr/>
          <p:nvPr/>
        </p:nvGrpSpPr>
        <p:grpSpPr>
          <a:xfrm>
            <a:off x="1051133" y="419454"/>
            <a:ext cx="10545510" cy="6297540"/>
            <a:chOff x="854075" y="82550"/>
            <a:chExt cx="10993438" cy="6753225"/>
          </a:xfrm>
        </p:grpSpPr>
        <p:sp>
          <p:nvSpPr>
            <p:cNvPr id="8195" name="CuadroTexto 20">
              <a:extLst>
                <a:ext uri="{FF2B5EF4-FFF2-40B4-BE49-F238E27FC236}">
                  <a16:creationId xmlns:a16="http://schemas.microsoft.com/office/drawing/2014/main" id="{5DB33EF1-AD26-27E6-811C-834A858E5B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8196" name="Imagen 2" descr="Mapa&#10;&#10;Descripción generada automáticamente">
              <a:extLst>
                <a:ext uri="{FF2B5EF4-FFF2-40B4-BE49-F238E27FC236}">
                  <a16:creationId xmlns:a16="http://schemas.microsoft.com/office/drawing/2014/main" id="{9FEB7897-E8A5-24F2-C8BA-66094DD47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801" y="1579683"/>
              <a:ext cx="9092357" cy="5256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8" name="CuadroTexto 9">
              <a:extLst>
                <a:ext uri="{FF2B5EF4-FFF2-40B4-BE49-F238E27FC236}">
                  <a16:creationId xmlns:a16="http://schemas.microsoft.com/office/drawing/2014/main" id="{FD22F016-49B3-D198-D596-9CD31241F1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5036" y="1170109"/>
              <a:ext cx="22748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0070C0"/>
                  </a:solidFill>
                </a:rPr>
                <a:t>Febrero 17 de 2021</a:t>
              </a:r>
              <a:endParaRPr lang="es-CO" altLang="es-CO" sz="1800" b="1" dirty="0">
                <a:solidFill>
                  <a:srgbClr val="0070C0"/>
                </a:solidFill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FBE9DC5A-3005-0753-8271-C205255C51AB}"/>
                </a:ext>
              </a:extLst>
            </p:cNvPr>
            <p:cNvSpPr/>
            <p:nvPr/>
          </p:nvSpPr>
          <p:spPr>
            <a:xfrm rot="18923684">
              <a:off x="854075" y="2819400"/>
              <a:ext cx="5360988" cy="1639888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67250CFB-28DF-A767-B6C4-6612A8F8D5CB}"/>
                </a:ext>
              </a:extLst>
            </p:cNvPr>
            <p:cNvSpPr/>
            <p:nvPr/>
          </p:nvSpPr>
          <p:spPr>
            <a:xfrm rot="18923684">
              <a:off x="5400675" y="2898775"/>
              <a:ext cx="5360988" cy="1639888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15371" name="CuadroTexto 10">
              <a:extLst>
                <a:ext uri="{FF2B5EF4-FFF2-40B4-BE49-F238E27FC236}">
                  <a16:creationId xmlns:a16="http://schemas.microsoft.com/office/drawing/2014/main" id="{80C55D8E-800A-FE80-3225-7C32B2FFC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2581" y="1170108"/>
              <a:ext cx="3365500" cy="36988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MX" altLang="es-CO" sz="1800" b="1" dirty="0">
                  <a:solidFill>
                    <a:schemeClr val="accent2">
                      <a:lumMod val="50000"/>
                    </a:schemeClr>
                  </a:solidFill>
                </a:rPr>
                <a:t>Infrarrojo falso </a:t>
              </a:r>
              <a:r>
                <a:rPr lang="es-MX" altLang="es-CO" sz="1800" dirty="0">
                  <a:solidFill>
                    <a:schemeClr val="accent2">
                      <a:lumMod val="50000"/>
                    </a:schemeClr>
                  </a:solidFill>
                </a:rPr>
                <a:t>Bandas 8, 4, 3</a:t>
              </a:r>
              <a:endParaRPr lang="es-CO" altLang="es-CO" sz="1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202" name="CuadroTexto 11">
              <a:extLst>
                <a:ext uri="{FF2B5EF4-FFF2-40B4-BE49-F238E27FC236}">
                  <a16:creationId xmlns:a16="http://schemas.microsoft.com/office/drawing/2014/main" id="{4D3B6347-0431-BAB8-623B-19C421C475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77513" y="3022600"/>
              <a:ext cx="1270000" cy="147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/>
                <a:t>Se hacen más visibles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/>
                <a:t>las zonas del agua</a:t>
              </a:r>
              <a:endParaRPr lang="es-CO" altLang="es-CO" sz="1800" dirty="0"/>
            </a:p>
          </p:txBody>
        </p:sp>
        <p:sp>
          <p:nvSpPr>
            <p:cNvPr id="8203" name="CuadroTexto 7">
              <a:extLst>
                <a:ext uri="{FF2B5EF4-FFF2-40B4-BE49-F238E27FC236}">
                  <a16:creationId xmlns:a16="http://schemas.microsoft.com/office/drawing/2014/main" id="{D06FAF3C-935A-7835-33DA-AB67C84656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1025" y="1173282"/>
              <a:ext cx="22748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0070C0"/>
                  </a:solidFill>
                </a:rPr>
                <a:t>Febrero 13 de 2020</a:t>
              </a:r>
              <a:endParaRPr lang="es-CO" altLang="es-CO" sz="18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4C19A086-5366-424A-2660-3097B3448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827" y="50994"/>
            <a:ext cx="1131451" cy="6622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5BF431D-9169-A7E0-6847-45560D127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55" y="25348"/>
            <a:ext cx="929967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3EE34D0D-1177-38EA-D45A-23A92D93B38C}"/>
              </a:ext>
            </a:extLst>
          </p:cNvPr>
          <p:cNvGrpSpPr/>
          <p:nvPr/>
        </p:nvGrpSpPr>
        <p:grpSpPr>
          <a:xfrm>
            <a:off x="2235200" y="82550"/>
            <a:ext cx="9128125" cy="6775450"/>
            <a:chOff x="2235200" y="82550"/>
            <a:chExt cx="9128125" cy="6775450"/>
          </a:xfrm>
        </p:grpSpPr>
        <p:sp>
          <p:nvSpPr>
            <p:cNvPr id="10243" name="CuadroTexto 20">
              <a:extLst>
                <a:ext uri="{FF2B5EF4-FFF2-40B4-BE49-F238E27FC236}">
                  <a16:creationId xmlns:a16="http://schemas.microsoft.com/office/drawing/2014/main" id="{F7D5A796-9F8A-F5EE-73DF-D46FB8E42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0244" name="CuadroTexto 6">
              <a:extLst>
                <a:ext uri="{FF2B5EF4-FFF2-40B4-BE49-F238E27FC236}">
                  <a16:creationId xmlns:a16="http://schemas.microsoft.com/office/drawing/2014/main" id="{CE128A96-ADE2-4978-70D4-092604838D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375" y="1371600"/>
              <a:ext cx="20320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0070C0"/>
                  </a:solidFill>
                </a:rPr>
                <a:t>Junio 25 de 2020</a:t>
              </a:r>
              <a:endParaRPr lang="es-CO" altLang="es-CO" sz="1800" b="1" dirty="0">
                <a:solidFill>
                  <a:srgbClr val="0070C0"/>
                </a:solidFill>
              </a:endParaRPr>
            </a:p>
          </p:txBody>
        </p:sp>
        <p:sp>
          <p:nvSpPr>
            <p:cNvPr id="10245" name="CuadroTexto 7">
              <a:extLst>
                <a:ext uri="{FF2B5EF4-FFF2-40B4-BE49-F238E27FC236}">
                  <a16:creationId xmlns:a16="http://schemas.microsoft.com/office/drawing/2014/main" id="{67EE5957-58D0-9427-DC75-B01BEB5D03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6200" y="1393825"/>
              <a:ext cx="227488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>
                  <a:solidFill>
                    <a:srgbClr val="0070C0"/>
                  </a:solidFill>
                </a:rPr>
                <a:t>Febrero 17 de 2021</a:t>
              </a:r>
              <a:endParaRPr lang="es-CO" altLang="es-CO" sz="1800" b="1">
                <a:solidFill>
                  <a:srgbClr val="0070C0"/>
                </a:solidFill>
              </a:endParaRPr>
            </a:p>
          </p:txBody>
        </p:sp>
        <p:sp>
          <p:nvSpPr>
            <p:cNvPr id="10246" name="CuadroTexto 8">
              <a:extLst>
                <a:ext uri="{FF2B5EF4-FFF2-40B4-BE49-F238E27FC236}">
                  <a16:creationId xmlns:a16="http://schemas.microsoft.com/office/drawing/2014/main" id="{EC26C808-8BCA-DA90-11E0-2009C0D071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375" y="849422"/>
              <a:ext cx="61221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>
                  <a:solidFill>
                    <a:srgbClr val="C00000"/>
                  </a:solidFill>
                </a:rPr>
                <a:t>Imagen de tierra y agua en la región Laguna de  SUESCA</a:t>
              </a:r>
              <a:endParaRPr lang="es-CO" altLang="es-CO" sz="1800" dirty="0">
                <a:solidFill>
                  <a:srgbClr val="C00000"/>
                </a:solidFill>
              </a:endParaRPr>
            </a:p>
          </p:txBody>
        </p:sp>
        <p:pic>
          <p:nvPicPr>
            <p:cNvPr id="10247" name="Imagen 2" descr="Pantalla de video juego&#10;&#10;Descripción generada automáticamente con confianza media">
              <a:extLst>
                <a:ext uri="{FF2B5EF4-FFF2-40B4-BE49-F238E27FC236}">
                  <a16:creationId xmlns:a16="http://schemas.microsoft.com/office/drawing/2014/main" id="{5A29CDED-3BAA-07D8-3E07-A8EC4A4E6F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200" y="1717675"/>
              <a:ext cx="7180263" cy="514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CuadroTexto 10">
              <a:extLst>
                <a:ext uri="{FF2B5EF4-FFF2-40B4-BE49-F238E27FC236}">
                  <a16:creationId xmlns:a16="http://schemas.microsoft.com/office/drawing/2014/main" id="{F425D59B-1FE3-0698-AB0A-684386C277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7331" y="1103717"/>
              <a:ext cx="60960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>
                  <a:solidFill>
                    <a:schemeClr val="accent1"/>
                  </a:solidFill>
                </a:rPr>
                <a:t>MSI </a:t>
              </a:r>
              <a:r>
                <a:rPr lang="es-MX" altLang="es-CO" sz="1800" dirty="0" err="1">
                  <a:solidFill>
                    <a:schemeClr val="accent1"/>
                  </a:solidFill>
                </a:rPr>
                <a:t>Land</a:t>
              </a:r>
              <a:r>
                <a:rPr lang="es-MX" altLang="es-CO" sz="1800" dirty="0">
                  <a:solidFill>
                    <a:schemeClr val="accent1"/>
                  </a:solidFill>
                </a:rPr>
                <a:t> </a:t>
              </a:r>
              <a:r>
                <a:rPr lang="es-MX" altLang="es-CO" sz="1800" dirty="0" err="1">
                  <a:solidFill>
                    <a:schemeClr val="accent1"/>
                  </a:solidFill>
                </a:rPr>
                <a:t>Water</a:t>
              </a:r>
              <a:r>
                <a:rPr lang="es-MX" altLang="es-CO" sz="1800" dirty="0">
                  <a:solidFill>
                    <a:schemeClr val="accent1"/>
                  </a:solidFill>
                </a:rPr>
                <a:t> </a:t>
              </a:r>
              <a:r>
                <a:rPr lang="es-MX" altLang="es-CO" sz="1800" dirty="0"/>
                <a:t>(Tierra Agua), Bandas </a:t>
              </a:r>
              <a:r>
                <a:rPr lang="es-MX" altLang="es-CO" sz="1800" dirty="0">
                  <a:solidFill>
                    <a:schemeClr val="accent1"/>
                  </a:solidFill>
                </a:rPr>
                <a:t>11, 8, 4</a:t>
              </a:r>
              <a:endParaRPr lang="es-CO" altLang="es-CO" sz="1800" dirty="0">
                <a:solidFill>
                  <a:schemeClr val="accent1"/>
                </a:solidFill>
              </a:endParaRPr>
            </a:p>
          </p:txBody>
        </p:sp>
        <p:sp>
          <p:nvSpPr>
            <p:cNvPr id="10249" name="CuadroTexto 2">
              <a:extLst>
                <a:ext uri="{FF2B5EF4-FFF2-40B4-BE49-F238E27FC236}">
                  <a16:creationId xmlns:a16="http://schemas.microsoft.com/office/drawing/2014/main" id="{4A36184B-5993-4B77-1E96-43217DDEBD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67875" y="3429000"/>
              <a:ext cx="169545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800">
                  <a:solidFill>
                    <a:schemeClr val="accent1"/>
                  </a:solidFill>
                </a:rPr>
                <a:t>Después de Reensamblar las bandas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0F091B8F-C019-87B4-4A3B-D5AC1AEBF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827" y="50994"/>
            <a:ext cx="1131451" cy="6622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D4E787-E03B-C26C-767A-5BF63570B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55" y="25348"/>
            <a:ext cx="929967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2DFB723D-793A-3B62-172F-320FC6C03339}"/>
              </a:ext>
            </a:extLst>
          </p:cNvPr>
          <p:cNvGrpSpPr/>
          <p:nvPr/>
        </p:nvGrpSpPr>
        <p:grpSpPr>
          <a:xfrm>
            <a:off x="1283124" y="145544"/>
            <a:ext cx="10274680" cy="6566912"/>
            <a:chOff x="1710414" y="82550"/>
            <a:chExt cx="10274680" cy="6566912"/>
          </a:xfrm>
        </p:grpSpPr>
        <p:sp>
          <p:nvSpPr>
            <p:cNvPr id="38915" name="CuadroTexto 8">
              <a:extLst>
                <a:ext uri="{FF2B5EF4-FFF2-40B4-BE49-F238E27FC236}">
                  <a16:creationId xmlns:a16="http://schemas.microsoft.com/office/drawing/2014/main" id="{757C775B-47B6-DD8D-E89C-11D2FA72C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8919" name="Imagen 2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B4219443-4126-2D4A-36DB-DBEE547EB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790" y="2321010"/>
              <a:ext cx="4041304" cy="266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A93CAD93-F6C3-E4E0-175D-253E08F9798B}"/>
                </a:ext>
              </a:extLst>
            </p:cNvPr>
            <p:cNvSpPr/>
            <p:nvPr/>
          </p:nvSpPr>
          <p:spPr bwMode="auto">
            <a:xfrm>
              <a:off x="2673940" y="3680260"/>
              <a:ext cx="4857701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CO" sz="16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NDWI</a:t>
              </a:r>
              <a:r>
                <a:rPr lang="es-CO" sz="1600" dirty="0">
                  <a:solidFill>
                    <a:srgbClr val="3A3A3A"/>
                  </a:solidFill>
                  <a:cs typeface="Arial" panose="020B0604020202020204" pitchFamily="34" charset="0"/>
                </a:rPr>
                <a:t> se utiliza para el análisis de </a:t>
              </a:r>
              <a:r>
                <a:rPr lang="es-CO" sz="1600" b="1" dirty="0">
                  <a:solidFill>
                    <a:srgbClr val="3A3A3A"/>
                  </a:solidFill>
                  <a:cs typeface="Arial" panose="020B0604020202020204" pitchFamily="34" charset="0"/>
                </a:rPr>
                <a:t>masas de agua. </a:t>
              </a:r>
              <a:r>
                <a:rPr lang="es-CO" sz="1600" dirty="0">
                  <a:solidFill>
                    <a:srgbClr val="3A3A3A"/>
                  </a:solidFill>
                  <a:cs typeface="Arial" panose="020B0604020202020204" pitchFamily="34" charset="0"/>
                </a:rPr>
                <a:t>Utiliza</a:t>
              </a:r>
              <a:r>
                <a:rPr lang="es-CO" sz="1600" b="1" dirty="0">
                  <a:solidFill>
                    <a:srgbClr val="3A3A3A"/>
                  </a:solidFill>
                  <a:cs typeface="Arial" panose="020B0604020202020204" pitchFamily="34" charset="0"/>
                </a:rPr>
                <a:t> bandas verdes y casi infrarrojas de imágenes de teledetección</a:t>
              </a:r>
              <a:r>
                <a:rPr lang="es-CO" sz="1600" dirty="0">
                  <a:solidFill>
                    <a:srgbClr val="3A3A3A"/>
                  </a:solidFill>
                  <a:cs typeface="Arial" panose="020B0604020202020204" pitchFamily="34" charset="0"/>
                </a:rPr>
                <a:t>. Puede mejorar la información sobre el agua de manera eficiente en la mayoría de los casos. Es sensible a la acumulación de tierra y resulta en la sobreestimación de los cuerpos de agua. </a:t>
              </a:r>
              <a:endParaRPr lang="es-CO" sz="1600" dirty="0">
                <a:solidFill>
                  <a:srgbClr val="C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926" name="Rectángulo 22">
              <a:extLst>
                <a:ext uri="{FF2B5EF4-FFF2-40B4-BE49-F238E27FC236}">
                  <a16:creationId xmlns:a16="http://schemas.microsoft.com/office/drawing/2014/main" id="{45A019FB-2E54-71E4-BA9C-3BCCD97A5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0414" y="6372471"/>
              <a:ext cx="6880663" cy="27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200">
                  <a:cs typeface="Arial" panose="020B0604020202020204" pitchFamily="34" charset="0"/>
                  <a:hlinkClick r:id="rId3"/>
                </a:rPr>
                <a:t>https://acolita.com/lista-de-indices-espectrales-en-sentinel-2-y-landsat/</a:t>
              </a:r>
              <a:r>
                <a:rPr lang="es-CO" altLang="es-CO" sz="1200">
                  <a:cs typeface="Arial" panose="020B0604020202020204" pitchFamily="34" charset="0"/>
                </a:rPr>
                <a:t>  </a:t>
              </a:r>
              <a:r>
                <a:rPr lang="es-CO" altLang="es-CO" sz="1200">
                  <a:cs typeface="Arial" panose="020B0604020202020204" pitchFamily="34" charset="0"/>
                  <a:hlinkClick r:id="rId4"/>
                </a:rPr>
                <a:t>https://eos.com/ndwi/es/</a:t>
              </a:r>
              <a:endParaRPr lang="es-CO" altLang="es-CO" sz="1200">
                <a:cs typeface="Arial" panose="020B0604020202020204" pitchFamily="34" charset="0"/>
              </a:endParaRPr>
            </a:p>
          </p:txBody>
        </p:sp>
        <p:sp>
          <p:nvSpPr>
            <p:cNvPr id="38917" name="CuadroTexto 24">
              <a:extLst>
                <a:ext uri="{FF2B5EF4-FFF2-40B4-BE49-F238E27FC236}">
                  <a16:creationId xmlns:a16="http://schemas.microsoft.com/office/drawing/2014/main" id="{B8520C0C-7F0A-8865-6C4E-849F970C9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5237" y="969376"/>
              <a:ext cx="686604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>
                  <a:solidFill>
                    <a:schemeClr val="accent1"/>
                  </a:solidFill>
                </a:rPr>
                <a:t>Se va a aplicar el Índice Diferencial de Agua Normalizado: </a:t>
              </a:r>
              <a:r>
                <a:rPr lang="es-MX" altLang="es-CO" sz="1800" b="1" dirty="0">
                  <a:solidFill>
                    <a:srgbClr val="C00000"/>
                  </a:solidFill>
                </a:rPr>
                <a:t>NDWI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chemeClr val="accent1"/>
                  </a:solidFill>
                </a:rPr>
                <a:t>Para mejorar la información de presencia de agua</a:t>
              </a:r>
              <a:endParaRPr lang="es-CO" altLang="es-CO" sz="1800" b="1" dirty="0">
                <a:solidFill>
                  <a:schemeClr val="accent1"/>
                </a:solidFill>
              </a:endParaRP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F61C5113-65A2-4C13-7AA7-BD191F47D3D2}"/>
                </a:ext>
              </a:extLst>
            </p:cNvPr>
            <p:cNvSpPr txBox="1"/>
            <p:nvPr/>
          </p:nvSpPr>
          <p:spPr>
            <a:xfrm>
              <a:off x="3264685" y="2211558"/>
              <a:ext cx="3480504" cy="92333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s-CO" dirty="0"/>
                <a:t>Formula: </a:t>
              </a:r>
            </a:p>
            <a:p>
              <a:pPr algn="ctr">
                <a:defRPr/>
              </a:pPr>
              <a:r>
                <a:rPr lang="es-CO" sz="1800" dirty="0">
                  <a:solidFill>
                    <a:srgbClr val="3A3A3A"/>
                  </a:solidFill>
                  <a:cs typeface="Arial" panose="020B0604020202020204" pitchFamily="34" charset="0"/>
                </a:rPr>
                <a:t>(</a:t>
              </a:r>
              <a:r>
                <a:rPr lang="es-CO" sz="1800" dirty="0">
                  <a:solidFill>
                    <a:schemeClr val="accent6">
                      <a:lumMod val="75000"/>
                    </a:schemeClr>
                  </a:solidFill>
                  <a:cs typeface="Arial" panose="020B0604020202020204" pitchFamily="34" charset="0"/>
                </a:rPr>
                <a:t>B3</a:t>
              </a:r>
              <a:r>
                <a:rPr lang="es-CO" sz="1800" dirty="0">
                  <a:solidFill>
                    <a:srgbClr val="3A3A3A"/>
                  </a:solidFill>
                  <a:cs typeface="Arial" panose="020B0604020202020204" pitchFamily="34" charset="0"/>
                </a:rPr>
                <a:t> – </a:t>
              </a:r>
              <a:r>
                <a:rPr lang="es-CO" sz="1800" dirty="0">
                  <a:solidFill>
                    <a:srgbClr val="C00000"/>
                  </a:solidFill>
                  <a:cs typeface="Arial" panose="020B0604020202020204" pitchFamily="34" charset="0"/>
                </a:rPr>
                <a:t>B8</a:t>
              </a:r>
              <a:r>
                <a:rPr lang="es-CO" sz="1800" dirty="0">
                  <a:solidFill>
                    <a:srgbClr val="3A3A3A"/>
                  </a:solidFill>
                  <a:cs typeface="Arial" panose="020B0604020202020204" pitchFamily="34" charset="0"/>
                </a:rPr>
                <a:t>) / (</a:t>
              </a:r>
              <a:r>
                <a:rPr lang="es-CO" sz="1800" dirty="0">
                  <a:solidFill>
                    <a:schemeClr val="accent6">
                      <a:lumMod val="75000"/>
                    </a:schemeClr>
                  </a:solidFill>
                  <a:cs typeface="Arial" panose="020B0604020202020204" pitchFamily="34" charset="0"/>
                </a:rPr>
                <a:t>B3</a:t>
              </a:r>
              <a:r>
                <a:rPr lang="es-CO" sz="1800" dirty="0">
                  <a:solidFill>
                    <a:srgbClr val="3A3A3A"/>
                  </a:solidFill>
                  <a:cs typeface="Arial" panose="020B0604020202020204" pitchFamily="34" charset="0"/>
                </a:rPr>
                <a:t> + </a:t>
              </a:r>
              <a:r>
                <a:rPr lang="es-CO" sz="1800" dirty="0">
                  <a:solidFill>
                    <a:srgbClr val="C00000"/>
                  </a:solidFill>
                  <a:cs typeface="Arial" panose="020B0604020202020204" pitchFamily="34" charset="0"/>
                </a:rPr>
                <a:t>B8</a:t>
              </a:r>
              <a:r>
                <a:rPr lang="es-CO" sz="1800" dirty="0">
                  <a:solidFill>
                    <a:srgbClr val="3A3A3A"/>
                  </a:solidFill>
                  <a:cs typeface="Arial" panose="020B0604020202020204" pitchFamily="34" charset="0"/>
                </a:rPr>
                <a:t>)</a:t>
              </a:r>
            </a:p>
            <a:p>
              <a:pPr algn="ctr">
                <a:defRPr/>
              </a:pPr>
              <a:r>
                <a:rPr lang="es-CO" sz="1800" dirty="0">
                  <a:solidFill>
                    <a:schemeClr val="accent6">
                      <a:lumMod val="75000"/>
                    </a:schemeClr>
                  </a:solidFill>
                  <a:cs typeface="Arial" panose="020B0604020202020204" pitchFamily="34" charset="0"/>
                </a:rPr>
                <a:t>B3: Verde; </a:t>
              </a:r>
              <a:r>
                <a:rPr lang="es-CO" sz="1800" dirty="0">
                  <a:solidFill>
                    <a:srgbClr val="C00000"/>
                  </a:solidFill>
                  <a:cs typeface="Arial" panose="020B0604020202020204" pitchFamily="34" charset="0"/>
                </a:rPr>
                <a:t>B8 Infrarrojo cercano</a:t>
              </a:r>
              <a:endParaRPr lang="es-CO" dirty="0"/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FA53889A-A69A-3824-CEDB-5E869EAA0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1827" y="50994"/>
            <a:ext cx="1131451" cy="6622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D174184-9976-CF29-49C8-71DB2D63F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55" y="25348"/>
            <a:ext cx="929967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F97DB378-D5BD-A57A-1A9C-D09C7B6127CB}"/>
              </a:ext>
            </a:extLst>
          </p:cNvPr>
          <p:cNvGrpSpPr/>
          <p:nvPr/>
        </p:nvGrpSpPr>
        <p:grpSpPr>
          <a:xfrm>
            <a:off x="468119" y="779956"/>
            <a:ext cx="9983388" cy="5885764"/>
            <a:chOff x="468119" y="779956"/>
            <a:chExt cx="9983388" cy="588576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F24ECD3A-DA72-9932-7A2C-642D52A67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19" y="1124762"/>
              <a:ext cx="9983388" cy="5540958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35375BB0-0548-84BB-43BF-8E735D798C6A}"/>
                </a:ext>
              </a:extLst>
            </p:cNvPr>
            <p:cNvSpPr txBox="1"/>
            <p:nvPr/>
          </p:nvSpPr>
          <p:spPr>
            <a:xfrm>
              <a:off x="3456394" y="779956"/>
              <a:ext cx="5684809" cy="359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</a:rPr>
                <a:t>Imagen después de aplicar </a:t>
              </a:r>
              <a:r>
                <a:rPr lang="es-CO" b="1" dirty="0">
                  <a:solidFill>
                    <a:srgbClr val="C00000"/>
                  </a:solidFill>
                </a:rPr>
                <a:t>NDWI</a:t>
              </a:r>
              <a:r>
                <a:rPr lang="es-CO" b="1" dirty="0">
                  <a:solidFill>
                    <a:schemeClr val="accent1"/>
                  </a:solidFill>
                </a:rPr>
                <a:t> (B3-B8)/(B3 + B8)</a:t>
              </a: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CEE9F4E7-990B-A32C-3C13-9CE1564F7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827" y="50994"/>
            <a:ext cx="1131451" cy="6622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ADC81BB-687D-EB9A-7FC3-04CBA0998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55" y="25348"/>
            <a:ext cx="929967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10493</TotalTime>
  <Words>659</Words>
  <Application>Microsoft Office PowerPoint</Application>
  <PresentationFormat>Panorámica</PresentationFormat>
  <Paragraphs>131</Paragraphs>
  <Slides>14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Liberation Serif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FERNANDO DAVILA SGUERRA</cp:lastModifiedBy>
  <cp:revision>726</cp:revision>
  <dcterms:created xsi:type="dcterms:W3CDTF">2020-07-12T17:09:54Z</dcterms:created>
  <dcterms:modified xsi:type="dcterms:W3CDTF">2023-09-06T21:37:04Z</dcterms:modified>
</cp:coreProperties>
</file>