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78" r:id="rId2"/>
    <p:sldId id="380" r:id="rId3"/>
    <p:sldId id="256" r:id="rId4"/>
    <p:sldId id="370" r:id="rId5"/>
    <p:sldId id="519" r:id="rId6"/>
    <p:sldId id="633" r:id="rId7"/>
    <p:sldId id="634" r:id="rId8"/>
    <p:sldId id="635" r:id="rId9"/>
    <p:sldId id="636" r:id="rId10"/>
    <p:sldId id="637" r:id="rId11"/>
    <p:sldId id="638" r:id="rId12"/>
    <p:sldId id="639" r:id="rId13"/>
    <p:sldId id="640" r:id="rId14"/>
    <p:sldId id="641" r:id="rId15"/>
    <p:sldId id="642" r:id="rId16"/>
    <p:sldId id="632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2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BB0F1-BA70-4194-935C-813955D42D91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21705-B8CB-4F06-8FBB-4B4C351595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28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23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230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623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3B9FB-1D8D-48E0-B129-5115777A8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9784D8-69DD-4D89-BFFA-378C4C098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0BDBC3-0C5B-4C8F-A524-30F108B5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BB976-171C-4EF0-A1A4-EB9435F9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32187F-FC56-4C12-8534-D1E66147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67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B2683-3F3A-4DCC-BEDF-474F7B350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2E9F27-0DF8-44BC-A24A-9F9ED95FB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A8908-BD4D-49C3-8D24-DF3CA7AD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5F5B4A-0CB7-41E2-8498-D0C3AA15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EA80B0-9146-4A5F-8A16-51349C59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751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E2D739-445F-4B7B-AB74-DA1199CF7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77B1FA-3D54-427D-92D8-DA82E1C81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6C2EC-A509-4907-AB1F-EA97ADDD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7F5093-4D8A-480E-B782-215C2216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EFFD28-281A-4515-9B38-F51708DD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08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884A4-DD40-4FA0-8B6E-847D3BF3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7D4216-66D6-43B4-9CCE-5B17A33AA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64456-1765-4353-BCAA-06669A45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39EBD9-EF12-42CC-9E94-7B1D444B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E1F48-B112-4D4D-A56E-93DE5C52F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70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77DA0-611D-46E5-BAD0-19B0B5B6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84F759-9579-4C6A-8274-993881D92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50937E-DCD8-4E5E-9DB5-5FD22151D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D7E1F6-87EA-466E-B212-E824E6CC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2CCED5-8659-4D8E-B91F-D45A15D7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531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4BD2C-66F8-4DF2-8175-5EF5934B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FE4B3B-696C-46EB-B898-DC2895AE8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006F2E-4FB9-46F4-BC01-457A8B93F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ACB791-DB69-46C2-902B-4427B6FC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0C39C1-86A5-48B1-A1DF-B6BAEA18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0DB9711-E55F-410D-96FA-0ECF240C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99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91FF9-7C98-4464-A3DE-EB79B094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FF69DF-53FE-4280-AD81-9D9D9ECA8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64EA3F-83A6-4AD3-BC73-9DDDCFEE7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697F9C-BA44-4E08-B22A-25504FE11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3FA369-E235-4320-99D5-3C6200F2F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3BDB03-3775-43B1-AF5B-B503B2F28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1FA313-C29F-4D5D-88FA-27AEE47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DE7A18-4728-44DA-9D8F-AA0EFBC9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76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CB91E-C136-413A-8575-54BDE7CE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B48797-72F1-4213-9AD6-FB41C230C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2F43FF-D3E7-40BB-9E00-F7597284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A9B8E61-7282-4018-993E-6494E28E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67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B1A896E-D648-45DC-9B3B-F52B99F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57276C-5088-49D1-8B2D-9358A19B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3A9A37-EA3D-4449-AFEA-FB3B5779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501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2F83DF-2D4F-4E18-9AED-C3D0C3004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5AA19-B6D1-41BF-A470-611E4EFD6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CDB357-212F-410A-AC62-E97138E9D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7EFCA7-4A15-4A83-B979-43DB4099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EDA13D-6CDF-46F8-AD9A-E482EBEC2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D4ECCF-DF46-4EB3-A931-5C1907F7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410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3ECE1-A5D9-42F3-9CA0-50DDD862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7B07C4-851C-45EA-AF25-BED543FC7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71D95A-A825-4C32-98F2-11F635A55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B6744F-620D-430C-B98E-D4DD509A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7AE998-A6B4-46CD-B714-CED71AB5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9B8A74-BA43-4B2B-96CD-6A78B27D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527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EF48822-B16B-4B07-8DA9-A1F11275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CA33A4-C9D0-40E7-B732-741385499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6D5306-1438-4F2C-8CAE-F8653CF31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78F33-44D3-4D52-9661-0E6A487F7B4C}" type="datetimeFigureOut">
              <a:rPr lang="es-CO" smtClean="0"/>
              <a:t>25/01/2024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207169-10D0-44C6-A198-F64F6CACC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BD2CAB-32CE-4192-8095-BE09BBEFD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F45E4-DC4D-4B31-90CD-046B126B876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8502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infobae.com/colombia/2024/01/21/incendio-forestal-en-ruitoque-procuraduria-insta-respuesta-urgente-al-gobierno-frente-a-la-emergencia-en-santand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719B951-3A74-4596-B5A9-BB6EAD96C623}"/>
              </a:ext>
            </a:extLst>
          </p:cNvPr>
          <p:cNvSpPr txBox="1"/>
          <p:nvPr/>
        </p:nvSpPr>
        <p:spPr>
          <a:xfrm>
            <a:off x="1756759" y="1460622"/>
            <a:ext cx="8231741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  <a:hlinkClick r:id="rId2"/>
              </a:rPr>
              <a:t>Incendio forestal en Ruitoque: </a:t>
            </a:r>
          </a:p>
          <a:p>
            <a:pPr algn="ctr"/>
            <a:r>
              <a:rPr lang="es-MX" sz="28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  <a:hlinkClick r:id="rId2"/>
              </a:rPr>
              <a:t>Procuraduría insta respuesta urgente al Gobierno </a:t>
            </a:r>
          </a:p>
          <a:p>
            <a:pPr algn="ctr"/>
            <a:r>
              <a:rPr lang="es-MX" sz="28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  <a:hlinkClick r:id="rId2"/>
              </a:rPr>
              <a:t>frente a la emergencia en Santander</a:t>
            </a:r>
            <a:endParaRPr lang="es-MX" sz="2800" b="1" i="0" dirty="0">
              <a:solidFill>
                <a:srgbClr val="C00000"/>
              </a:solidFill>
              <a:effectLst/>
              <a:latin typeface="Roboto" panose="02000000000000000000" pitchFamily="2" charset="0"/>
            </a:endParaRPr>
          </a:p>
          <a:p>
            <a:pPr algn="ctr"/>
            <a:r>
              <a:rPr lang="es-MX" sz="2800" b="1" dirty="0">
                <a:solidFill>
                  <a:srgbClr val="C00000"/>
                </a:solidFill>
                <a:latin typeface="Roboto" panose="02000000000000000000" pitchFamily="2" charset="0"/>
              </a:rPr>
              <a:t>Enero de 2024</a:t>
            </a:r>
            <a:endParaRPr lang="es-MX" sz="2800" b="1" i="0" dirty="0">
              <a:solidFill>
                <a:srgbClr val="C00000"/>
              </a:solidFill>
              <a:effectLst/>
              <a:latin typeface="Roboto" panose="02000000000000000000" pitchFamily="2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Manuel Dávila Sguerra</a:t>
            </a: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Documento técnico sobre la metodología para el análisis</a:t>
            </a:r>
          </a:p>
          <a:p>
            <a:pPr algn="ctr" fontAlgn="base"/>
            <a:endParaRPr lang="es-CO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E31A5E4-1039-409D-AFAA-4B7EB98B6BC5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F6449A6-2381-0A4F-577C-CF585C661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508" y="802760"/>
            <a:ext cx="3083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MX" altLang="es-CO" sz="2800" b="1" dirty="0">
                <a:solidFill>
                  <a:srgbClr val="C00000"/>
                </a:solidFill>
                <a:cs typeface="Arial" panose="020B0604020202020204" pitchFamily="34" charset="0"/>
              </a:rPr>
              <a:t>La Noticia</a:t>
            </a:r>
            <a:r>
              <a:rPr lang="es-MX" altLang="es-CO" sz="2800" b="1" dirty="0"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2731AB-C9EF-C78E-4617-7B23C5414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D922AD-C481-13C8-BAFA-A59C2BACC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37A731-F72A-E8D2-EF1C-CC3DACB19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32DD0D27-0759-B1B4-EF79-4D288849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917" y="1640472"/>
            <a:ext cx="9699668" cy="50680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F9B6BE0-1F43-49A7-BACB-91856E773E18}"/>
              </a:ext>
            </a:extLst>
          </p:cNvPr>
          <p:cNvSpPr txBox="1"/>
          <p:nvPr/>
        </p:nvSpPr>
        <p:spPr>
          <a:xfrm>
            <a:off x="4587163" y="0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9B2C5E-8981-42A6-B4CF-FFEA9A5CAD33}"/>
              </a:ext>
            </a:extLst>
          </p:cNvPr>
          <p:cNvSpPr txBox="1"/>
          <p:nvPr/>
        </p:nvSpPr>
        <p:spPr>
          <a:xfrm>
            <a:off x="2114159" y="746014"/>
            <a:ext cx="74350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ZOOM: zonas incendiadas en 20 de Enero 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y alertas tempranas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0D39F0F-5692-4153-93CC-67E8AAB24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954510-878F-821F-5C24-517EA6D3A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530D5D-6E95-6BDD-2109-C48156D3D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95AC758-D1BB-65EC-636D-6EC1BA2C883A}"/>
              </a:ext>
            </a:extLst>
          </p:cNvPr>
          <p:cNvSpPr txBox="1"/>
          <p:nvPr/>
        </p:nvSpPr>
        <p:spPr>
          <a:xfrm>
            <a:off x="6698355" y="2135090"/>
            <a:ext cx="213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accent1"/>
                </a:solidFill>
              </a:rPr>
              <a:t>Distancia del incendio a Mogotes en metros</a:t>
            </a:r>
            <a:endParaRPr lang="es-CO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719B951-3A74-4596-B5A9-BB6EAD96C623}"/>
              </a:ext>
            </a:extLst>
          </p:cNvPr>
          <p:cNvSpPr txBox="1"/>
          <p:nvPr/>
        </p:nvSpPr>
        <p:spPr>
          <a:xfrm>
            <a:off x="2232048" y="1460622"/>
            <a:ext cx="728116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dirty="0">
                <a:solidFill>
                  <a:schemeClr val="accent1"/>
                </a:solidFill>
                <a:effectLst/>
                <a:hlinkClick r:id=""/>
              </a:rPr>
              <a:t>Incendios activos en Bogotá: </a:t>
            </a:r>
          </a:p>
          <a:p>
            <a:pPr algn="ctr"/>
            <a:r>
              <a:rPr lang="es-MX" sz="2800" b="1" dirty="0">
                <a:solidFill>
                  <a:schemeClr val="accent1"/>
                </a:solidFill>
                <a:effectLst/>
                <a:hlinkClick r:id=""/>
              </a:rPr>
              <a:t>zonas afectadas y medidas de protección</a:t>
            </a:r>
            <a:endParaRPr lang="es-MX" sz="2800" b="1" dirty="0">
              <a:solidFill>
                <a:schemeClr val="accent1"/>
              </a:solidFill>
              <a:effectLst/>
            </a:endParaRPr>
          </a:p>
          <a:p>
            <a:pPr algn="ctr"/>
            <a:endParaRPr lang="es-MX" sz="2800" b="1" dirty="0">
              <a:solidFill>
                <a:srgbClr val="C00000"/>
              </a:solidFill>
              <a:latin typeface="Roboto" panose="02000000000000000000" pitchFamily="2" charset="0"/>
            </a:endParaRPr>
          </a:p>
          <a:p>
            <a:pPr algn="ctr"/>
            <a:endParaRPr lang="es-MX" sz="2800" b="1" dirty="0">
              <a:solidFill>
                <a:srgbClr val="C00000"/>
              </a:solidFill>
              <a:latin typeface="Roboto" panose="02000000000000000000" pitchFamily="2" charset="0"/>
            </a:endParaRPr>
          </a:p>
          <a:p>
            <a:pPr algn="ctr"/>
            <a:r>
              <a:rPr lang="es-MX" sz="2800" b="1" dirty="0">
                <a:solidFill>
                  <a:srgbClr val="C00000"/>
                </a:solidFill>
                <a:latin typeface="Roboto" panose="02000000000000000000" pitchFamily="2" charset="0"/>
              </a:rPr>
              <a:t>Enero de 2024</a:t>
            </a:r>
            <a:endParaRPr lang="es-MX" sz="2800" b="1" i="0" dirty="0">
              <a:solidFill>
                <a:srgbClr val="C00000"/>
              </a:solidFill>
              <a:effectLst/>
              <a:latin typeface="Roboto" panose="02000000000000000000" pitchFamily="2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Manuel Dávila Sguerra</a:t>
            </a: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Documento técnico sobre la metodología para el análisis</a:t>
            </a:r>
          </a:p>
          <a:p>
            <a:pPr algn="ctr" fontAlgn="base"/>
            <a:endParaRPr lang="es-CO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E31A5E4-1039-409D-AFAA-4B7EB98B6BC5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F6449A6-2381-0A4F-577C-CF585C661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508" y="802760"/>
            <a:ext cx="3083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MX" altLang="es-CO" sz="2800" b="1" dirty="0">
                <a:solidFill>
                  <a:srgbClr val="C00000"/>
                </a:solidFill>
                <a:cs typeface="Arial" panose="020B0604020202020204" pitchFamily="34" charset="0"/>
              </a:rPr>
              <a:t>La Noticia</a:t>
            </a:r>
            <a:r>
              <a:rPr lang="es-MX" altLang="es-CO" sz="2800" b="1" dirty="0"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2731AB-C9EF-C78E-4617-7B23C5414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D922AD-C481-13C8-BAFA-A59C2BAC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37A731-F72A-E8D2-EF1C-CC3DACB19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8A5F6098-1CB1-4973-A937-F3F3B44C6A68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662AEAF-4393-4D65-B0D9-80FFF8F55A17}"/>
              </a:ext>
            </a:extLst>
          </p:cNvPr>
          <p:cNvSpPr/>
          <p:nvPr/>
        </p:nvSpPr>
        <p:spPr>
          <a:xfrm>
            <a:off x="83568" y="1009500"/>
            <a:ext cx="11297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C00000"/>
                </a:solidFill>
                <a:effectLst/>
              </a:rPr>
              <a:t>Los dos más críticos son en el Cerro </a:t>
            </a:r>
          </a:p>
          <a:p>
            <a:pPr algn="ctr"/>
            <a:r>
              <a:rPr lang="es-MX" sz="2800" b="1" dirty="0">
                <a:solidFill>
                  <a:srgbClr val="C00000"/>
                </a:solidFill>
                <a:effectLst/>
              </a:rPr>
              <a:t>de El Cable y el de Entre Nubes en Usme</a:t>
            </a:r>
            <a:r>
              <a:rPr lang="es-MX" sz="2800" b="0" dirty="0">
                <a:solidFill>
                  <a:srgbClr val="232323"/>
                </a:solidFill>
                <a:effectLst/>
                <a:latin typeface="Poppins" panose="00000500000000000000" pitchFamily="2" charset="0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CF060C-1B13-D3F0-3639-A9BDCDD81F91}"/>
              </a:ext>
            </a:extLst>
          </p:cNvPr>
          <p:cNvSpPr txBox="1"/>
          <p:nvPr/>
        </p:nvSpPr>
        <p:spPr>
          <a:xfrm>
            <a:off x="5180125" y="67206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El sitio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77CDD9-91D5-B908-740C-564CABA5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6FB459-0EEE-08B9-65C6-9CDB6558B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430B9E-C0BE-D8EE-E4F4-5AFF2A60AC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pic>
        <p:nvPicPr>
          <p:cNvPr id="1026" name="Picture 2" descr="Incendio en Cerro de El Cable de Bogotá. Foto: Caracol Radio">
            <a:extLst>
              <a:ext uri="{FF2B5EF4-FFF2-40B4-BE49-F238E27FC236}">
                <a16:creationId xmlns:a16="http://schemas.microsoft.com/office/drawing/2014/main" id="{8A01BCBE-CC2B-FBDE-3AA9-B3042AE0E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86" y="2126457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69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BE243B2-8F90-4B07-87A2-31ACEA74EB30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087BA3-ADA6-B657-F2CA-B6D7E46DA75C}"/>
              </a:ext>
            </a:extLst>
          </p:cNvPr>
          <p:cNvSpPr txBox="1"/>
          <p:nvPr/>
        </p:nvSpPr>
        <p:spPr>
          <a:xfrm>
            <a:off x="2427367" y="512700"/>
            <a:ext cx="7337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Los dos sitios </a:t>
            </a:r>
            <a:r>
              <a:rPr lang="es-CO" sz="2800" b="1" dirty="0">
                <a:solidFill>
                  <a:schemeClr val="accent6">
                    <a:lumMod val="75000"/>
                  </a:schemeClr>
                </a:solidFill>
              </a:rPr>
              <a:t>antes</a:t>
            </a:r>
            <a:r>
              <a:rPr lang="es-CO" sz="2800" b="1" dirty="0">
                <a:solidFill>
                  <a:srgbClr val="C00000"/>
                </a:solidFill>
              </a:rPr>
              <a:t> y </a:t>
            </a:r>
            <a:r>
              <a:rPr lang="es-CO" sz="2800" b="1" dirty="0">
                <a:solidFill>
                  <a:schemeClr val="accent6">
                    <a:lumMod val="75000"/>
                  </a:schemeClr>
                </a:solidFill>
              </a:rPr>
              <a:t>durante</a:t>
            </a:r>
            <a:r>
              <a:rPr lang="es-CO" sz="2800" b="1" dirty="0">
                <a:solidFill>
                  <a:srgbClr val="C00000"/>
                </a:solidFill>
              </a:rPr>
              <a:t> el incendio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EE78F9-58DE-90C5-09DB-E7CD897CF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CEFE7D-D494-9A81-0114-6BFD3AC5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D7A9117-F4BA-3499-73E3-B94EA42E4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797953-6ADA-6B87-05AC-D58CF50D62FE}"/>
              </a:ext>
            </a:extLst>
          </p:cNvPr>
          <p:cNvSpPr txBox="1"/>
          <p:nvPr/>
        </p:nvSpPr>
        <p:spPr>
          <a:xfrm>
            <a:off x="2381785" y="1034337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Antes</a:t>
            </a:r>
            <a:r>
              <a:rPr lang="es-MX" dirty="0">
                <a:solidFill>
                  <a:srgbClr val="C00000"/>
                </a:solidFill>
              </a:rPr>
              <a:t>: Enero 8 a las 3:26 pm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4E853B-6949-E469-CDFB-527104EA00F4}"/>
              </a:ext>
            </a:extLst>
          </p:cNvPr>
          <p:cNvSpPr txBox="1"/>
          <p:nvPr/>
        </p:nvSpPr>
        <p:spPr>
          <a:xfrm>
            <a:off x="5848788" y="1034337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Después</a:t>
            </a:r>
            <a:r>
              <a:rPr lang="es-MX" dirty="0">
                <a:solidFill>
                  <a:srgbClr val="C00000"/>
                </a:solidFill>
              </a:rPr>
              <a:t>: Enero 23 a las 3:26 pm</a:t>
            </a:r>
            <a:endParaRPr lang="es-CO" dirty="0">
              <a:solidFill>
                <a:srgbClr val="C00000"/>
              </a:solidFill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894E600-BEBA-0752-F7C5-A182722DABC8}"/>
              </a:ext>
            </a:extLst>
          </p:cNvPr>
          <p:cNvGrpSpPr/>
          <p:nvPr/>
        </p:nvGrpSpPr>
        <p:grpSpPr>
          <a:xfrm>
            <a:off x="2267422" y="1496861"/>
            <a:ext cx="7146332" cy="5304494"/>
            <a:chOff x="2267422" y="1496861"/>
            <a:chExt cx="7146332" cy="530449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46DFA5D-EEA0-81CD-3D94-42E96D805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7422" y="1496861"/>
              <a:ext cx="7146332" cy="5304494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D934F1A0-E178-7436-CAA6-8EE9828B53C6}"/>
                </a:ext>
              </a:extLst>
            </p:cNvPr>
            <p:cNvSpPr/>
            <p:nvPr/>
          </p:nvSpPr>
          <p:spPr>
            <a:xfrm>
              <a:off x="2381785" y="1803163"/>
              <a:ext cx="1839837" cy="491383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480C8AA5-FDF8-F56F-5628-D28E508A8C6A}"/>
                </a:ext>
              </a:extLst>
            </p:cNvPr>
            <p:cNvSpPr/>
            <p:nvPr/>
          </p:nvSpPr>
          <p:spPr>
            <a:xfrm>
              <a:off x="5910806" y="1803162"/>
              <a:ext cx="1839837" cy="491383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F80EDB2-5446-FBF7-2ABA-A7818FE5F197}"/>
              </a:ext>
            </a:extLst>
          </p:cNvPr>
          <p:cNvSpPr txBox="1"/>
          <p:nvPr/>
        </p:nvSpPr>
        <p:spPr>
          <a:xfrm>
            <a:off x="9599677" y="3548943"/>
            <a:ext cx="2277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/>
                </a:solidFill>
              </a:rPr>
              <a:t>Las dos imágenes incluyen los cerros que se incendiaron en  Bogotá</a:t>
            </a:r>
            <a:endParaRPr lang="es-CO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CFEDD2-A334-4633-B3E2-2700158C25B7}"/>
              </a:ext>
            </a:extLst>
          </p:cNvPr>
          <p:cNvSpPr txBox="1"/>
          <p:nvPr/>
        </p:nvSpPr>
        <p:spPr>
          <a:xfrm>
            <a:off x="5104796" y="699277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Mapa </a:t>
            </a:r>
            <a:r>
              <a:rPr lang="es-CO" sz="2800" b="1" dirty="0">
                <a:solidFill>
                  <a:schemeClr val="accent1"/>
                </a:solidFill>
              </a:rPr>
              <a:t>RBR</a:t>
            </a:r>
            <a:r>
              <a:rPr lang="es-CO" sz="2800" b="1" dirty="0">
                <a:solidFill>
                  <a:srgbClr val="C00000"/>
                </a:solidFill>
              </a:rPr>
              <a:t>_</a:t>
            </a:r>
            <a:endParaRPr lang="es-ES" sz="2800" b="1" dirty="0">
              <a:solidFill>
                <a:srgbClr val="C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ECA8DA-1042-4D8E-94BC-FD9F81A36806}"/>
              </a:ext>
            </a:extLst>
          </p:cNvPr>
          <p:cNvSpPr txBox="1"/>
          <p:nvPr/>
        </p:nvSpPr>
        <p:spPr>
          <a:xfrm>
            <a:off x="9531146" y="3363975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Áreas incendiadas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92F3D9-8587-95D1-1EF3-5BD0D686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AB560C-6F82-B845-2B0B-5AF6B442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CFAF83-69BF-C3DD-C211-EC6D3E354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DCC3892-BA80-4D12-A0D7-C23A186A646C}"/>
              </a:ext>
            </a:extLst>
          </p:cNvPr>
          <p:cNvCxnSpPr>
            <a:cxnSpLocks/>
          </p:cNvCxnSpPr>
          <p:nvPr/>
        </p:nvCxnSpPr>
        <p:spPr>
          <a:xfrm flipH="1">
            <a:off x="7580120" y="3485645"/>
            <a:ext cx="170061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E0BFDCA-CA02-2286-0DDC-CCFD73006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953" y="56645"/>
            <a:ext cx="3122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F9B6BE0-1F43-49A7-BACB-91856E773E18}"/>
              </a:ext>
            </a:extLst>
          </p:cNvPr>
          <p:cNvSpPr txBox="1"/>
          <p:nvPr/>
        </p:nvSpPr>
        <p:spPr>
          <a:xfrm>
            <a:off x="4587163" y="0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9B2C5E-8981-42A6-B4CF-FFEA9A5CAD33}"/>
              </a:ext>
            </a:extLst>
          </p:cNvPr>
          <p:cNvSpPr txBox="1"/>
          <p:nvPr/>
        </p:nvSpPr>
        <p:spPr>
          <a:xfrm>
            <a:off x="2326068" y="642240"/>
            <a:ext cx="74350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ZOOM: zonas incendiadas en 23 de Enero 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y alertas tempranas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0D39F0F-5692-4153-93CC-67E8AAB2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954510-878F-821F-5C24-517EA6D3A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530D5D-6E95-6BDD-2109-C48156D3D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F5B587-9DA7-2E2B-25A5-CD22815EA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841" y="1700121"/>
            <a:ext cx="3990734" cy="497414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1B245C-BE6A-20B8-AECD-C49E1BDAE99D}"/>
              </a:ext>
            </a:extLst>
          </p:cNvPr>
          <p:cNvSpPr txBox="1"/>
          <p:nvPr/>
        </p:nvSpPr>
        <p:spPr>
          <a:xfrm>
            <a:off x="2444834" y="148904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La zona afectada</a:t>
            </a:r>
            <a:endParaRPr lang="es-CO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83F07BE0-1323-1E54-1B57-B718C1364B28}"/>
              </a:ext>
            </a:extLst>
          </p:cNvPr>
          <p:cNvGrpSpPr/>
          <p:nvPr/>
        </p:nvGrpSpPr>
        <p:grpSpPr>
          <a:xfrm>
            <a:off x="82783" y="1858372"/>
            <a:ext cx="5594079" cy="4942983"/>
            <a:chOff x="82783" y="1858372"/>
            <a:chExt cx="5594079" cy="4942983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3264729-1591-36AC-E145-3E1F0D45B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0577" y="1858372"/>
              <a:ext cx="4006285" cy="4942983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D43D4C4-CD81-8857-01D1-DE3980322A72}"/>
                </a:ext>
              </a:extLst>
            </p:cNvPr>
            <p:cNvSpPr txBox="1"/>
            <p:nvPr/>
          </p:nvSpPr>
          <p:spPr>
            <a:xfrm>
              <a:off x="82783" y="2690446"/>
              <a:ext cx="166416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El Satélite </a:t>
              </a:r>
              <a:r>
                <a:rPr lang="es-MX" dirty="0" err="1"/>
                <a:t>Sentinel</a:t>
              </a:r>
              <a:r>
                <a:rPr lang="es-MX" dirty="0"/>
                <a:t> 2 capta territorios</a:t>
              </a:r>
            </a:p>
            <a:p>
              <a:r>
                <a:rPr lang="es-MX" dirty="0">
                  <a:solidFill>
                    <a:srgbClr val="C00000"/>
                  </a:solidFill>
                </a:rPr>
                <a:t>calientes no incendiados</a:t>
              </a:r>
            </a:p>
            <a:p>
              <a:r>
                <a:rPr lang="es-MX" dirty="0"/>
                <a:t> y </a:t>
              </a:r>
            </a:p>
            <a:p>
              <a:r>
                <a:rPr lang="es-MX" dirty="0">
                  <a:solidFill>
                    <a:srgbClr val="C00000"/>
                  </a:solidFill>
                </a:rPr>
                <a:t>territorio con zonas  incendiadas</a:t>
              </a:r>
              <a:endParaRPr lang="es-CO" dirty="0">
                <a:solidFill>
                  <a:srgbClr val="C00000"/>
                </a:solidFill>
              </a:endParaRPr>
            </a:p>
          </p:txBody>
        </p: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955EDB53-4886-C778-5259-79B68B659EBB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V="1">
              <a:off x="1529697" y="3714412"/>
              <a:ext cx="2375731" cy="416107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67F20C5B-9D1D-3233-470A-CD27BD1D2B17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V="1">
              <a:off x="1600137" y="4990195"/>
              <a:ext cx="2587302" cy="132516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errar llave 21">
              <a:extLst>
                <a:ext uri="{FF2B5EF4-FFF2-40B4-BE49-F238E27FC236}">
                  <a16:creationId xmlns:a16="http://schemas.microsoft.com/office/drawing/2014/main" id="{96C0F02B-A6CD-2CED-2A39-88042956B6E3}"/>
                </a:ext>
              </a:extLst>
            </p:cNvPr>
            <p:cNvSpPr/>
            <p:nvPr/>
          </p:nvSpPr>
          <p:spPr>
            <a:xfrm>
              <a:off x="1433146" y="3935222"/>
              <a:ext cx="96551" cy="390593"/>
            </a:xfrm>
            <a:prstGeom prst="rightBrac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4" name="Cerrar llave 23">
              <a:extLst>
                <a:ext uri="{FF2B5EF4-FFF2-40B4-BE49-F238E27FC236}">
                  <a16:creationId xmlns:a16="http://schemas.microsoft.com/office/drawing/2014/main" id="{3AC8BC73-10EB-67E8-F93E-E9A0722DC718}"/>
                </a:ext>
              </a:extLst>
            </p:cNvPr>
            <p:cNvSpPr/>
            <p:nvPr/>
          </p:nvSpPr>
          <p:spPr>
            <a:xfrm>
              <a:off x="1503586" y="4794191"/>
              <a:ext cx="96551" cy="657040"/>
            </a:xfrm>
            <a:prstGeom prst="rightBrac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C1BC0BD-CEA5-AF0E-A9C7-471011722FD1}"/>
              </a:ext>
            </a:extLst>
          </p:cNvPr>
          <p:cNvSpPr txBox="1"/>
          <p:nvPr/>
        </p:nvSpPr>
        <p:spPr>
          <a:xfrm>
            <a:off x="5903005" y="3460800"/>
            <a:ext cx="149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Zonas con incendios puntuales</a:t>
            </a:r>
            <a:endParaRPr lang="es-CO" dirty="0"/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47126C12-2527-BEED-B5E4-3C6CC6BC9F17}"/>
              </a:ext>
            </a:extLst>
          </p:cNvPr>
          <p:cNvCxnSpPr>
            <a:cxnSpLocks/>
          </p:cNvCxnSpPr>
          <p:nvPr/>
        </p:nvCxnSpPr>
        <p:spPr>
          <a:xfrm flipV="1">
            <a:off x="7387878" y="3578469"/>
            <a:ext cx="2784822" cy="298438"/>
          </a:xfrm>
          <a:prstGeom prst="straightConnector1">
            <a:avLst/>
          </a:prstGeom>
          <a:ln w="222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errar llave 30">
            <a:extLst>
              <a:ext uri="{FF2B5EF4-FFF2-40B4-BE49-F238E27FC236}">
                <a16:creationId xmlns:a16="http://schemas.microsoft.com/office/drawing/2014/main" id="{1121162F-B19D-26E6-0A0C-77683288269C}"/>
              </a:ext>
            </a:extLst>
          </p:cNvPr>
          <p:cNvSpPr/>
          <p:nvPr/>
        </p:nvSpPr>
        <p:spPr>
          <a:xfrm>
            <a:off x="1655986" y="4946591"/>
            <a:ext cx="96551" cy="657040"/>
          </a:xfrm>
          <a:prstGeom prst="righ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81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A20E1E62-B7B9-42B5-AEBF-47FB228BADFE}"/>
              </a:ext>
            </a:extLst>
          </p:cNvPr>
          <p:cNvSpPr txBox="1"/>
          <p:nvPr/>
        </p:nvSpPr>
        <p:spPr>
          <a:xfrm>
            <a:off x="4349809" y="2705725"/>
            <a:ext cx="21675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600" dirty="0">
                <a:solidFill>
                  <a:schemeClr val="accent1"/>
                </a:solidFill>
              </a:rPr>
              <a:t>FIN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E3EC32-1B7A-017A-B33F-289EB0FD0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3CB122-1216-6176-0BA1-8C89EBF81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11159A-D571-7C35-0872-9AAB8C4DB8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8A5F6098-1CB1-4973-A937-F3F3B44C6A68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662AEAF-4393-4D65-B0D9-80FFF8F55A17}"/>
              </a:ext>
            </a:extLst>
          </p:cNvPr>
          <p:cNvSpPr/>
          <p:nvPr/>
        </p:nvSpPr>
        <p:spPr>
          <a:xfrm>
            <a:off x="85458" y="1282836"/>
            <a:ext cx="11297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i="0" dirty="0">
                <a:solidFill>
                  <a:srgbClr val="C00000"/>
                </a:solidFill>
                <a:effectLst/>
                <a:latin typeface="source serif pro" panose="02040603050405020204" pitchFamily="18" charset="0"/>
              </a:rPr>
              <a:t>Gran incendio forestal en </a:t>
            </a:r>
            <a:r>
              <a:rPr lang="es-MX" sz="2800" b="1" i="0" dirty="0">
                <a:solidFill>
                  <a:schemeClr val="accent6">
                    <a:lumMod val="75000"/>
                  </a:schemeClr>
                </a:solidFill>
                <a:effectLst/>
                <a:latin typeface="source serif pro" panose="02040603050405020204" pitchFamily="18" charset="0"/>
              </a:rPr>
              <a:t>Piedecuesta, Santander</a:t>
            </a:r>
            <a:r>
              <a:rPr lang="es-MX" sz="2800" b="1" i="0" dirty="0">
                <a:solidFill>
                  <a:srgbClr val="C00000"/>
                </a:solidFill>
                <a:effectLst/>
                <a:latin typeface="source serif pro" panose="02040603050405020204" pitchFamily="18" charset="0"/>
              </a:rPr>
              <a:t>, dejó en agonía a animales silvestres y 300 hectáreas consumidas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CF060C-1B13-D3F0-3639-A9BDCDD81F91}"/>
              </a:ext>
            </a:extLst>
          </p:cNvPr>
          <p:cNvSpPr txBox="1"/>
          <p:nvPr/>
        </p:nvSpPr>
        <p:spPr>
          <a:xfrm>
            <a:off x="4418870" y="686756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El sitio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77CDD9-91D5-B908-740C-564CABA5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6FB459-0EEE-08B9-65C6-9CDB6558B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430B9E-C0BE-D8EE-E4F4-5AFF2A60AC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28E9EA-3D61-EA5C-66D9-540C5DAAD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525" y="2236943"/>
            <a:ext cx="7912444" cy="422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BE243B2-8F90-4B07-87A2-31ACEA74EB30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087BA3-ADA6-B657-F2CA-B6D7E46DA75C}"/>
              </a:ext>
            </a:extLst>
          </p:cNvPr>
          <p:cNvSpPr txBox="1"/>
          <p:nvPr/>
        </p:nvSpPr>
        <p:spPr>
          <a:xfrm>
            <a:off x="2427367" y="512700"/>
            <a:ext cx="7337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Los dos sitios </a:t>
            </a:r>
            <a:r>
              <a:rPr lang="es-CO" sz="2800" b="1" dirty="0">
                <a:solidFill>
                  <a:schemeClr val="accent6">
                    <a:lumMod val="75000"/>
                  </a:schemeClr>
                </a:solidFill>
              </a:rPr>
              <a:t>antes</a:t>
            </a:r>
            <a:r>
              <a:rPr lang="es-CO" sz="2800" b="1" dirty="0">
                <a:solidFill>
                  <a:srgbClr val="C00000"/>
                </a:solidFill>
              </a:rPr>
              <a:t> y </a:t>
            </a:r>
            <a:r>
              <a:rPr lang="es-CO" sz="2800" b="1" dirty="0">
                <a:solidFill>
                  <a:schemeClr val="accent6">
                    <a:lumMod val="75000"/>
                  </a:schemeClr>
                </a:solidFill>
              </a:rPr>
              <a:t>durante</a:t>
            </a:r>
            <a:r>
              <a:rPr lang="es-CO" sz="2800" b="1" dirty="0">
                <a:solidFill>
                  <a:srgbClr val="C00000"/>
                </a:solidFill>
              </a:rPr>
              <a:t> el incendio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EE78F9-58DE-90C5-09DB-E7CD897CF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CEFE7D-D494-9A81-0114-6BFD3AC5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D7A9117-F4BA-3499-73E3-B94EA42E4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797953-6ADA-6B87-05AC-D58CF50D62FE}"/>
              </a:ext>
            </a:extLst>
          </p:cNvPr>
          <p:cNvSpPr txBox="1"/>
          <p:nvPr/>
        </p:nvSpPr>
        <p:spPr>
          <a:xfrm>
            <a:off x="3390193" y="103433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Durante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4E853B-6949-E469-CDFB-527104EA00F4}"/>
              </a:ext>
            </a:extLst>
          </p:cNvPr>
          <p:cNvSpPr txBox="1"/>
          <p:nvPr/>
        </p:nvSpPr>
        <p:spPr>
          <a:xfrm>
            <a:off x="6926973" y="103433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Antes</a:t>
            </a:r>
            <a:endParaRPr lang="es-CO" dirty="0">
              <a:solidFill>
                <a:srgbClr val="C00000"/>
              </a:solidFill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FC30539-1D09-D84A-4810-3F425451D099}"/>
              </a:ext>
            </a:extLst>
          </p:cNvPr>
          <p:cNvGrpSpPr/>
          <p:nvPr/>
        </p:nvGrpSpPr>
        <p:grpSpPr>
          <a:xfrm>
            <a:off x="2095078" y="1465277"/>
            <a:ext cx="7378303" cy="5370695"/>
            <a:chOff x="2095078" y="1465277"/>
            <a:chExt cx="7378303" cy="5370695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6ACC6EB9-B7B7-B2DD-89B3-D26AECCF7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5078" y="1465277"/>
              <a:ext cx="7337266" cy="5370695"/>
            </a:xfrm>
            <a:prstGeom prst="rect">
              <a:avLst/>
            </a:prstGeom>
          </p:spPr>
        </p:pic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82FD354-DE91-E977-167D-8B6A78627757}"/>
                </a:ext>
              </a:extLst>
            </p:cNvPr>
            <p:cNvSpPr/>
            <p:nvPr/>
          </p:nvSpPr>
          <p:spPr>
            <a:xfrm>
              <a:off x="3717421" y="3819970"/>
              <a:ext cx="264919" cy="239282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243B194C-0FD3-7067-461E-FE1B316591F7}"/>
                </a:ext>
              </a:extLst>
            </p:cNvPr>
            <p:cNvSpPr/>
            <p:nvPr/>
          </p:nvSpPr>
          <p:spPr>
            <a:xfrm>
              <a:off x="4281443" y="5238572"/>
              <a:ext cx="344472" cy="32474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9909458-0EC7-5319-5DD2-15452C4E4565}"/>
                </a:ext>
              </a:extLst>
            </p:cNvPr>
            <p:cNvSpPr txBox="1"/>
            <p:nvPr/>
          </p:nvSpPr>
          <p:spPr>
            <a:xfrm>
              <a:off x="3941077" y="3920752"/>
              <a:ext cx="12458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>
                  <a:solidFill>
                    <a:srgbClr val="FFFF00"/>
                  </a:solidFill>
                </a:rPr>
                <a:t>Florida Blanca</a:t>
              </a:r>
              <a:endParaRPr lang="es-CO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282C1E6-0063-DB31-F015-B87A08B123C4}"/>
                </a:ext>
              </a:extLst>
            </p:cNvPr>
            <p:cNvSpPr txBox="1"/>
            <p:nvPr/>
          </p:nvSpPr>
          <p:spPr>
            <a:xfrm>
              <a:off x="4564004" y="5321494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>
                  <a:solidFill>
                    <a:srgbClr val="FFFF00"/>
                  </a:solidFill>
                </a:rPr>
                <a:t>Piedecuesta</a:t>
              </a:r>
              <a:endParaRPr lang="es-CO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564EF76C-3C87-87DF-07B4-0647743B9872}"/>
                </a:ext>
              </a:extLst>
            </p:cNvPr>
            <p:cNvSpPr/>
            <p:nvPr/>
          </p:nvSpPr>
          <p:spPr>
            <a:xfrm>
              <a:off x="7548955" y="3819970"/>
              <a:ext cx="264919" cy="239282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1910B0B0-F369-67CC-F813-0926037F55DD}"/>
                </a:ext>
              </a:extLst>
            </p:cNvPr>
            <p:cNvSpPr/>
            <p:nvPr/>
          </p:nvSpPr>
          <p:spPr>
            <a:xfrm>
              <a:off x="8112977" y="5238572"/>
              <a:ext cx="344472" cy="32474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D874DF95-3DC6-95A4-3047-78FDF890D7A6}"/>
                </a:ext>
              </a:extLst>
            </p:cNvPr>
            <p:cNvSpPr txBox="1"/>
            <p:nvPr/>
          </p:nvSpPr>
          <p:spPr>
            <a:xfrm>
              <a:off x="7769709" y="3915788"/>
              <a:ext cx="12458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>
                  <a:solidFill>
                    <a:srgbClr val="FFFF00"/>
                  </a:solidFill>
                </a:rPr>
                <a:t>Florida Blanca</a:t>
              </a:r>
              <a:endParaRPr lang="es-CO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CF3EA7F5-C288-1D1D-4664-10F92D3F77B7}"/>
                </a:ext>
              </a:extLst>
            </p:cNvPr>
            <p:cNvSpPr txBox="1"/>
            <p:nvPr/>
          </p:nvSpPr>
          <p:spPr>
            <a:xfrm>
              <a:off x="8392636" y="5392723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>
                  <a:solidFill>
                    <a:srgbClr val="FFFF00"/>
                  </a:solidFill>
                </a:rPr>
                <a:t>Piedecuesta</a:t>
              </a:r>
              <a:endParaRPr lang="es-CO" sz="1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B539AC6-71E1-D3BA-A601-20190BEFA2AD}"/>
              </a:ext>
            </a:extLst>
          </p:cNvPr>
          <p:cNvSpPr txBox="1"/>
          <p:nvPr/>
        </p:nvSpPr>
        <p:spPr>
          <a:xfrm>
            <a:off x="9764632" y="3819970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Vista Agrícola</a:t>
            </a:r>
            <a:endParaRPr lang="es-CO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6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CFEDD2-A334-4633-B3E2-2700158C25B7}"/>
              </a:ext>
            </a:extLst>
          </p:cNvPr>
          <p:cNvSpPr txBox="1"/>
          <p:nvPr/>
        </p:nvSpPr>
        <p:spPr>
          <a:xfrm>
            <a:off x="5104796" y="699277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Mapa </a:t>
            </a:r>
            <a:r>
              <a:rPr lang="es-CO" sz="2800" b="1" dirty="0">
                <a:solidFill>
                  <a:schemeClr val="accent1"/>
                </a:solidFill>
              </a:rPr>
              <a:t>RBR</a:t>
            </a:r>
            <a:r>
              <a:rPr lang="es-CO" sz="2800" b="1" dirty="0">
                <a:solidFill>
                  <a:srgbClr val="C00000"/>
                </a:solidFill>
              </a:rPr>
              <a:t>_</a:t>
            </a:r>
            <a:endParaRPr lang="es-ES" sz="2800" b="1" dirty="0">
              <a:solidFill>
                <a:srgbClr val="C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ECA8DA-1042-4D8E-94BC-FD9F81A36806}"/>
              </a:ext>
            </a:extLst>
          </p:cNvPr>
          <p:cNvSpPr txBox="1"/>
          <p:nvPr/>
        </p:nvSpPr>
        <p:spPr>
          <a:xfrm>
            <a:off x="9968314" y="324433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Áreas incendiadas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92F3D9-8587-95D1-1EF3-5BD0D6866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AB560C-6F82-B845-2B0B-5AF6B442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CFAF83-69BF-C3DD-C211-EC6D3E354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DCC3892-BA80-4D12-A0D7-C23A186A646C}"/>
              </a:ext>
            </a:extLst>
          </p:cNvPr>
          <p:cNvCxnSpPr>
            <a:cxnSpLocks/>
          </p:cNvCxnSpPr>
          <p:nvPr/>
        </p:nvCxnSpPr>
        <p:spPr>
          <a:xfrm flipH="1">
            <a:off x="8673981" y="3429000"/>
            <a:ext cx="1155819" cy="482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5A4015D0-2DE2-69A1-2BB8-F9249FE46B35}"/>
              </a:ext>
            </a:extLst>
          </p:cNvPr>
          <p:cNvGrpSpPr/>
          <p:nvPr/>
        </p:nvGrpSpPr>
        <p:grpSpPr>
          <a:xfrm>
            <a:off x="1365455" y="1163864"/>
            <a:ext cx="7855457" cy="5694135"/>
            <a:chOff x="1365455" y="1163864"/>
            <a:chExt cx="7855457" cy="569413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26AA478-86C8-4C8D-3B11-AA656E1E6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5455" y="1163864"/>
              <a:ext cx="7855457" cy="5694135"/>
            </a:xfrm>
            <a:prstGeom prst="rect">
              <a:avLst/>
            </a:prstGeom>
          </p:spPr>
        </p:pic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09A4F2B-B19A-5C61-8B10-F87EB153FD5B}"/>
                </a:ext>
              </a:extLst>
            </p:cNvPr>
            <p:cNvSpPr/>
            <p:nvPr/>
          </p:nvSpPr>
          <p:spPr>
            <a:xfrm rot="19138629">
              <a:off x="5547853" y="1295361"/>
              <a:ext cx="1307532" cy="194310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Cerrar llave 13">
              <a:extLst>
                <a:ext uri="{FF2B5EF4-FFF2-40B4-BE49-F238E27FC236}">
                  <a16:creationId xmlns:a16="http://schemas.microsoft.com/office/drawing/2014/main" id="{039A59D9-69E9-FFDA-46D5-8CE42E30F982}"/>
                </a:ext>
              </a:extLst>
            </p:cNvPr>
            <p:cNvSpPr/>
            <p:nvPr/>
          </p:nvSpPr>
          <p:spPr>
            <a:xfrm>
              <a:off x="8089236" y="1427868"/>
              <a:ext cx="371413" cy="4967900"/>
            </a:xfrm>
            <a:prstGeom prst="rightBrac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A85D8302-12AF-2AD8-DCD6-A59C7932F5D2}"/>
                </a:ext>
              </a:extLst>
            </p:cNvPr>
            <p:cNvSpPr txBox="1"/>
            <p:nvPr/>
          </p:nvSpPr>
          <p:spPr>
            <a:xfrm>
              <a:off x="3264376" y="1925672"/>
              <a:ext cx="21739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400" dirty="0">
                  <a:solidFill>
                    <a:srgbClr val="C00000"/>
                  </a:solidFill>
                  <a:highlight>
                    <a:srgbClr val="FFFF00"/>
                  </a:highlight>
                </a:rPr>
                <a:t>Zona de los condominios</a:t>
              </a:r>
              <a:endParaRPr lang="es-CO" sz="1400" dirty="0">
                <a:solidFill>
                  <a:srgbClr val="C0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3" name="Cerrar llave 12">
              <a:extLst>
                <a:ext uri="{FF2B5EF4-FFF2-40B4-BE49-F238E27FC236}">
                  <a16:creationId xmlns:a16="http://schemas.microsoft.com/office/drawing/2014/main" id="{4F73A68D-5B5A-AE38-BF7B-266A53152F10}"/>
                </a:ext>
              </a:extLst>
            </p:cNvPr>
            <p:cNvSpPr/>
            <p:nvPr/>
          </p:nvSpPr>
          <p:spPr>
            <a:xfrm flipH="1">
              <a:off x="1682398" y="1580268"/>
              <a:ext cx="371413" cy="4967900"/>
            </a:xfrm>
            <a:prstGeom prst="rightBrace">
              <a:avLst>
                <a:gd name="adj1" fmla="val 8333"/>
                <a:gd name="adj2" fmla="val 50344"/>
              </a:avLst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39160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F9B6BE0-1F43-49A7-BACB-91856E773E18}"/>
              </a:ext>
            </a:extLst>
          </p:cNvPr>
          <p:cNvSpPr txBox="1"/>
          <p:nvPr/>
        </p:nvSpPr>
        <p:spPr>
          <a:xfrm>
            <a:off x="4587163" y="0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C9B2C5E-8981-42A6-B4CF-FFEA9A5CAD33}"/>
              </a:ext>
            </a:extLst>
          </p:cNvPr>
          <p:cNvSpPr txBox="1"/>
          <p:nvPr/>
        </p:nvSpPr>
        <p:spPr>
          <a:xfrm>
            <a:off x="2114159" y="746014"/>
            <a:ext cx="74350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ZOOM: zonas incendiadas en 18 de Enero 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y alertas tempranas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0D39F0F-5692-4153-93CC-67E8AAB24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4954510-878F-821F-5C24-517EA6D3A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530D5D-6E95-6BDD-2109-C48156D3D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1E8685A-178E-F873-3894-56DA378478EF}"/>
              </a:ext>
            </a:extLst>
          </p:cNvPr>
          <p:cNvGrpSpPr/>
          <p:nvPr/>
        </p:nvGrpSpPr>
        <p:grpSpPr>
          <a:xfrm>
            <a:off x="163731" y="1971235"/>
            <a:ext cx="11957796" cy="4617294"/>
            <a:chOff x="163731" y="1971235"/>
            <a:chExt cx="11957796" cy="4617294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EEF90FDF-2821-FE87-6DCB-762EEBFCC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3320" y="1971235"/>
              <a:ext cx="5938207" cy="4617294"/>
            </a:xfrm>
            <a:prstGeom prst="rect">
              <a:avLst/>
            </a:prstGeom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4DD04365-BD67-C72A-51AF-1DB04B50B86A}"/>
                </a:ext>
              </a:extLst>
            </p:cNvPr>
            <p:cNvGrpSpPr/>
            <p:nvPr/>
          </p:nvGrpSpPr>
          <p:grpSpPr>
            <a:xfrm>
              <a:off x="163731" y="1971235"/>
              <a:ext cx="6521209" cy="4617294"/>
              <a:chOff x="205754" y="1956987"/>
              <a:chExt cx="6482246" cy="4523580"/>
            </a:xfrm>
          </p:grpSpPr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EC6EFFE5-EB2C-C94A-099A-1D82639BA76B}"/>
                  </a:ext>
                </a:extLst>
              </p:cNvPr>
              <p:cNvSpPr/>
              <p:nvPr/>
            </p:nvSpPr>
            <p:spPr>
              <a:xfrm>
                <a:off x="4310196" y="2854325"/>
                <a:ext cx="2377804" cy="198693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21EB48FD-ED5C-EB9B-B70D-77465FCD0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754" y="1956987"/>
                <a:ext cx="5851979" cy="4523580"/>
              </a:xfrm>
              <a:prstGeom prst="rect">
                <a:avLst/>
              </a:prstGeom>
            </p:spPr>
          </p:pic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98EBC04F-D997-3ABA-CD0D-3BBAEC092CE0}"/>
                  </a:ext>
                </a:extLst>
              </p:cNvPr>
              <p:cNvSpPr/>
              <p:nvPr/>
            </p:nvSpPr>
            <p:spPr>
              <a:xfrm>
                <a:off x="1701326" y="2341577"/>
                <a:ext cx="914400" cy="512748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EC0695C0-A9C5-D112-39EF-25B23A022388}"/>
                  </a:ext>
                </a:extLst>
              </p:cNvPr>
              <p:cNvSpPr/>
              <p:nvPr/>
            </p:nvSpPr>
            <p:spPr>
              <a:xfrm>
                <a:off x="2851171" y="4660118"/>
                <a:ext cx="914400" cy="512748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62D79F75-3A53-301D-F141-43B1D6022497}"/>
                </a:ext>
              </a:extLst>
            </p:cNvPr>
            <p:cNvSpPr txBox="1"/>
            <p:nvPr/>
          </p:nvSpPr>
          <p:spPr>
            <a:xfrm>
              <a:off x="6536983" y="3794333"/>
              <a:ext cx="2213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chemeClr val="accent6">
                      <a:lumMod val="75000"/>
                    </a:schemeClr>
                  </a:solidFill>
                </a:rPr>
                <a:t>Alertas tempranas</a:t>
              </a:r>
              <a:endParaRPr lang="es-CO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9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719B951-3A74-4596-B5A9-BB6EAD96C623}"/>
              </a:ext>
            </a:extLst>
          </p:cNvPr>
          <p:cNvSpPr txBox="1"/>
          <p:nvPr/>
        </p:nvSpPr>
        <p:spPr>
          <a:xfrm>
            <a:off x="2836317" y="1460622"/>
            <a:ext cx="6072624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CO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2800" b="1" i="0" dirty="0">
                <a:solidFill>
                  <a:srgbClr val="212529"/>
                </a:solidFill>
                <a:effectLst/>
                <a:latin typeface="Inter"/>
                <a:hlinkClick r:id=""/>
              </a:rPr>
              <a:t>Voraz incendio en Mogotes, Santander, </a:t>
            </a:r>
          </a:p>
          <a:p>
            <a:pPr algn="ctr"/>
            <a:r>
              <a:rPr lang="es-MX" sz="2800" b="1" i="0" dirty="0">
                <a:solidFill>
                  <a:srgbClr val="212529"/>
                </a:solidFill>
                <a:effectLst/>
                <a:latin typeface="Inter"/>
                <a:hlinkClick r:id=""/>
              </a:rPr>
              <a:t>fue controlado en su totalidad</a:t>
            </a:r>
            <a:endParaRPr lang="es-MX" sz="2800" b="1" i="0" dirty="0">
              <a:solidFill>
                <a:srgbClr val="212529"/>
              </a:solidFill>
              <a:effectLst/>
              <a:latin typeface="Inter"/>
            </a:endParaRPr>
          </a:p>
          <a:p>
            <a:pPr algn="ctr"/>
            <a:r>
              <a:rPr lang="es-MX" sz="2800" b="1" dirty="0">
                <a:solidFill>
                  <a:srgbClr val="C00000"/>
                </a:solidFill>
                <a:latin typeface="Roboto" panose="02000000000000000000" pitchFamily="2" charset="0"/>
              </a:rPr>
              <a:t>Enero de 2024</a:t>
            </a:r>
            <a:endParaRPr lang="es-MX" sz="2800" b="1" i="0" dirty="0">
              <a:solidFill>
                <a:srgbClr val="C00000"/>
              </a:solidFill>
              <a:effectLst/>
              <a:latin typeface="Roboto" panose="02000000000000000000" pitchFamily="2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Manuel Dávila Sguerra</a:t>
            </a: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Documento técnico sobre la metodología para el análisis</a:t>
            </a:r>
          </a:p>
          <a:p>
            <a:pPr algn="ctr" fontAlgn="base"/>
            <a:endParaRPr lang="es-CO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endParaRPr lang="es-CO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E31A5E4-1039-409D-AFAA-4B7EB98B6BC5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F6449A6-2381-0A4F-577C-CF585C661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508" y="802760"/>
            <a:ext cx="30834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MX" altLang="es-CO" sz="2800" b="1" dirty="0">
                <a:solidFill>
                  <a:srgbClr val="C00000"/>
                </a:solidFill>
                <a:cs typeface="Arial" panose="020B0604020202020204" pitchFamily="34" charset="0"/>
              </a:rPr>
              <a:t>La Noticia</a:t>
            </a:r>
            <a:r>
              <a:rPr lang="es-MX" altLang="es-CO" sz="2800" b="1" dirty="0"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2731AB-C9EF-C78E-4617-7B23C5414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D922AD-C481-13C8-BAFA-A59C2BACC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637A731-F72A-E8D2-EF1C-CC3DACB19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8A5F6098-1CB1-4973-A937-F3F3B44C6A68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662AEAF-4393-4D65-B0D9-80FFF8F55A17}"/>
              </a:ext>
            </a:extLst>
          </p:cNvPr>
          <p:cNvSpPr/>
          <p:nvPr/>
        </p:nvSpPr>
        <p:spPr>
          <a:xfrm>
            <a:off x="83568" y="1009500"/>
            <a:ext cx="11297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i="0" dirty="0">
                <a:solidFill>
                  <a:srgbClr val="C00000"/>
                </a:solidFill>
                <a:effectLst/>
                <a:latin typeface="Inter"/>
              </a:rPr>
              <a:t>Continúan emergencias por incendios: </a:t>
            </a:r>
          </a:p>
          <a:p>
            <a:pPr algn="ctr"/>
            <a:r>
              <a:rPr lang="es-MX" sz="2800" b="1" i="0" dirty="0">
                <a:solidFill>
                  <a:srgbClr val="C00000"/>
                </a:solidFill>
                <a:effectLst/>
                <a:latin typeface="Inter"/>
              </a:rPr>
              <a:t>Fuego sin control consume bosque de pinos en </a:t>
            </a:r>
            <a:r>
              <a:rPr lang="es-MX" sz="2800" b="1" i="0" dirty="0">
                <a:solidFill>
                  <a:schemeClr val="accent6">
                    <a:lumMod val="75000"/>
                  </a:schemeClr>
                </a:solidFill>
                <a:effectLst/>
                <a:latin typeface="Inter"/>
              </a:rPr>
              <a:t>Mogotes, Santander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CF060C-1B13-D3F0-3639-A9BDCDD81F91}"/>
              </a:ext>
            </a:extLst>
          </p:cNvPr>
          <p:cNvSpPr txBox="1"/>
          <p:nvPr/>
        </p:nvSpPr>
        <p:spPr>
          <a:xfrm>
            <a:off x="5180125" y="67206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El sitio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77CDD9-91D5-B908-740C-564CABA54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B6FB459-0EEE-08B9-65C6-9CDB6558B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430B9E-C0BE-D8EE-E4F4-5AFF2A60AC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B52C6C-D6D9-DA2A-457B-94DCB25F9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641" y="2084172"/>
            <a:ext cx="6315956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3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BE243B2-8F90-4B07-87A2-31ACEA74EB30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087BA3-ADA6-B657-F2CA-B6D7E46DA75C}"/>
              </a:ext>
            </a:extLst>
          </p:cNvPr>
          <p:cNvSpPr txBox="1"/>
          <p:nvPr/>
        </p:nvSpPr>
        <p:spPr>
          <a:xfrm>
            <a:off x="2427367" y="512700"/>
            <a:ext cx="7337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Los dos sitios </a:t>
            </a:r>
            <a:r>
              <a:rPr lang="es-CO" sz="2800" b="1" dirty="0">
                <a:solidFill>
                  <a:schemeClr val="accent6">
                    <a:lumMod val="75000"/>
                  </a:schemeClr>
                </a:solidFill>
              </a:rPr>
              <a:t>antes</a:t>
            </a:r>
            <a:r>
              <a:rPr lang="es-CO" sz="2800" b="1" dirty="0">
                <a:solidFill>
                  <a:srgbClr val="C00000"/>
                </a:solidFill>
              </a:rPr>
              <a:t> y </a:t>
            </a:r>
            <a:r>
              <a:rPr lang="es-CO" sz="2800" b="1" dirty="0">
                <a:solidFill>
                  <a:schemeClr val="accent6">
                    <a:lumMod val="75000"/>
                  </a:schemeClr>
                </a:solidFill>
              </a:rPr>
              <a:t>durante</a:t>
            </a:r>
            <a:r>
              <a:rPr lang="es-CO" sz="2800" b="1" dirty="0">
                <a:solidFill>
                  <a:srgbClr val="C00000"/>
                </a:solidFill>
              </a:rPr>
              <a:t> el incendio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AEE78F9-58DE-90C5-09DB-E7CD897CF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CEFE7D-D494-9A81-0114-6BFD3AC5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D7A9117-F4BA-3499-73E3-B94EA42E4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797953-6ADA-6B87-05AC-D58CF50D62FE}"/>
              </a:ext>
            </a:extLst>
          </p:cNvPr>
          <p:cNvSpPr txBox="1"/>
          <p:nvPr/>
        </p:nvSpPr>
        <p:spPr>
          <a:xfrm>
            <a:off x="2381785" y="1034337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Durante: Enero 20 3:17 pm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4E853B-6949-E469-CDFB-527104EA00F4}"/>
              </a:ext>
            </a:extLst>
          </p:cNvPr>
          <p:cNvSpPr txBox="1"/>
          <p:nvPr/>
        </p:nvSpPr>
        <p:spPr>
          <a:xfrm>
            <a:off x="6012568" y="1034337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C00000"/>
                </a:solidFill>
              </a:rPr>
              <a:t>Antes: Enero 10 3:17pm</a:t>
            </a: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B539AC6-71E1-D3BA-A601-20190BEFA2AD}"/>
              </a:ext>
            </a:extLst>
          </p:cNvPr>
          <p:cNvSpPr txBox="1"/>
          <p:nvPr/>
        </p:nvSpPr>
        <p:spPr>
          <a:xfrm>
            <a:off x="9764632" y="3819970"/>
            <a:ext cx="1809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Vista quemada</a:t>
            </a:r>
            <a:endParaRPr lang="es-CO" b="1" dirty="0">
              <a:solidFill>
                <a:srgbClr val="C00000"/>
              </a:solidFill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2AD6BF4-AF38-28AD-A1B8-9F627C82EA0F}"/>
              </a:ext>
            </a:extLst>
          </p:cNvPr>
          <p:cNvGrpSpPr/>
          <p:nvPr/>
        </p:nvGrpSpPr>
        <p:grpSpPr>
          <a:xfrm>
            <a:off x="1971140" y="1410572"/>
            <a:ext cx="7348225" cy="5400251"/>
            <a:chOff x="2008209" y="1374406"/>
            <a:chExt cx="7448039" cy="540025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D571911A-A152-1348-DD85-8511EA3E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8209" y="1374406"/>
              <a:ext cx="7381888" cy="5400251"/>
            </a:xfrm>
            <a:prstGeom prst="rect">
              <a:avLst/>
            </a:prstGeom>
          </p:spPr>
        </p:pic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082FD354-DE91-E977-167D-8B6A78627757}"/>
                </a:ext>
              </a:extLst>
            </p:cNvPr>
            <p:cNvSpPr/>
            <p:nvPr/>
          </p:nvSpPr>
          <p:spPr>
            <a:xfrm>
              <a:off x="4203889" y="3540763"/>
              <a:ext cx="624485" cy="483895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243B194C-0FD3-7067-461E-FE1B316591F7}"/>
                </a:ext>
              </a:extLst>
            </p:cNvPr>
            <p:cNvSpPr/>
            <p:nvPr/>
          </p:nvSpPr>
          <p:spPr>
            <a:xfrm>
              <a:off x="3735072" y="4361220"/>
              <a:ext cx="486659" cy="483895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9909458-0EC7-5319-5DD2-15452C4E4565}"/>
                </a:ext>
              </a:extLst>
            </p:cNvPr>
            <p:cNvSpPr txBox="1"/>
            <p:nvPr/>
          </p:nvSpPr>
          <p:spPr>
            <a:xfrm>
              <a:off x="4881300" y="3680854"/>
              <a:ext cx="817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>
                  <a:solidFill>
                    <a:srgbClr val="FFFF00"/>
                  </a:solidFill>
                </a:rPr>
                <a:t>Mogotes</a:t>
              </a:r>
              <a:endParaRPr lang="es-CO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F282C1E6-0063-DB31-F015-B87A08B123C4}"/>
                </a:ext>
              </a:extLst>
            </p:cNvPr>
            <p:cNvSpPr txBox="1"/>
            <p:nvPr/>
          </p:nvSpPr>
          <p:spPr>
            <a:xfrm>
              <a:off x="4395596" y="4464667"/>
              <a:ext cx="8305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>
                  <a:solidFill>
                    <a:srgbClr val="C00000"/>
                  </a:solidFill>
                </a:rPr>
                <a:t>Incendio</a:t>
              </a:r>
              <a:endParaRPr lang="es-CO" sz="12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328E8B1B-5532-071C-94B1-6DD60F42F60C}"/>
                </a:ext>
              </a:extLst>
            </p:cNvPr>
            <p:cNvSpPr/>
            <p:nvPr/>
          </p:nvSpPr>
          <p:spPr>
            <a:xfrm>
              <a:off x="7995550" y="3599538"/>
              <a:ext cx="624485" cy="483895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6824BFBD-0C81-67C1-E82B-970D8B8815B7}"/>
                </a:ext>
              </a:extLst>
            </p:cNvPr>
            <p:cNvSpPr/>
            <p:nvPr/>
          </p:nvSpPr>
          <p:spPr>
            <a:xfrm>
              <a:off x="7481058" y="4464669"/>
              <a:ext cx="486659" cy="483895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15D51E23-4443-7676-F787-37E53D83566C}"/>
                </a:ext>
              </a:extLst>
            </p:cNvPr>
            <p:cNvSpPr txBox="1"/>
            <p:nvPr/>
          </p:nvSpPr>
          <p:spPr>
            <a:xfrm>
              <a:off x="8627286" y="3784303"/>
              <a:ext cx="8289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>
                  <a:solidFill>
                    <a:srgbClr val="FFFF00"/>
                  </a:solidFill>
                </a:rPr>
                <a:t>Mogotes</a:t>
              </a:r>
              <a:endParaRPr lang="es-CO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C279A64-5FF4-C55E-EDE9-4E2379FF0701}"/>
                </a:ext>
              </a:extLst>
            </p:cNvPr>
            <p:cNvSpPr txBox="1"/>
            <p:nvPr/>
          </p:nvSpPr>
          <p:spPr>
            <a:xfrm>
              <a:off x="8141582" y="4568116"/>
              <a:ext cx="11031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b="1" dirty="0">
                  <a:solidFill>
                    <a:srgbClr val="FF0000"/>
                  </a:solidFill>
                </a:rPr>
                <a:t>Sin incendio</a:t>
              </a:r>
              <a:endParaRPr lang="es-CO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13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B72FA49C-88BA-7604-BD85-B2ECDB345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" y="2196268"/>
            <a:ext cx="9156738" cy="36047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B48A665-7F0D-4350-8C45-F88256862601}"/>
              </a:ext>
            </a:extLst>
          </p:cNvPr>
          <p:cNvSpPr txBox="1"/>
          <p:nvPr/>
        </p:nvSpPr>
        <p:spPr>
          <a:xfrm>
            <a:off x="4625915" y="83343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0CFEDD2-A334-4633-B3E2-2700158C25B7}"/>
              </a:ext>
            </a:extLst>
          </p:cNvPr>
          <p:cNvSpPr txBox="1"/>
          <p:nvPr/>
        </p:nvSpPr>
        <p:spPr>
          <a:xfrm>
            <a:off x="5104796" y="699277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Mapa </a:t>
            </a:r>
            <a:r>
              <a:rPr lang="es-CO" sz="2800" b="1" dirty="0">
                <a:solidFill>
                  <a:schemeClr val="accent1"/>
                </a:solidFill>
              </a:rPr>
              <a:t>RBR</a:t>
            </a:r>
            <a:r>
              <a:rPr lang="es-CO" sz="2800" b="1" dirty="0">
                <a:solidFill>
                  <a:srgbClr val="C00000"/>
                </a:solidFill>
              </a:rPr>
              <a:t>_</a:t>
            </a:r>
            <a:endParaRPr lang="es-ES" sz="2800" b="1" dirty="0">
              <a:solidFill>
                <a:srgbClr val="C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ECA8DA-1042-4D8E-94BC-FD9F81A36806}"/>
              </a:ext>
            </a:extLst>
          </p:cNvPr>
          <p:cNvSpPr txBox="1"/>
          <p:nvPr/>
        </p:nvSpPr>
        <p:spPr>
          <a:xfrm>
            <a:off x="9968314" y="324433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C00000"/>
                </a:solidFill>
              </a:rPr>
              <a:t>Áreas incendiadas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92F3D9-8587-95D1-1EF3-5BD0D6866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8" y="56645"/>
            <a:ext cx="929967" cy="832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0AB560C-6F82-B845-2B0B-5AF6B442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281" y="136465"/>
            <a:ext cx="1285652" cy="7524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CFAF83-69BF-C3DD-C211-EC6D3E354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81" y="56645"/>
            <a:ext cx="1040941" cy="832290"/>
          </a:xfrm>
          <a:prstGeom prst="rect">
            <a:avLst/>
          </a:prstGeom>
        </p:spPr>
      </p:pic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0DCC3892-BA80-4D12-A0D7-C23A186A646C}"/>
              </a:ext>
            </a:extLst>
          </p:cNvPr>
          <p:cNvCxnSpPr>
            <a:cxnSpLocks/>
          </p:cNvCxnSpPr>
          <p:nvPr/>
        </p:nvCxnSpPr>
        <p:spPr>
          <a:xfrm flipH="1">
            <a:off x="9323462" y="3429000"/>
            <a:ext cx="502215" cy="214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A72D5BC-A73C-1354-75BC-171A1019D1F7}"/>
              </a:ext>
            </a:extLst>
          </p:cNvPr>
          <p:cNvSpPr txBox="1"/>
          <p:nvPr/>
        </p:nvSpPr>
        <p:spPr>
          <a:xfrm>
            <a:off x="3024710" y="2936557"/>
            <a:ext cx="307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solidFill>
                  <a:srgbClr val="FFFF00"/>
                </a:solidFill>
              </a:rPr>
              <a:t>Latitud  6°26’55’’ Longitud 72°56’53’’</a:t>
            </a:r>
            <a:endParaRPr lang="es-CO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3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368</Words>
  <Application>Microsoft Office PowerPoint</Application>
  <PresentationFormat>Panorámica</PresentationFormat>
  <Paragraphs>126</Paragraphs>
  <Slides>16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Inter</vt:lpstr>
      <vt:lpstr>Poppins</vt:lpstr>
      <vt:lpstr>Roboto</vt:lpstr>
      <vt:lpstr>source serif pro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Davila</dc:creator>
  <cp:lastModifiedBy>Manuel Davila</cp:lastModifiedBy>
  <cp:revision>152</cp:revision>
  <dcterms:created xsi:type="dcterms:W3CDTF">2020-06-13T15:33:36Z</dcterms:created>
  <dcterms:modified xsi:type="dcterms:W3CDTF">2024-01-25T13:42:44Z</dcterms:modified>
</cp:coreProperties>
</file>