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8" r:id="rId2"/>
    <p:sldId id="380" r:id="rId3"/>
    <p:sldId id="518" r:id="rId4"/>
    <p:sldId id="256" r:id="rId5"/>
    <p:sldId id="520" r:id="rId6"/>
    <p:sldId id="332" r:id="rId7"/>
    <p:sldId id="346" r:id="rId8"/>
    <p:sldId id="354" r:id="rId9"/>
    <p:sldId id="357" r:id="rId10"/>
    <p:sldId id="358" r:id="rId11"/>
    <p:sldId id="360" r:id="rId12"/>
    <p:sldId id="369" r:id="rId13"/>
    <p:sldId id="370" r:id="rId14"/>
    <p:sldId id="519" r:id="rId15"/>
    <p:sldId id="632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BB0F1-BA70-4194-935C-813955D42D91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1705-B8CB-4F06-8FBB-4B4C35159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28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23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00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CB9145E-7133-09D4-0259-A69944C0A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ED2B1026-C582-0739-E87E-197819B5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0B9714F6-2329-1722-2FB2-97CA22ABC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4FB24-1701-434B-A5E6-E4F963903250}" type="slidenum">
              <a:rPr lang="es-CO" altLang="es-CO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3B9FB-1D8D-48E0-B129-5115777A8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9784D8-69DD-4D89-BFFA-378C4C098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0BDBC3-0C5B-4C8F-A524-30F108B5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BB976-171C-4EF0-A1A4-EB9435F9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2187F-FC56-4C12-8534-D1E66147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7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B2683-3F3A-4DCC-BEDF-474F7B35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2E9F27-0DF8-44BC-A24A-9F9ED95FB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A8908-BD4D-49C3-8D24-DF3CA7AD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F5B4A-0CB7-41E2-8498-D0C3AA15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A80B0-9146-4A5F-8A16-51349C59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75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E2D739-445F-4B7B-AB74-DA1199CF7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77B1FA-3D54-427D-92D8-DA82E1C81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6C2EC-A509-4907-AB1F-EA97ADDD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F5093-4D8A-480E-B782-215C2216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EFFD28-281A-4515-9B38-F51708DD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8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84A4-DD40-4FA0-8B6E-847D3BF3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D4216-66D6-43B4-9CCE-5B17A33AA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64456-1765-4353-BCAA-06669A45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39EBD9-EF12-42CC-9E94-7B1D444B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E1F48-B112-4D4D-A56E-93DE5C52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0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77DA0-611D-46E5-BAD0-19B0B5B6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F759-9579-4C6A-8274-993881D92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0937E-DCD8-4E5E-9DB5-5FD22151D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D7E1F6-87EA-466E-B212-E824E6CC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CCED5-8659-4D8E-B91F-D45A15D7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53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4BD2C-66F8-4DF2-8175-5EF5934B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E4B3B-696C-46EB-B898-DC2895AE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006F2E-4FB9-46F4-BC01-457A8B93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ACB791-DB69-46C2-902B-4427B6FC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0C39C1-86A5-48B1-A1DF-B6BAEA18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DB9711-E55F-410D-96FA-0ECF240C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9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91FF9-7C98-4464-A3DE-EB79B094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FF69DF-53FE-4280-AD81-9D9D9ECA8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64EA3F-83A6-4AD3-BC73-9DDDCFEE7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697F9C-BA44-4E08-B22A-25504FE11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3FA369-E235-4320-99D5-3C6200F2F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3BDB03-3775-43B1-AF5B-B503B2F2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1FA313-C29F-4D5D-88FA-27AEE479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DE7A18-4728-44DA-9D8F-AA0EFBC9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6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CB91E-C136-413A-8575-54BDE7CE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B48797-72F1-4213-9AD6-FB41C230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2F43FF-D3E7-40BB-9E00-F7597284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9B8E61-7282-4018-993E-6494E28E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7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1A896E-D648-45DC-9B3B-F52B99F4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57276C-5088-49D1-8B2D-9358A19B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3A9A37-EA3D-4449-AFEA-FB3B5779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0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F83DF-2D4F-4E18-9AED-C3D0C300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A19-B6D1-41BF-A470-611E4EFD6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CDB357-212F-410A-AC62-E97138E9D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7EFCA7-4A15-4A83-B979-43DB4099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EDA13D-6CDF-46F8-AD9A-E482EBEC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D4ECCF-DF46-4EB3-A931-5C1907F7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1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3ECE1-A5D9-42F3-9CA0-50DDD862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7B07C4-851C-45EA-AF25-BED543FC7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71D95A-A825-4C32-98F2-11F635A55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B6744F-620D-430C-B98E-D4DD509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7AE998-A6B4-46CD-B714-CED71AB5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9B8A74-BA43-4B2B-96CD-6A78B27D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2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F48822-B16B-4B07-8DA9-A1F11275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CA33A4-C9D0-40E7-B732-74138549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D5306-1438-4F2C-8CAE-F8653CF31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8F33-44D3-4D52-9661-0E6A487F7B4C}" type="datetimeFigureOut">
              <a:rPr lang="es-CO" smtClean="0"/>
              <a:t>25/01/2024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207169-10D0-44C6-A198-F64F6CACC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BD2CAB-32CE-4192-8095-BE09BBEFD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850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aracol.com.co/2024/01/24/en-vivo-incendios-activos-en-bogota-zonas-afectadas-y-medidas-de-protecc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acolita.com/lista-de-indices-espectrales-en-sentinel-2-y-landsat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gisandbeers.com/analisis-severidad-incendios-indice-nb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29.png"/><Relationship Id="rId4" Type="http://schemas.openxmlformats.org/officeDocument/2006/relationships/hyperlink" Target="https://www.geo.university/pages/spectral-indices-with-multispectral-satellite-data" TargetMode="Externa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19B951-3A74-4596-B5A9-BB6EAD96C623}"/>
              </a:ext>
            </a:extLst>
          </p:cNvPr>
          <p:cNvSpPr txBox="1"/>
          <p:nvPr/>
        </p:nvSpPr>
        <p:spPr>
          <a:xfrm>
            <a:off x="2232048" y="1460622"/>
            <a:ext cx="728116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solidFill>
                  <a:schemeClr val="accent1"/>
                </a:solidFill>
                <a:effectLst/>
                <a:hlinkClick r:id="rId2"/>
              </a:rPr>
              <a:t>Incendios activos en Bogotá: </a:t>
            </a:r>
          </a:p>
          <a:p>
            <a:pPr algn="ctr"/>
            <a:r>
              <a:rPr lang="es-MX" sz="2800" b="1" dirty="0">
                <a:solidFill>
                  <a:schemeClr val="accent1"/>
                </a:solidFill>
                <a:effectLst/>
                <a:hlinkClick r:id="rId2"/>
              </a:rPr>
              <a:t>zonas afectadas y medidas de protección</a:t>
            </a:r>
            <a:endParaRPr lang="es-MX" sz="2800" b="1" dirty="0">
              <a:solidFill>
                <a:schemeClr val="accent1"/>
              </a:solidFill>
              <a:effectLst/>
            </a:endParaRPr>
          </a:p>
          <a:p>
            <a:pPr algn="ctr"/>
            <a:endParaRPr lang="es-MX" sz="2800" b="1" dirty="0">
              <a:solidFill>
                <a:srgbClr val="C00000"/>
              </a:solidFill>
              <a:latin typeface="Roboto" panose="02000000000000000000" pitchFamily="2" charset="0"/>
            </a:endParaRPr>
          </a:p>
          <a:p>
            <a:pPr algn="ctr"/>
            <a:endParaRPr lang="es-MX" sz="2800" b="1" dirty="0">
              <a:solidFill>
                <a:srgbClr val="C00000"/>
              </a:solidFill>
              <a:latin typeface="Roboto" panose="02000000000000000000" pitchFamily="2" charset="0"/>
            </a:endParaRPr>
          </a:p>
          <a:p>
            <a:pPr algn="ctr"/>
            <a:r>
              <a:rPr lang="es-MX" sz="2800" b="1" dirty="0">
                <a:solidFill>
                  <a:srgbClr val="C00000"/>
                </a:solidFill>
                <a:latin typeface="Roboto" panose="02000000000000000000" pitchFamily="2" charset="0"/>
              </a:rPr>
              <a:t>Enero de 2024</a:t>
            </a:r>
            <a:endParaRPr lang="es-MX" sz="2800" b="1" i="0" dirty="0">
              <a:solidFill>
                <a:srgbClr val="C00000"/>
              </a:solidFill>
              <a:effectLst/>
              <a:latin typeface="Roboto" panose="02000000000000000000" pitchFamily="2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Manuel Dávila Sguerra</a:t>
            </a: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Documento técnico sobre la metodología para el análisis</a:t>
            </a:r>
          </a:p>
          <a:p>
            <a:pPr algn="ctr" fontAlgn="base"/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31A5E4-1039-409D-AFAA-4B7EB98B6BC5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F6449A6-2381-0A4F-577C-CF585C661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508" y="802760"/>
            <a:ext cx="3083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CO" sz="2800" b="1" dirty="0">
                <a:solidFill>
                  <a:srgbClr val="C00000"/>
                </a:solidFill>
                <a:cs typeface="Arial" panose="020B0604020202020204" pitchFamily="34" charset="0"/>
              </a:rPr>
              <a:t>La Noticia</a:t>
            </a:r>
            <a:r>
              <a:rPr lang="es-MX" altLang="es-CO" sz="2800" b="1" dirty="0"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2731AB-C9EF-C78E-4617-7B23C541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D922AD-C481-13C8-BAFA-A59C2BACC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37A731-F72A-E8D2-EF1C-CC3DACB192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5F1D13-4600-4A53-A463-47E21C4FE6C9}"/>
              </a:ext>
            </a:extLst>
          </p:cNvPr>
          <p:cNvSpPr txBox="1"/>
          <p:nvPr/>
        </p:nvSpPr>
        <p:spPr>
          <a:xfrm>
            <a:off x="1668802" y="1108285"/>
            <a:ext cx="8398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MX" sz="2800" b="1" dirty="0">
                <a:solidFill>
                  <a:srgbClr val="C00000"/>
                </a:solidFill>
                <a:cs typeface="Arial" panose="020B0604020202020204" pitchFamily="34" charset="0"/>
              </a:rPr>
              <a:t>Relación de combustión relativizada </a:t>
            </a:r>
            <a:r>
              <a:rPr lang="es-CO" sz="2800" b="1" dirty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para detectar los píxeles que no contienen agua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AD1924-9412-4BAD-947A-3593348E4A86}"/>
              </a:ext>
            </a:extLst>
          </p:cNvPr>
          <p:cNvSpPr txBox="1"/>
          <p:nvPr/>
        </p:nvSpPr>
        <p:spPr>
          <a:xfrm>
            <a:off x="967154" y="4065114"/>
            <a:ext cx="11346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C00000"/>
                </a:solidFill>
              </a:rPr>
              <a:t>Si nuestra máscara de agua de nuestra nube es cero, es decir que no contiene pixeles de agua entonces</a:t>
            </a:r>
          </a:p>
          <a:p>
            <a:pPr algn="ctr"/>
            <a:r>
              <a:rPr lang="es-CO" sz="2800" dirty="0">
                <a:solidFill>
                  <a:srgbClr val="C00000"/>
                </a:solidFill>
              </a:rPr>
              <a:t>Calculamos </a:t>
            </a:r>
            <a:r>
              <a:rPr lang="es-CO" sz="2800" b="1" dirty="0">
                <a:solidFill>
                  <a:srgbClr val="C00000"/>
                </a:solidFill>
              </a:rPr>
              <a:t>NBR</a:t>
            </a:r>
            <a:r>
              <a:rPr lang="es-CO" sz="2800" dirty="0">
                <a:solidFill>
                  <a:srgbClr val="C00000"/>
                </a:solidFill>
              </a:rPr>
              <a:t> 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4B4CB-B59D-DCDF-7FD6-68C6DCB17764}"/>
              </a:ext>
            </a:extLst>
          </p:cNvPr>
          <p:cNvSpPr txBox="1"/>
          <p:nvPr/>
        </p:nvSpPr>
        <p:spPr>
          <a:xfrm>
            <a:off x="773586" y="3087976"/>
            <a:ext cx="1050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>
                <a:solidFill>
                  <a:schemeClr val="accent1"/>
                </a:solidFill>
              </a:rPr>
              <a:t>Eejemplo</a:t>
            </a:r>
            <a:r>
              <a:rPr lang="es-CO" b="1" dirty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es-CO" b="1" dirty="0" err="1">
                <a:solidFill>
                  <a:schemeClr val="accent1"/>
                </a:solidFill>
              </a:rPr>
              <a:t>If</a:t>
            </a:r>
            <a:r>
              <a:rPr lang="es-CO" b="1" dirty="0">
                <a:solidFill>
                  <a:schemeClr val="accent1"/>
                </a:solidFill>
              </a:rPr>
              <a:t> </a:t>
            </a:r>
            <a:r>
              <a:rPr lang="es-CO" b="1" dirty="0" err="1">
                <a:solidFill>
                  <a:schemeClr val="accent1"/>
                </a:solidFill>
              </a:rPr>
              <a:t>cloud_water_mask</a:t>
            </a:r>
            <a:r>
              <a:rPr lang="es-CO" b="1" dirty="0">
                <a:solidFill>
                  <a:schemeClr val="accent1"/>
                </a:solidFill>
              </a:rPr>
              <a:t> == 0 </a:t>
            </a:r>
            <a:r>
              <a:rPr lang="es-CO" b="1" dirty="0" err="1">
                <a:solidFill>
                  <a:schemeClr val="accent1"/>
                </a:solidFill>
              </a:rPr>
              <a:t>then</a:t>
            </a:r>
            <a:r>
              <a:rPr lang="es-CO" b="1" dirty="0">
                <a:solidFill>
                  <a:schemeClr val="accent1"/>
                </a:solidFill>
              </a:rPr>
              <a:t> ((NBR_19dici – NBR_20mar) / (NBR_19dci + 1.001)) </a:t>
            </a:r>
            <a:r>
              <a:rPr lang="es-CO" b="1" dirty="0" err="1">
                <a:solidFill>
                  <a:schemeClr val="accent1"/>
                </a:solidFill>
              </a:rPr>
              <a:t>else</a:t>
            </a:r>
            <a:r>
              <a:rPr lang="es-CO" b="1" dirty="0">
                <a:solidFill>
                  <a:schemeClr val="accent1"/>
                </a:solidFill>
              </a:rPr>
              <a:t> </a:t>
            </a:r>
            <a:r>
              <a:rPr lang="es-CO" b="1" dirty="0" err="1">
                <a:solidFill>
                  <a:schemeClr val="accent1"/>
                </a:solidFill>
              </a:rPr>
              <a:t>NaN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289569-190B-3791-BDD2-A46231FC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FE0A3F-1D5D-D3EE-07FA-EA591DD4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05ABD9-C964-2209-C140-A5936AFBA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B0C0EF-EEC0-4337-8906-6E4A5B611A85}"/>
              </a:ext>
            </a:extLst>
          </p:cNvPr>
          <p:cNvSpPr txBox="1"/>
          <p:nvPr/>
        </p:nvSpPr>
        <p:spPr>
          <a:xfrm>
            <a:off x="3692476" y="661807"/>
            <a:ext cx="4307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Mapa </a:t>
            </a:r>
            <a:r>
              <a:rPr lang="es-CO" sz="2800" b="1" dirty="0">
                <a:solidFill>
                  <a:schemeClr val="accent1"/>
                </a:solidFill>
              </a:rPr>
              <a:t>RBR</a:t>
            </a:r>
          </a:p>
          <a:p>
            <a:pPr algn="ctr"/>
            <a:r>
              <a:rPr lang="es-CO" sz="1400" b="1" dirty="0">
                <a:solidFill>
                  <a:srgbClr val="C00000"/>
                </a:solidFill>
              </a:rPr>
              <a:t> </a:t>
            </a:r>
            <a:r>
              <a:rPr lang="es-MX" sz="1400" b="1" dirty="0">
                <a:solidFill>
                  <a:srgbClr val="C00000"/>
                </a:solidFill>
                <a:cs typeface="Arial" panose="020B0604020202020204" pitchFamily="34" charset="0"/>
              </a:rPr>
              <a:t>Relación de combustión relativizada</a:t>
            </a:r>
          </a:p>
          <a:p>
            <a:pPr algn="ctr"/>
            <a:r>
              <a:rPr lang="es-MX" sz="1400" b="1" dirty="0">
                <a:solidFill>
                  <a:srgbClr val="C00000"/>
                </a:solidFill>
                <a:cs typeface="Arial" panose="020B0604020202020204" pitchFamily="34" charset="0"/>
              </a:rPr>
              <a:t>Diferencia del terreno antes y después del fuego</a:t>
            </a:r>
            <a:endParaRPr lang="es-ES" sz="1400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F3506A-DF60-5228-4B0C-CFB95A3DA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569F19-1743-6AD3-1496-F41C304C3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A8A189-F011-96F7-B48B-B35A7E2FC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5AF791-58D7-E166-4B06-5A089A2EF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476" y="2194378"/>
            <a:ext cx="4877481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D78C73-9226-43A3-899D-A6D56E4B31C0}"/>
              </a:ext>
            </a:extLst>
          </p:cNvPr>
          <p:cNvSpPr txBox="1"/>
          <p:nvPr/>
        </p:nvSpPr>
        <p:spPr>
          <a:xfrm>
            <a:off x="837844" y="1443301"/>
            <a:ext cx="11516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/>
                </a:solidFill>
              </a:rPr>
              <a:t>RBR_</a:t>
            </a:r>
            <a:r>
              <a:rPr lang="es-CO" sz="2800" b="1" dirty="0">
                <a:solidFill>
                  <a:srgbClr val="C00000"/>
                </a:solidFill>
              </a:rPr>
              <a:t>: ver zona incendiada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Los píxeles cuyo </a:t>
            </a:r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 es mayor de 0.27 están en zonas quemadas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E49922-D5C8-0084-CA50-DC63DB682C7C}"/>
              </a:ext>
            </a:extLst>
          </p:cNvPr>
          <p:cNvSpPr txBox="1"/>
          <p:nvPr/>
        </p:nvSpPr>
        <p:spPr>
          <a:xfrm>
            <a:off x="1998317" y="3044279"/>
            <a:ext cx="907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err="1">
                <a:solidFill>
                  <a:srgbClr val="C00000"/>
                </a:solidFill>
              </a:rPr>
              <a:t>If</a:t>
            </a:r>
            <a:r>
              <a:rPr lang="es-CO" sz="4400" b="1" dirty="0">
                <a:solidFill>
                  <a:srgbClr val="C00000"/>
                </a:solidFill>
              </a:rPr>
              <a:t> RBR &gt; 0.27 </a:t>
            </a:r>
            <a:r>
              <a:rPr lang="es-CO" sz="4400" b="1" dirty="0" err="1">
                <a:solidFill>
                  <a:srgbClr val="C00000"/>
                </a:solidFill>
              </a:rPr>
              <a:t>then</a:t>
            </a:r>
            <a:r>
              <a:rPr lang="es-CO" sz="4400" b="1" dirty="0">
                <a:solidFill>
                  <a:srgbClr val="C00000"/>
                </a:solidFill>
              </a:rPr>
              <a:t> RBR  </a:t>
            </a:r>
            <a:r>
              <a:rPr lang="es-CO" sz="4400" b="1" dirty="0" err="1">
                <a:solidFill>
                  <a:srgbClr val="C00000"/>
                </a:solidFill>
              </a:rPr>
              <a:t>else</a:t>
            </a:r>
            <a:r>
              <a:rPr lang="es-CO" sz="4400" b="1" dirty="0">
                <a:solidFill>
                  <a:srgbClr val="C00000"/>
                </a:solidFill>
              </a:rPr>
              <a:t> </a:t>
            </a:r>
            <a:r>
              <a:rPr lang="es-CO" sz="4400" b="1" dirty="0" err="1">
                <a:solidFill>
                  <a:srgbClr val="C00000"/>
                </a:solidFill>
              </a:rPr>
              <a:t>NaN</a:t>
            </a:r>
            <a:endParaRPr lang="es-CO" sz="4400" b="1" dirty="0">
              <a:solidFill>
                <a:srgbClr val="C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1FE3D7-5577-D9CE-8520-EB45A7186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6E9CD5-DECC-815E-D285-A3DA45C7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61C34E-7E21-AB30-F5F7-A03957C12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CFEDD2-A334-4633-B3E2-2700158C25B7}"/>
              </a:ext>
            </a:extLst>
          </p:cNvPr>
          <p:cNvSpPr txBox="1"/>
          <p:nvPr/>
        </p:nvSpPr>
        <p:spPr>
          <a:xfrm>
            <a:off x="5104796" y="699277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Mapa </a:t>
            </a:r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_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ECA8DA-1042-4D8E-94BC-FD9F81A36806}"/>
              </a:ext>
            </a:extLst>
          </p:cNvPr>
          <p:cNvSpPr txBox="1"/>
          <p:nvPr/>
        </p:nvSpPr>
        <p:spPr>
          <a:xfrm>
            <a:off x="9531146" y="3363975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Áreas incendiadas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92F3D9-8587-95D1-1EF3-5BD0D6866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AB560C-6F82-B845-2B0B-5AF6B4424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CFAF83-69BF-C3DD-C211-EC6D3E354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DCC3892-BA80-4D12-A0D7-C23A186A646C}"/>
              </a:ext>
            </a:extLst>
          </p:cNvPr>
          <p:cNvCxnSpPr>
            <a:cxnSpLocks/>
          </p:cNvCxnSpPr>
          <p:nvPr/>
        </p:nvCxnSpPr>
        <p:spPr>
          <a:xfrm flipH="1">
            <a:off x="7580120" y="3485645"/>
            <a:ext cx="17006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7E0BFDCA-CA02-2286-0DDC-CCFD73006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953" y="56645"/>
            <a:ext cx="3122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F9B6BE0-1F43-49A7-BACB-91856E773E18}"/>
              </a:ext>
            </a:extLst>
          </p:cNvPr>
          <p:cNvSpPr txBox="1"/>
          <p:nvPr/>
        </p:nvSpPr>
        <p:spPr>
          <a:xfrm>
            <a:off x="4587163" y="0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9B2C5E-8981-42A6-B4CF-FFEA9A5CAD33}"/>
              </a:ext>
            </a:extLst>
          </p:cNvPr>
          <p:cNvSpPr txBox="1"/>
          <p:nvPr/>
        </p:nvSpPr>
        <p:spPr>
          <a:xfrm>
            <a:off x="2326068" y="642240"/>
            <a:ext cx="7435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ZOOM: zonas incendiadas en 23 de Enero 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y alertas tempranas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0D39F0F-5692-4153-93CC-67E8AAB24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54510-878F-821F-5C24-517EA6D3A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530D5D-6E95-6BDD-2109-C48156D3D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F5B587-9DA7-2E2B-25A5-CD22815EA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841" y="1700121"/>
            <a:ext cx="3990734" cy="49741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1B245C-BE6A-20B8-AECD-C49E1BDAE99D}"/>
              </a:ext>
            </a:extLst>
          </p:cNvPr>
          <p:cNvSpPr txBox="1"/>
          <p:nvPr/>
        </p:nvSpPr>
        <p:spPr>
          <a:xfrm>
            <a:off x="2444834" y="148904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La zona afectada</a:t>
            </a:r>
            <a:endParaRPr lang="es-CO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3F07BE0-1323-1E54-1B57-B718C1364B28}"/>
              </a:ext>
            </a:extLst>
          </p:cNvPr>
          <p:cNvGrpSpPr/>
          <p:nvPr/>
        </p:nvGrpSpPr>
        <p:grpSpPr>
          <a:xfrm>
            <a:off x="82783" y="1858372"/>
            <a:ext cx="5594079" cy="4942983"/>
            <a:chOff x="82783" y="1858372"/>
            <a:chExt cx="5594079" cy="494298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3264729-1591-36AC-E145-3E1F0D45B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0577" y="1858372"/>
              <a:ext cx="4006285" cy="4942983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D43D4C4-CD81-8857-01D1-DE3980322A72}"/>
                </a:ext>
              </a:extLst>
            </p:cNvPr>
            <p:cNvSpPr txBox="1"/>
            <p:nvPr/>
          </p:nvSpPr>
          <p:spPr>
            <a:xfrm>
              <a:off x="82783" y="2690446"/>
              <a:ext cx="166416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El Satélite </a:t>
              </a:r>
              <a:r>
                <a:rPr lang="es-MX" dirty="0" err="1"/>
                <a:t>Sentinel</a:t>
              </a:r>
              <a:r>
                <a:rPr lang="es-MX" dirty="0"/>
                <a:t> 2 capta territorios</a:t>
              </a:r>
            </a:p>
            <a:p>
              <a:r>
                <a:rPr lang="es-MX" dirty="0">
                  <a:solidFill>
                    <a:srgbClr val="C00000"/>
                  </a:solidFill>
                </a:rPr>
                <a:t>calientes no incendiados</a:t>
              </a:r>
            </a:p>
            <a:p>
              <a:r>
                <a:rPr lang="es-MX" dirty="0"/>
                <a:t> y </a:t>
              </a:r>
            </a:p>
            <a:p>
              <a:r>
                <a:rPr lang="es-MX" dirty="0">
                  <a:solidFill>
                    <a:srgbClr val="C00000"/>
                  </a:solidFill>
                </a:rPr>
                <a:t>territorio con zonas  incendiadas</a:t>
              </a:r>
              <a:endParaRPr lang="es-CO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955EDB53-4886-C778-5259-79B68B659EBB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V="1">
              <a:off x="1529697" y="3714412"/>
              <a:ext cx="2375731" cy="416107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67F20C5B-9D1D-3233-470A-CD27BD1D2B17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V="1">
              <a:off x="1600137" y="4990195"/>
              <a:ext cx="2587302" cy="132516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errar llave 21">
              <a:extLst>
                <a:ext uri="{FF2B5EF4-FFF2-40B4-BE49-F238E27FC236}">
                  <a16:creationId xmlns:a16="http://schemas.microsoft.com/office/drawing/2014/main" id="{96C0F02B-A6CD-2CED-2A39-88042956B6E3}"/>
                </a:ext>
              </a:extLst>
            </p:cNvPr>
            <p:cNvSpPr/>
            <p:nvPr/>
          </p:nvSpPr>
          <p:spPr>
            <a:xfrm>
              <a:off x="1433146" y="3935222"/>
              <a:ext cx="96551" cy="390593"/>
            </a:xfrm>
            <a:prstGeom prst="rightBrac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Cerrar llave 23">
              <a:extLst>
                <a:ext uri="{FF2B5EF4-FFF2-40B4-BE49-F238E27FC236}">
                  <a16:creationId xmlns:a16="http://schemas.microsoft.com/office/drawing/2014/main" id="{3AC8BC73-10EB-67E8-F93E-E9A0722DC718}"/>
                </a:ext>
              </a:extLst>
            </p:cNvPr>
            <p:cNvSpPr/>
            <p:nvPr/>
          </p:nvSpPr>
          <p:spPr>
            <a:xfrm>
              <a:off x="1503586" y="4794191"/>
              <a:ext cx="96551" cy="657040"/>
            </a:xfrm>
            <a:prstGeom prst="rightBrac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C1BC0BD-CEA5-AF0E-A9C7-471011722FD1}"/>
              </a:ext>
            </a:extLst>
          </p:cNvPr>
          <p:cNvSpPr txBox="1"/>
          <p:nvPr/>
        </p:nvSpPr>
        <p:spPr>
          <a:xfrm>
            <a:off x="5903005" y="3460800"/>
            <a:ext cx="1494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Zonas con incendios puntuales</a:t>
            </a:r>
            <a:endParaRPr lang="es-CO" dirty="0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47126C12-2527-BEED-B5E4-3C6CC6BC9F17}"/>
              </a:ext>
            </a:extLst>
          </p:cNvPr>
          <p:cNvCxnSpPr>
            <a:cxnSpLocks/>
          </p:cNvCxnSpPr>
          <p:nvPr/>
        </p:nvCxnSpPr>
        <p:spPr>
          <a:xfrm flipV="1">
            <a:off x="7387878" y="3578469"/>
            <a:ext cx="2784822" cy="29843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errar llave 30">
            <a:extLst>
              <a:ext uri="{FF2B5EF4-FFF2-40B4-BE49-F238E27FC236}">
                <a16:creationId xmlns:a16="http://schemas.microsoft.com/office/drawing/2014/main" id="{1121162F-B19D-26E6-0A0C-77683288269C}"/>
              </a:ext>
            </a:extLst>
          </p:cNvPr>
          <p:cNvSpPr/>
          <p:nvPr/>
        </p:nvSpPr>
        <p:spPr>
          <a:xfrm>
            <a:off x="1655986" y="4946591"/>
            <a:ext cx="96551" cy="657040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79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20E1E62-B7B9-42B5-AEBF-47FB228BADFE}"/>
              </a:ext>
            </a:extLst>
          </p:cNvPr>
          <p:cNvSpPr txBox="1"/>
          <p:nvPr/>
        </p:nvSpPr>
        <p:spPr>
          <a:xfrm>
            <a:off x="4349809" y="2705725"/>
            <a:ext cx="2167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dirty="0">
                <a:solidFill>
                  <a:schemeClr val="accent1"/>
                </a:solidFill>
              </a:rPr>
              <a:t>FIN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E3EC32-1B7A-017A-B33F-289EB0FD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3CB122-1216-6176-0BA1-8C89EBF81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11159A-D571-7C35-0872-9AAB8C4DB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8A5F6098-1CB1-4973-A937-F3F3B44C6A68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662AEAF-4393-4D65-B0D9-80FFF8F55A17}"/>
              </a:ext>
            </a:extLst>
          </p:cNvPr>
          <p:cNvSpPr/>
          <p:nvPr/>
        </p:nvSpPr>
        <p:spPr>
          <a:xfrm>
            <a:off x="83568" y="1009500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effectLst/>
              </a:rPr>
              <a:t>Los dos más críticos son en el Cerro </a:t>
            </a:r>
          </a:p>
          <a:p>
            <a:pPr algn="ctr"/>
            <a:r>
              <a:rPr lang="es-MX" sz="2800" b="1" dirty="0">
                <a:solidFill>
                  <a:srgbClr val="C00000"/>
                </a:solidFill>
                <a:effectLst/>
              </a:rPr>
              <a:t>de El Cable y el de Entre Nubes en Usme</a:t>
            </a:r>
            <a:r>
              <a:rPr lang="es-MX" sz="2800" b="0" dirty="0">
                <a:solidFill>
                  <a:srgbClr val="232323"/>
                </a:solidFill>
                <a:effectLst/>
                <a:latin typeface="Poppins" panose="00000500000000000000" pitchFamily="2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CF060C-1B13-D3F0-3639-A9BDCDD81F91}"/>
              </a:ext>
            </a:extLst>
          </p:cNvPr>
          <p:cNvSpPr txBox="1"/>
          <p:nvPr/>
        </p:nvSpPr>
        <p:spPr>
          <a:xfrm>
            <a:off x="5180125" y="67206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El sitio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77CDD9-91D5-B908-740C-564CABA54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6FB459-0EEE-08B9-65C6-9CDB6558B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430B9E-C0BE-D8EE-E4F4-5AFF2A60AC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1026" name="Picture 2" descr="Incendio en Cerro de El Cable de Bogotá. Foto: Caracol Radio">
            <a:extLst>
              <a:ext uri="{FF2B5EF4-FFF2-40B4-BE49-F238E27FC236}">
                <a16:creationId xmlns:a16="http://schemas.microsoft.com/office/drawing/2014/main" id="{8A01BCBE-CC2B-FBDE-3AA9-B3042AE0E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86" y="2126457"/>
            <a:ext cx="6191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4049488" y="720189"/>
            <a:ext cx="350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ALGORITMO</a:t>
            </a:r>
          </a:p>
        </p:txBody>
      </p:sp>
      <p:sp>
        <p:nvSpPr>
          <p:cNvPr id="165" name="Flecha: a la derecha 164">
            <a:extLst>
              <a:ext uri="{FF2B5EF4-FFF2-40B4-BE49-F238E27FC236}">
                <a16:creationId xmlns:a16="http://schemas.microsoft.com/office/drawing/2014/main" id="{E2315B42-C39C-4F90-ACC7-0606F286B45B}"/>
              </a:ext>
            </a:extLst>
          </p:cNvPr>
          <p:cNvSpPr/>
          <p:nvPr/>
        </p:nvSpPr>
        <p:spPr>
          <a:xfrm>
            <a:off x="13141210" y="5028684"/>
            <a:ext cx="156990" cy="23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C5019AF-BF43-4255-A912-068ECDCCE8F2}"/>
              </a:ext>
            </a:extLst>
          </p:cNvPr>
          <p:cNvGrpSpPr/>
          <p:nvPr/>
        </p:nvGrpSpPr>
        <p:grpSpPr>
          <a:xfrm>
            <a:off x="24411" y="1243834"/>
            <a:ext cx="12111964" cy="5640202"/>
            <a:chOff x="24411" y="1243834"/>
            <a:chExt cx="12111964" cy="5640202"/>
          </a:xfrm>
        </p:grpSpPr>
        <p:sp>
          <p:nvSpPr>
            <p:cNvPr id="189" name="Rectángulo: esquinas redondeadas 188">
              <a:extLst>
                <a:ext uri="{FF2B5EF4-FFF2-40B4-BE49-F238E27FC236}">
                  <a16:creationId xmlns:a16="http://schemas.microsoft.com/office/drawing/2014/main" id="{4BDF2A3E-6EBD-4B77-9F93-42BB86CDCB51}"/>
                </a:ext>
              </a:extLst>
            </p:cNvPr>
            <p:cNvSpPr/>
            <p:nvPr/>
          </p:nvSpPr>
          <p:spPr>
            <a:xfrm>
              <a:off x="2017888" y="4858580"/>
              <a:ext cx="842876" cy="6624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24B7C9DE-3F93-474E-8543-F47B2F9B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403" y="2402654"/>
              <a:ext cx="1221087" cy="968254"/>
            </a:xfrm>
            <a:prstGeom prst="rect">
              <a:avLst/>
            </a:prstGeom>
          </p:spPr>
        </p:pic>
        <p:sp>
          <p:nvSpPr>
            <p:cNvPr id="47" name="Flecha: a la derecha 46">
              <a:extLst>
                <a:ext uri="{FF2B5EF4-FFF2-40B4-BE49-F238E27FC236}">
                  <a16:creationId xmlns:a16="http://schemas.microsoft.com/office/drawing/2014/main" id="{13B0E926-902B-4DE9-A44F-0BD19014655B}"/>
                </a:ext>
              </a:extLst>
            </p:cNvPr>
            <p:cNvSpPr/>
            <p:nvPr/>
          </p:nvSpPr>
          <p:spPr>
            <a:xfrm>
              <a:off x="1488205" y="3115616"/>
              <a:ext cx="185218" cy="28703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41CFDA3E-D31D-41A7-B439-840CE4A75FF6}"/>
                </a:ext>
              </a:extLst>
            </p:cNvPr>
            <p:cNvSpPr/>
            <p:nvPr/>
          </p:nvSpPr>
          <p:spPr>
            <a:xfrm>
              <a:off x="3283065" y="1936654"/>
              <a:ext cx="809454" cy="68758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Generar mapa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Diagrama de flujo: disco magnético 52">
              <a:extLst>
                <a:ext uri="{FF2B5EF4-FFF2-40B4-BE49-F238E27FC236}">
                  <a16:creationId xmlns:a16="http://schemas.microsoft.com/office/drawing/2014/main" id="{6110A221-76D0-42F8-92D1-CA7AEB3A1B0F}"/>
                </a:ext>
              </a:extLst>
            </p:cNvPr>
            <p:cNvSpPr/>
            <p:nvPr/>
          </p:nvSpPr>
          <p:spPr>
            <a:xfrm>
              <a:off x="4399572" y="1936654"/>
              <a:ext cx="973274" cy="700957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Penetración atmosférica</a:t>
              </a:r>
            </a:p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12,11,8A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" name="Flecha: a la derecha 53">
              <a:extLst>
                <a:ext uri="{FF2B5EF4-FFF2-40B4-BE49-F238E27FC236}">
                  <a16:creationId xmlns:a16="http://schemas.microsoft.com/office/drawing/2014/main" id="{AA6D0F7C-0A0D-47B4-9D9C-CC8C5BBA97A8}"/>
                </a:ext>
              </a:extLst>
            </p:cNvPr>
            <p:cNvSpPr/>
            <p:nvPr/>
          </p:nvSpPr>
          <p:spPr>
            <a:xfrm rot="5400000">
              <a:off x="3759795" y="3905463"/>
              <a:ext cx="209233" cy="26583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87E6BD4F-1673-4552-B226-EA2F7B4E9DEE}"/>
                </a:ext>
              </a:extLst>
            </p:cNvPr>
            <p:cNvSpPr/>
            <p:nvPr/>
          </p:nvSpPr>
          <p:spPr>
            <a:xfrm>
              <a:off x="55625" y="2299144"/>
              <a:ext cx="1402808" cy="11777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/>
            </a:p>
          </p:txBody>
        </p:sp>
        <p:sp>
          <p:nvSpPr>
            <p:cNvPr id="68" name="Cerrar llave 67">
              <a:extLst>
                <a:ext uri="{FF2B5EF4-FFF2-40B4-BE49-F238E27FC236}">
                  <a16:creationId xmlns:a16="http://schemas.microsoft.com/office/drawing/2014/main" id="{5E8D2F0D-37C5-4361-845D-05EDD1ADC2B6}"/>
                </a:ext>
              </a:extLst>
            </p:cNvPr>
            <p:cNvSpPr/>
            <p:nvPr/>
          </p:nvSpPr>
          <p:spPr>
            <a:xfrm rot="5400000">
              <a:off x="720549" y="3051479"/>
              <a:ext cx="76434" cy="1179161"/>
            </a:xfrm>
            <a:prstGeom prst="rightBrace">
              <a:avLst>
                <a:gd name="adj1" fmla="val 8333"/>
                <a:gd name="adj2" fmla="val 5364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000"/>
            </a:p>
          </p:txBody>
        </p:sp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993B5ED3-A3C7-4E2F-BC1C-A7EFA30B9D9A}"/>
                </a:ext>
              </a:extLst>
            </p:cNvPr>
            <p:cNvSpPr txBox="1"/>
            <p:nvPr/>
          </p:nvSpPr>
          <p:spPr>
            <a:xfrm>
              <a:off x="371248" y="3693238"/>
              <a:ext cx="1055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accent2"/>
                  </a:solidFill>
                </a:rPr>
                <a:t>Misiones satelitales</a:t>
              </a:r>
              <a:endParaRPr lang="es-CO" sz="1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54C54283-7F29-4B20-B61D-A0446E4E5547}"/>
                </a:ext>
              </a:extLst>
            </p:cNvPr>
            <p:cNvSpPr/>
            <p:nvPr/>
          </p:nvSpPr>
          <p:spPr>
            <a:xfrm>
              <a:off x="3219727" y="2874110"/>
              <a:ext cx="859917" cy="7061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Generar mapa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D080979B-BDC8-40DE-9E40-53ABBE37A31D}"/>
                </a:ext>
              </a:extLst>
            </p:cNvPr>
            <p:cNvSpPr/>
            <p:nvPr/>
          </p:nvSpPr>
          <p:spPr>
            <a:xfrm>
              <a:off x="3219727" y="3742050"/>
              <a:ext cx="850189" cy="7833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00" dirty="0">
                  <a:solidFill>
                    <a:schemeClr val="tx1"/>
                  </a:solidFill>
                </a:rPr>
                <a:t>Reensamble para unificar resolución de bandas</a:t>
              </a:r>
            </a:p>
          </p:txBody>
        </p:sp>
        <p:sp>
          <p:nvSpPr>
            <p:cNvPr id="94" name="Cerrar llave 93">
              <a:extLst>
                <a:ext uri="{FF2B5EF4-FFF2-40B4-BE49-F238E27FC236}">
                  <a16:creationId xmlns:a16="http://schemas.microsoft.com/office/drawing/2014/main" id="{E1A2A6B8-9D2F-41DA-8196-B441B17DC924}"/>
                </a:ext>
              </a:extLst>
            </p:cNvPr>
            <p:cNvSpPr/>
            <p:nvPr/>
          </p:nvSpPr>
          <p:spPr>
            <a:xfrm flipH="1">
              <a:off x="3063759" y="1971680"/>
              <a:ext cx="185217" cy="25537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000"/>
            </a:p>
          </p:txBody>
        </p:sp>
        <p:sp>
          <p:nvSpPr>
            <p:cNvPr id="96" name="Flecha: a la derecha 95">
              <a:extLst>
                <a:ext uri="{FF2B5EF4-FFF2-40B4-BE49-F238E27FC236}">
                  <a16:creationId xmlns:a16="http://schemas.microsoft.com/office/drawing/2014/main" id="{8B0E62BA-F758-4A5A-AC53-CD6A5E3766B1}"/>
                </a:ext>
              </a:extLst>
            </p:cNvPr>
            <p:cNvSpPr/>
            <p:nvPr/>
          </p:nvSpPr>
          <p:spPr>
            <a:xfrm>
              <a:off x="4138013" y="2162333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" name="Flecha: a la derecha 103">
              <a:extLst>
                <a:ext uri="{FF2B5EF4-FFF2-40B4-BE49-F238E27FC236}">
                  <a16:creationId xmlns:a16="http://schemas.microsoft.com/office/drawing/2014/main" id="{3EFFDAB7-2B0E-47B0-A3B0-F66EA2CC6130}"/>
                </a:ext>
              </a:extLst>
            </p:cNvPr>
            <p:cNvSpPr/>
            <p:nvPr/>
          </p:nvSpPr>
          <p:spPr>
            <a:xfrm rot="21363761">
              <a:off x="4095812" y="3955393"/>
              <a:ext cx="244783" cy="30884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" name="Diagrama de flujo: disco magnético 1">
              <a:extLst>
                <a:ext uri="{FF2B5EF4-FFF2-40B4-BE49-F238E27FC236}">
                  <a16:creationId xmlns:a16="http://schemas.microsoft.com/office/drawing/2014/main" id="{EFA40286-6FF1-4931-94C2-4506D42E52E2}"/>
                </a:ext>
              </a:extLst>
            </p:cNvPr>
            <p:cNvSpPr/>
            <p:nvPr/>
          </p:nvSpPr>
          <p:spPr>
            <a:xfrm>
              <a:off x="4355616" y="2797389"/>
              <a:ext cx="1089214" cy="82386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Penetración atmosférica</a:t>
              </a:r>
            </a:p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12,11,8A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79F2152C-185E-4A61-8098-E4F3420917AF}"/>
                </a:ext>
              </a:extLst>
            </p:cNvPr>
            <p:cNvSpPr/>
            <p:nvPr/>
          </p:nvSpPr>
          <p:spPr>
            <a:xfrm>
              <a:off x="4110508" y="3090076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E2B4C836-99D6-484D-B9D6-441EC8AA8E7B}"/>
                </a:ext>
              </a:extLst>
            </p:cNvPr>
            <p:cNvSpPr/>
            <p:nvPr/>
          </p:nvSpPr>
          <p:spPr>
            <a:xfrm>
              <a:off x="5450955" y="2171121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Flecha: a la derecha 5">
              <a:extLst>
                <a:ext uri="{FF2B5EF4-FFF2-40B4-BE49-F238E27FC236}">
                  <a16:creationId xmlns:a16="http://schemas.microsoft.com/office/drawing/2014/main" id="{0ED64C12-8FD0-416B-8799-C171AC49A84D}"/>
                </a:ext>
              </a:extLst>
            </p:cNvPr>
            <p:cNvSpPr/>
            <p:nvPr/>
          </p:nvSpPr>
          <p:spPr>
            <a:xfrm>
              <a:off x="5463602" y="3110203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5303FEF9-9C62-4680-A526-A117EDD11676}"/>
                </a:ext>
              </a:extLst>
            </p:cNvPr>
            <p:cNvSpPr/>
            <p:nvPr/>
          </p:nvSpPr>
          <p:spPr>
            <a:xfrm>
              <a:off x="5661560" y="1244452"/>
              <a:ext cx="906257" cy="2702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074BDFD-74A9-4226-9F23-CB12E7A1E844}"/>
                </a:ext>
              </a:extLst>
            </p:cNvPr>
            <p:cNvSpPr txBox="1"/>
            <p:nvPr/>
          </p:nvSpPr>
          <p:spPr>
            <a:xfrm>
              <a:off x="5622619" y="1243834"/>
              <a:ext cx="999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/>
                <a:t>Imágenes para ubicar visualmente el territorio</a:t>
              </a:r>
            </a:p>
          </p:txBody>
        </p:sp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65FE8902-CB58-4964-88FC-4D68267B68DE}"/>
                </a:ext>
              </a:extLst>
            </p:cNvPr>
            <p:cNvSpPr/>
            <p:nvPr/>
          </p:nvSpPr>
          <p:spPr>
            <a:xfrm>
              <a:off x="1712364" y="2797390"/>
              <a:ext cx="1129574" cy="653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Herramienta: </a:t>
              </a:r>
            </a:p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SNAP</a:t>
              </a:r>
            </a:p>
          </p:txBody>
        </p:sp>
        <p:sp>
          <p:nvSpPr>
            <p:cNvPr id="49" name="Flecha: a la derecha 48">
              <a:extLst>
                <a:ext uri="{FF2B5EF4-FFF2-40B4-BE49-F238E27FC236}">
                  <a16:creationId xmlns:a16="http://schemas.microsoft.com/office/drawing/2014/main" id="{CB156DEA-72EB-488B-98DC-8A00E69121BD}"/>
                </a:ext>
              </a:extLst>
            </p:cNvPr>
            <p:cNvSpPr/>
            <p:nvPr/>
          </p:nvSpPr>
          <p:spPr>
            <a:xfrm>
              <a:off x="2887128" y="3108719"/>
              <a:ext cx="185218" cy="28703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52" name="Imagen 51" descr="Imagen que contiene exterior, árbol, hombre, parado&#10;&#10;Descripción generada automáticamente">
              <a:extLst>
                <a:ext uri="{FF2B5EF4-FFF2-40B4-BE49-F238E27FC236}">
                  <a16:creationId xmlns:a16="http://schemas.microsoft.com/office/drawing/2014/main" id="{50AE85CA-7126-49AD-BBA3-B0254B51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984" y="2078209"/>
              <a:ext cx="684538" cy="830997"/>
            </a:xfrm>
            <a:prstGeom prst="rect">
              <a:avLst/>
            </a:prstGeom>
          </p:spPr>
        </p:pic>
        <p:pic>
          <p:nvPicPr>
            <p:cNvPr id="56" name="Imagen 55" descr="Imagen que contiene árbol, exterior, bosque, verde&#10;&#10;Descripción generada automáticamente">
              <a:extLst>
                <a:ext uri="{FF2B5EF4-FFF2-40B4-BE49-F238E27FC236}">
                  <a16:creationId xmlns:a16="http://schemas.microsoft.com/office/drawing/2014/main" id="{C0893AF3-0A11-4BC5-AA61-C682D4C92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949" y="2961140"/>
              <a:ext cx="753449" cy="864813"/>
            </a:xfrm>
            <a:prstGeom prst="rect">
              <a:avLst/>
            </a:prstGeom>
          </p:spPr>
        </p:pic>
        <p:sp>
          <p:nvSpPr>
            <p:cNvPr id="57" name="Rectángulo: esquinas redondeadas 56">
              <a:extLst>
                <a:ext uri="{FF2B5EF4-FFF2-40B4-BE49-F238E27FC236}">
                  <a16:creationId xmlns:a16="http://schemas.microsoft.com/office/drawing/2014/main" id="{6B9BC250-AA4C-42BC-BC8D-A53067B22494}"/>
                </a:ext>
              </a:extLst>
            </p:cNvPr>
            <p:cNvSpPr/>
            <p:nvPr/>
          </p:nvSpPr>
          <p:spPr>
            <a:xfrm>
              <a:off x="6894086" y="2118155"/>
              <a:ext cx="859917" cy="7061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Control de nubes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3370EB16-F814-4028-9EE7-554D1293DF19}"/>
                </a:ext>
              </a:extLst>
            </p:cNvPr>
            <p:cNvSpPr/>
            <p:nvPr/>
          </p:nvSpPr>
          <p:spPr>
            <a:xfrm>
              <a:off x="6905051" y="3368644"/>
              <a:ext cx="859917" cy="7061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Control de nubes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ángulo: esquinas redondeadas 58">
              <a:extLst>
                <a:ext uri="{FF2B5EF4-FFF2-40B4-BE49-F238E27FC236}">
                  <a16:creationId xmlns:a16="http://schemas.microsoft.com/office/drawing/2014/main" id="{C9E9E6E0-C0B1-4217-A4CE-0E114E8BD8EB}"/>
                </a:ext>
              </a:extLst>
            </p:cNvPr>
            <p:cNvSpPr/>
            <p:nvPr/>
          </p:nvSpPr>
          <p:spPr>
            <a:xfrm>
              <a:off x="6819675" y="2074831"/>
              <a:ext cx="2396656" cy="20681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1" name="Imagen 60" descr="Imagen que contiene naranja, pantalla, sostener, fútbol&#10;&#10;Descripción generada automáticamente">
              <a:extLst>
                <a:ext uri="{FF2B5EF4-FFF2-40B4-BE49-F238E27FC236}">
                  <a16:creationId xmlns:a16="http://schemas.microsoft.com/office/drawing/2014/main" id="{B1D7B256-6BE3-4913-8BE9-557D1E3A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53" y="2866788"/>
              <a:ext cx="2291443" cy="446575"/>
            </a:xfrm>
            <a:prstGeom prst="rect">
              <a:avLst/>
            </a:prstGeom>
          </p:spPr>
        </p:pic>
        <p:pic>
          <p:nvPicPr>
            <p:cNvPr id="64" name="Imagen 63" descr="Imagen que contiene exterior, árbol, hombre, rebaño&#10;&#10;Descripción generada automáticamente">
              <a:extLst>
                <a:ext uri="{FF2B5EF4-FFF2-40B4-BE49-F238E27FC236}">
                  <a16:creationId xmlns:a16="http://schemas.microsoft.com/office/drawing/2014/main" id="{5A51946D-4429-4DE5-8C80-597C97A0E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030" y="2109756"/>
              <a:ext cx="706161" cy="706161"/>
            </a:xfrm>
            <a:prstGeom prst="rect">
              <a:avLst/>
            </a:prstGeom>
          </p:spPr>
        </p:pic>
        <p:pic>
          <p:nvPicPr>
            <p:cNvPr id="71" name="Imagen 70" descr="Imagen que contiene exterior, bosque, árbol, foto&#10;&#10;Descripción generada automáticamente">
              <a:extLst>
                <a:ext uri="{FF2B5EF4-FFF2-40B4-BE49-F238E27FC236}">
                  <a16:creationId xmlns:a16="http://schemas.microsoft.com/office/drawing/2014/main" id="{FBA50C47-526A-46D6-938D-ACAD9BA3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196" y="3330004"/>
              <a:ext cx="708939" cy="696785"/>
            </a:xfrm>
            <a:prstGeom prst="rect">
              <a:avLst/>
            </a:prstGeom>
          </p:spPr>
        </p:pic>
        <p:sp>
          <p:nvSpPr>
            <p:cNvPr id="72" name="Flecha: a la derecha 71">
              <a:extLst>
                <a:ext uri="{FF2B5EF4-FFF2-40B4-BE49-F238E27FC236}">
                  <a16:creationId xmlns:a16="http://schemas.microsoft.com/office/drawing/2014/main" id="{49408A1B-C932-4BF5-8111-1B67A529E527}"/>
                </a:ext>
              </a:extLst>
            </p:cNvPr>
            <p:cNvSpPr/>
            <p:nvPr/>
          </p:nvSpPr>
          <p:spPr>
            <a:xfrm>
              <a:off x="7927333" y="2350278"/>
              <a:ext cx="331712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A3DFB5D0-3F51-4398-A6F8-310957DC1632}"/>
                </a:ext>
              </a:extLst>
            </p:cNvPr>
            <p:cNvSpPr/>
            <p:nvPr/>
          </p:nvSpPr>
          <p:spPr>
            <a:xfrm>
              <a:off x="7962287" y="3551303"/>
              <a:ext cx="331712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7" name="Rectángulo: esquinas redondeadas 76">
              <a:extLst>
                <a:ext uri="{FF2B5EF4-FFF2-40B4-BE49-F238E27FC236}">
                  <a16:creationId xmlns:a16="http://schemas.microsoft.com/office/drawing/2014/main" id="{B33AE7A7-139C-48EF-B45E-58D6290D65CC}"/>
                </a:ext>
              </a:extLst>
            </p:cNvPr>
            <p:cNvSpPr/>
            <p:nvPr/>
          </p:nvSpPr>
          <p:spPr>
            <a:xfrm>
              <a:off x="5856486" y="4916086"/>
              <a:ext cx="3127763" cy="11547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00" dirty="0">
                  <a:solidFill>
                    <a:schemeClr val="tx1"/>
                  </a:solidFill>
                </a:rPr>
                <a:t>RBR</a:t>
              </a: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  <a:p>
              <a:pPr algn="ctr"/>
              <a:r>
                <a:rPr lang="es-CO" sz="1000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9F23BD43-F9B7-4070-92F9-BCF263C31D77}"/>
                </a:ext>
              </a:extLst>
            </p:cNvPr>
            <p:cNvSpPr/>
            <p:nvPr/>
          </p:nvSpPr>
          <p:spPr>
            <a:xfrm>
              <a:off x="9525573" y="2183566"/>
              <a:ext cx="885297" cy="4749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Flecha: a la derecha 87">
              <a:extLst>
                <a:ext uri="{FF2B5EF4-FFF2-40B4-BE49-F238E27FC236}">
                  <a16:creationId xmlns:a16="http://schemas.microsoft.com/office/drawing/2014/main" id="{FE902D87-D76F-4414-8D3C-C6E9DD4A7F05}"/>
                </a:ext>
              </a:extLst>
            </p:cNvPr>
            <p:cNvSpPr/>
            <p:nvPr/>
          </p:nvSpPr>
          <p:spPr>
            <a:xfrm>
              <a:off x="10640091" y="2264155"/>
              <a:ext cx="199411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" name="Diagrama de flujo: disco magnético 106">
              <a:extLst>
                <a:ext uri="{FF2B5EF4-FFF2-40B4-BE49-F238E27FC236}">
                  <a16:creationId xmlns:a16="http://schemas.microsoft.com/office/drawing/2014/main" id="{1497B6F8-A25E-468B-8F77-83D4FBE55EEC}"/>
                </a:ext>
              </a:extLst>
            </p:cNvPr>
            <p:cNvSpPr/>
            <p:nvPr/>
          </p:nvSpPr>
          <p:spPr>
            <a:xfrm>
              <a:off x="10861119" y="1971680"/>
              <a:ext cx="1067404" cy="895108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 …</a:t>
              </a:r>
              <a:r>
                <a:rPr lang="es-MX" sz="1200" dirty="0" err="1">
                  <a:solidFill>
                    <a:schemeClr val="tx1"/>
                  </a:solidFill>
                </a:rPr>
                <a:t>resampled_Band_Math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11" name="Imagen 110" descr="Diagrama&#10;&#10;Descripción generada automáticamente">
              <a:extLst>
                <a:ext uri="{FF2B5EF4-FFF2-40B4-BE49-F238E27FC236}">
                  <a16:creationId xmlns:a16="http://schemas.microsoft.com/office/drawing/2014/main" id="{36F17B33-B396-4FFA-B2B1-70C0A23D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2472" y="2222740"/>
              <a:ext cx="769827" cy="373614"/>
            </a:xfrm>
            <a:prstGeom prst="rect">
              <a:avLst/>
            </a:prstGeom>
          </p:spPr>
        </p:pic>
        <p:sp>
          <p:nvSpPr>
            <p:cNvPr id="113" name="Rectángulo: esquinas redondeadas 112">
              <a:extLst>
                <a:ext uri="{FF2B5EF4-FFF2-40B4-BE49-F238E27FC236}">
                  <a16:creationId xmlns:a16="http://schemas.microsoft.com/office/drawing/2014/main" id="{E7F179C6-36DD-4ABD-810D-BB93FAD52DE1}"/>
                </a:ext>
              </a:extLst>
            </p:cNvPr>
            <p:cNvSpPr/>
            <p:nvPr/>
          </p:nvSpPr>
          <p:spPr>
            <a:xfrm>
              <a:off x="9463989" y="2029059"/>
              <a:ext cx="1102756" cy="28034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AB971854-965E-4052-9587-1F7D52DC85C0}"/>
                </a:ext>
              </a:extLst>
            </p:cNvPr>
            <p:cNvSpPr txBox="1"/>
            <p:nvPr/>
          </p:nvSpPr>
          <p:spPr>
            <a:xfrm>
              <a:off x="9428004" y="2645636"/>
              <a:ext cx="11400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chemeClr val="tx1"/>
                  </a:solidFill>
                </a:rPr>
                <a:t>Reensamble </a:t>
              </a:r>
            </a:p>
            <a:p>
              <a:r>
                <a:rPr lang="es-CO" sz="1100" dirty="0">
                  <a:solidFill>
                    <a:schemeClr val="tx1"/>
                  </a:solidFill>
                </a:rPr>
                <a:t>para unificar </a:t>
              </a:r>
            </a:p>
            <a:p>
              <a:r>
                <a:rPr lang="es-CO" sz="1100" dirty="0">
                  <a:solidFill>
                    <a:schemeClr val="tx1"/>
                  </a:solidFill>
                </a:rPr>
                <a:t>resolución </a:t>
              </a:r>
            </a:p>
            <a:p>
              <a:r>
                <a:rPr lang="es-CO" sz="1100" dirty="0">
                  <a:solidFill>
                    <a:schemeClr val="tx1"/>
                  </a:solidFill>
                </a:rPr>
                <a:t>de bandas</a:t>
              </a:r>
            </a:p>
            <a:p>
              <a:endParaRPr lang="es-CO" sz="1000" dirty="0"/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09DE4D81-55CC-4782-BDA8-E1519EC64EB6}"/>
                </a:ext>
              </a:extLst>
            </p:cNvPr>
            <p:cNvSpPr txBox="1"/>
            <p:nvPr/>
          </p:nvSpPr>
          <p:spPr>
            <a:xfrm>
              <a:off x="9426979" y="3893759"/>
              <a:ext cx="1295547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/>
                <a:t>Relación de </a:t>
              </a:r>
            </a:p>
            <a:p>
              <a:r>
                <a:rPr lang="es-MX" sz="1100" dirty="0"/>
                <a:t>combustión </a:t>
              </a:r>
            </a:p>
            <a:p>
              <a:r>
                <a:rPr lang="es-MX" sz="1100" dirty="0"/>
                <a:t>Normalizada</a:t>
              </a:r>
            </a:p>
            <a:p>
              <a:r>
                <a:rPr lang="es-MX" sz="1100" dirty="0"/>
                <a:t> (NBR): (B8-B12)/</a:t>
              </a:r>
            </a:p>
            <a:p>
              <a:r>
                <a:rPr lang="es-MX" sz="1100" dirty="0"/>
                <a:t>(B8+B12)</a:t>
              </a:r>
              <a:endParaRPr lang="es-CO" sz="1100" dirty="0"/>
            </a:p>
          </p:txBody>
        </p:sp>
        <p:sp>
          <p:nvSpPr>
            <p:cNvPr id="117" name="Diagrama de flujo: disco magnético 116">
              <a:extLst>
                <a:ext uri="{FF2B5EF4-FFF2-40B4-BE49-F238E27FC236}">
                  <a16:creationId xmlns:a16="http://schemas.microsoft.com/office/drawing/2014/main" id="{09765AAB-2925-47F7-BEE2-050E534EAB53}"/>
                </a:ext>
              </a:extLst>
            </p:cNvPr>
            <p:cNvSpPr/>
            <p:nvPr/>
          </p:nvSpPr>
          <p:spPr>
            <a:xfrm>
              <a:off x="10861374" y="3259695"/>
              <a:ext cx="1067404" cy="869204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 …</a:t>
              </a:r>
              <a:r>
                <a:rPr lang="es-MX" sz="1200" dirty="0" err="1">
                  <a:solidFill>
                    <a:schemeClr val="tx1"/>
                  </a:solidFill>
                </a:rPr>
                <a:t>resampled_Band_Math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5" name="Rectángulo: esquinas redondeadas 124">
              <a:extLst>
                <a:ext uri="{FF2B5EF4-FFF2-40B4-BE49-F238E27FC236}">
                  <a16:creationId xmlns:a16="http://schemas.microsoft.com/office/drawing/2014/main" id="{B7E1D93C-9477-4494-871F-CA3DBF5B9250}"/>
                </a:ext>
              </a:extLst>
            </p:cNvPr>
            <p:cNvSpPr/>
            <p:nvPr/>
          </p:nvSpPr>
          <p:spPr>
            <a:xfrm>
              <a:off x="9500173" y="3439789"/>
              <a:ext cx="885297" cy="4749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pic>
          <p:nvPicPr>
            <p:cNvPr id="127" name="Imagen 126" descr="Diagrama&#10;&#10;Descripción generada automáticamente">
              <a:extLst>
                <a:ext uri="{FF2B5EF4-FFF2-40B4-BE49-F238E27FC236}">
                  <a16:creationId xmlns:a16="http://schemas.microsoft.com/office/drawing/2014/main" id="{617A21F8-DB58-431F-93E2-21B02447B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7072" y="3478963"/>
              <a:ext cx="769827" cy="373614"/>
            </a:xfrm>
            <a:prstGeom prst="rect">
              <a:avLst/>
            </a:prstGeom>
          </p:spPr>
        </p:pic>
        <p:sp>
          <p:nvSpPr>
            <p:cNvPr id="129" name="Flecha: a la derecha 128">
              <a:extLst>
                <a:ext uri="{FF2B5EF4-FFF2-40B4-BE49-F238E27FC236}">
                  <a16:creationId xmlns:a16="http://schemas.microsoft.com/office/drawing/2014/main" id="{BE246315-2767-46F2-A6F7-B011DA4CBC3A}"/>
                </a:ext>
              </a:extLst>
            </p:cNvPr>
            <p:cNvSpPr/>
            <p:nvPr/>
          </p:nvSpPr>
          <p:spPr>
            <a:xfrm>
              <a:off x="10628486" y="3530865"/>
              <a:ext cx="199411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39" name="Imagen 138" descr="Imagen que contiene exterior, viejo, foto, hombre&#10;&#10;Descripción generada automáticamente">
              <a:extLst>
                <a:ext uri="{FF2B5EF4-FFF2-40B4-BE49-F238E27FC236}">
                  <a16:creationId xmlns:a16="http://schemas.microsoft.com/office/drawing/2014/main" id="{96D84E08-0D10-4D24-AE90-8BB9324C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66" y="5362437"/>
              <a:ext cx="649834" cy="719686"/>
            </a:xfrm>
            <a:prstGeom prst="rect">
              <a:avLst/>
            </a:prstGeom>
          </p:spPr>
        </p:pic>
        <p:pic>
          <p:nvPicPr>
            <p:cNvPr id="141" name="Imagen 140" descr="Imagen en blanco y negro&#10;&#10;Descripción generada automáticamente">
              <a:extLst>
                <a:ext uri="{FF2B5EF4-FFF2-40B4-BE49-F238E27FC236}">
                  <a16:creationId xmlns:a16="http://schemas.microsoft.com/office/drawing/2014/main" id="{8F6B410B-728B-4F84-A1B8-9759281DD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66" y="4577073"/>
              <a:ext cx="649834" cy="724405"/>
            </a:xfrm>
            <a:prstGeom prst="rect">
              <a:avLst/>
            </a:prstGeom>
          </p:spPr>
        </p:pic>
        <p:sp>
          <p:nvSpPr>
            <p:cNvPr id="143" name="Rectángulo: esquinas redondeadas 142">
              <a:extLst>
                <a:ext uri="{FF2B5EF4-FFF2-40B4-BE49-F238E27FC236}">
                  <a16:creationId xmlns:a16="http://schemas.microsoft.com/office/drawing/2014/main" id="{37D34E64-A028-40FA-9481-DDDFE02A0DA3}"/>
                </a:ext>
              </a:extLst>
            </p:cNvPr>
            <p:cNvSpPr/>
            <p:nvPr/>
          </p:nvSpPr>
          <p:spPr>
            <a:xfrm>
              <a:off x="231073" y="4115408"/>
              <a:ext cx="1481291" cy="21094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A00D3B91-31A5-44D8-B6B6-585EC85ABF9F}"/>
                </a:ext>
              </a:extLst>
            </p:cNvPr>
            <p:cNvSpPr txBox="1"/>
            <p:nvPr/>
          </p:nvSpPr>
          <p:spPr>
            <a:xfrm>
              <a:off x="141753" y="4115408"/>
              <a:ext cx="999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/>
                <a:t>Imágenes NBR</a:t>
              </a:r>
            </a:p>
          </p:txBody>
        </p:sp>
        <p:sp>
          <p:nvSpPr>
            <p:cNvPr id="147" name="Flecha: a la derecha 146">
              <a:extLst>
                <a:ext uri="{FF2B5EF4-FFF2-40B4-BE49-F238E27FC236}">
                  <a16:creationId xmlns:a16="http://schemas.microsoft.com/office/drawing/2014/main" id="{6C54FF3A-891B-43C7-A611-1E0626000E8E}"/>
                </a:ext>
              </a:extLst>
            </p:cNvPr>
            <p:cNvSpPr/>
            <p:nvPr/>
          </p:nvSpPr>
          <p:spPr>
            <a:xfrm>
              <a:off x="11980109" y="2250773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5" name="Flecha: a la derecha 154">
              <a:extLst>
                <a:ext uri="{FF2B5EF4-FFF2-40B4-BE49-F238E27FC236}">
                  <a16:creationId xmlns:a16="http://schemas.microsoft.com/office/drawing/2014/main" id="{F18C29D3-17DF-4924-A80A-B74249A24E46}"/>
                </a:ext>
              </a:extLst>
            </p:cNvPr>
            <p:cNvSpPr/>
            <p:nvPr/>
          </p:nvSpPr>
          <p:spPr>
            <a:xfrm>
              <a:off x="6601104" y="223005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7" name="Flecha: a la derecha 156">
              <a:extLst>
                <a:ext uri="{FF2B5EF4-FFF2-40B4-BE49-F238E27FC236}">
                  <a16:creationId xmlns:a16="http://schemas.microsoft.com/office/drawing/2014/main" id="{B29FBCE5-E72C-4F12-8029-45B46A1EC467}"/>
                </a:ext>
              </a:extLst>
            </p:cNvPr>
            <p:cNvSpPr/>
            <p:nvPr/>
          </p:nvSpPr>
          <p:spPr>
            <a:xfrm>
              <a:off x="6613751" y="3169136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9" name="Flecha: a la derecha 158">
              <a:extLst>
                <a:ext uri="{FF2B5EF4-FFF2-40B4-BE49-F238E27FC236}">
                  <a16:creationId xmlns:a16="http://schemas.microsoft.com/office/drawing/2014/main" id="{4DEB399B-0C39-48FF-99ED-5931F0D07037}"/>
                </a:ext>
              </a:extLst>
            </p:cNvPr>
            <p:cNvSpPr/>
            <p:nvPr/>
          </p:nvSpPr>
          <p:spPr>
            <a:xfrm>
              <a:off x="9241039" y="2299335"/>
              <a:ext cx="159603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3" name="Flecha: a la derecha 162">
              <a:extLst>
                <a:ext uri="{FF2B5EF4-FFF2-40B4-BE49-F238E27FC236}">
                  <a16:creationId xmlns:a16="http://schemas.microsoft.com/office/drawing/2014/main" id="{2D91A06E-A592-42AD-9944-CB1DBC495D4C}"/>
                </a:ext>
              </a:extLst>
            </p:cNvPr>
            <p:cNvSpPr/>
            <p:nvPr/>
          </p:nvSpPr>
          <p:spPr>
            <a:xfrm>
              <a:off x="9241039" y="3450502"/>
              <a:ext cx="159603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7" name="Flecha: a la derecha 166">
              <a:extLst>
                <a:ext uri="{FF2B5EF4-FFF2-40B4-BE49-F238E27FC236}">
                  <a16:creationId xmlns:a16="http://schemas.microsoft.com/office/drawing/2014/main" id="{EDB67351-C146-4039-A4C4-FC2778D64385}"/>
                </a:ext>
              </a:extLst>
            </p:cNvPr>
            <p:cNvSpPr/>
            <p:nvPr/>
          </p:nvSpPr>
          <p:spPr>
            <a:xfrm>
              <a:off x="11980109" y="3493947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9" name="Flecha: a la derecha 168">
              <a:extLst>
                <a:ext uri="{FF2B5EF4-FFF2-40B4-BE49-F238E27FC236}">
                  <a16:creationId xmlns:a16="http://schemas.microsoft.com/office/drawing/2014/main" id="{8CDEB75D-4AD1-47CF-A6FE-7AFAA08DF762}"/>
                </a:ext>
              </a:extLst>
            </p:cNvPr>
            <p:cNvSpPr/>
            <p:nvPr/>
          </p:nvSpPr>
          <p:spPr>
            <a:xfrm>
              <a:off x="24411" y="4731666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1" name="Flecha: a la derecha 170">
              <a:extLst>
                <a:ext uri="{FF2B5EF4-FFF2-40B4-BE49-F238E27FC236}">
                  <a16:creationId xmlns:a16="http://schemas.microsoft.com/office/drawing/2014/main" id="{47DE8581-3C6D-47FC-86F3-0C5B30D6F9E7}"/>
                </a:ext>
              </a:extLst>
            </p:cNvPr>
            <p:cNvSpPr/>
            <p:nvPr/>
          </p:nvSpPr>
          <p:spPr>
            <a:xfrm>
              <a:off x="49867" y="5291735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75" name="Imagen 174" descr="Imagen que contiene exterior, foto, pasto, montar a caballo&#10;&#10;Descripción generada automáticamente">
              <a:extLst>
                <a:ext uri="{FF2B5EF4-FFF2-40B4-BE49-F238E27FC236}">
                  <a16:creationId xmlns:a16="http://schemas.microsoft.com/office/drawing/2014/main" id="{D641DBED-2981-4FFC-AF3B-F158EF44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082" y="4577073"/>
              <a:ext cx="592634" cy="710784"/>
            </a:xfrm>
            <a:prstGeom prst="rect">
              <a:avLst/>
            </a:prstGeom>
          </p:spPr>
        </p:pic>
        <p:pic>
          <p:nvPicPr>
            <p:cNvPr id="177" name="Imagen 176" descr="Imagen en blanco y negro&#10;&#10;Descripción generada automáticamente">
              <a:extLst>
                <a:ext uri="{FF2B5EF4-FFF2-40B4-BE49-F238E27FC236}">
                  <a16:creationId xmlns:a16="http://schemas.microsoft.com/office/drawing/2014/main" id="{FAC59433-9065-4EED-A442-FB430996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082" y="5351698"/>
              <a:ext cx="559978" cy="719686"/>
            </a:xfrm>
            <a:prstGeom prst="rect">
              <a:avLst/>
            </a:prstGeom>
          </p:spPr>
        </p:pic>
        <p:sp>
          <p:nvSpPr>
            <p:cNvPr id="178" name="Cerrar llave 177">
              <a:extLst>
                <a:ext uri="{FF2B5EF4-FFF2-40B4-BE49-F238E27FC236}">
                  <a16:creationId xmlns:a16="http://schemas.microsoft.com/office/drawing/2014/main" id="{2B881DCC-DC38-485B-8B97-D05B0DA6F73E}"/>
                </a:ext>
              </a:extLst>
            </p:cNvPr>
            <p:cNvSpPr/>
            <p:nvPr/>
          </p:nvSpPr>
          <p:spPr>
            <a:xfrm>
              <a:off x="1775521" y="4142994"/>
              <a:ext cx="92811" cy="208183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80" name="Imagen 179" descr="Texto&#10;&#10;Descripción generada automáticamente">
              <a:extLst>
                <a:ext uri="{FF2B5EF4-FFF2-40B4-BE49-F238E27FC236}">
                  <a16:creationId xmlns:a16="http://schemas.microsoft.com/office/drawing/2014/main" id="{6BDF0A1E-0246-45C7-9BA5-632133261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563" y="5176743"/>
              <a:ext cx="3023611" cy="752381"/>
            </a:xfrm>
            <a:prstGeom prst="rect">
              <a:avLst/>
            </a:prstGeom>
          </p:spPr>
        </p:pic>
        <p:pic>
          <p:nvPicPr>
            <p:cNvPr id="182" name="Imagen 181" descr="Imagen que contiene foto, sostener, hombre, pastel&#10;&#10;Descripción generada automáticamente">
              <a:extLst>
                <a:ext uri="{FF2B5EF4-FFF2-40B4-BE49-F238E27FC236}">
                  <a16:creationId xmlns:a16="http://schemas.microsoft.com/office/drawing/2014/main" id="{9F65332C-4861-49C0-A5BD-32BAC5B92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041" y="5141621"/>
              <a:ext cx="715620" cy="783395"/>
            </a:xfrm>
            <a:prstGeom prst="rect">
              <a:avLst/>
            </a:prstGeom>
          </p:spPr>
        </p:pic>
        <p:sp>
          <p:nvSpPr>
            <p:cNvPr id="184" name="Rectángulo: esquinas redondeadas 183">
              <a:extLst>
                <a:ext uri="{FF2B5EF4-FFF2-40B4-BE49-F238E27FC236}">
                  <a16:creationId xmlns:a16="http://schemas.microsoft.com/office/drawing/2014/main" id="{5A5F2BFF-8C0A-40E3-91AA-464B4C8A9904}"/>
                </a:ext>
              </a:extLst>
            </p:cNvPr>
            <p:cNvSpPr/>
            <p:nvPr/>
          </p:nvSpPr>
          <p:spPr>
            <a:xfrm>
              <a:off x="9083131" y="4727620"/>
              <a:ext cx="984537" cy="14568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5" name="CuadroTexto 184">
              <a:extLst>
                <a:ext uri="{FF2B5EF4-FFF2-40B4-BE49-F238E27FC236}">
                  <a16:creationId xmlns:a16="http://schemas.microsoft.com/office/drawing/2014/main" id="{5B24075D-E536-495A-B06F-25F0503C0B2C}"/>
                </a:ext>
              </a:extLst>
            </p:cNvPr>
            <p:cNvSpPr txBox="1"/>
            <p:nvPr/>
          </p:nvSpPr>
          <p:spPr>
            <a:xfrm>
              <a:off x="4731283" y="4890033"/>
              <a:ext cx="1031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200" dirty="0"/>
                <a:t>Cloud </a:t>
              </a:r>
              <a:r>
                <a:rPr lang="es-CO" sz="1200" dirty="0" err="1"/>
                <a:t>Water</a:t>
              </a:r>
              <a:endParaRPr lang="es-CO" sz="1200" dirty="0"/>
            </a:p>
            <a:p>
              <a:pPr algn="ctr"/>
              <a:r>
                <a:rPr lang="es-CO" sz="1200" dirty="0"/>
                <a:t> </a:t>
              </a:r>
              <a:r>
                <a:rPr lang="es-CO" sz="1200" dirty="0" err="1"/>
                <a:t>Mask</a:t>
              </a:r>
              <a:endParaRPr lang="es-CO" sz="1200" dirty="0"/>
            </a:p>
          </p:txBody>
        </p:sp>
        <p:pic>
          <p:nvPicPr>
            <p:cNvPr id="187" name="Imagen 186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D4C579A6-9C09-459C-8D77-33B376325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94" y="4896363"/>
              <a:ext cx="463166" cy="586863"/>
            </a:xfrm>
            <a:prstGeom prst="rect">
              <a:avLst/>
            </a:prstGeom>
          </p:spPr>
        </p:pic>
        <p:sp>
          <p:nvSpPr>
            <p:cNvPr id="191" name="Rectángulo: esquinas redondeadas 190">
              <a:extLst>
                <a:ext uri="{FF2B5EF4-FFF2-40B4-BE49-F238E27FC236}">
                  <a16:creationId xmlns:a16="http://schemas.microsoft.com/office/drawing/2014/main" id="{645B33B2-3B15-4AA5-B56D-7932A578D5F5}"/>
                </a:ext>
              </a:extLst>
            </p:cNvPr>
            <p:cNvSpPr/>
            <p:nvPr/>
          </p:nvSpPr>
          <p:spPr>
            <a:xfrm>
              <a:off x="1962315" y="4577073"/>
              <a:ext cx="2748290" cy="20818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796DF4D4-2C3B-479A-ADFE-68D8DABD52BC}"/>
                </a:ext>
              </a:extLst>
            </p:cNvPr>
            <p:cNvSpPr txBox="1"/>
            <p:nvPr/>
          </p:nvSpPr>
          <p:spPr>
            <a:xfrm>
              <a:off x="2101675" y="4563152"/>
              <a:ext cx="2043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 err="1"/>
                <a:t>Collocation</a:t>
              </a:r>
              <a:r>
                <a:rPr lang="es-CO" sz="1200" dirty="0"/>
                <a:t>  Unificar mapas</a:t>
              </a:r>
            </a:p>
          </p:txBody>
        </p:sp>
        <p:sp>
          <p:nvSpPr>
            <p:cNvPr id="193" name="CuadroTexto 192">
              <a:extLst>
                <a:ext uri="{FF2B5EF4-FFF2-40B4-BE49-F238E27FC236}">
                  <a16:creationId xmlns:a16="http://schemas.microsoft.com/office/drawing/2014/main" id="{EC0BC83C-05B5-4D6E-99D0-AAE86B329FF6}"/>
                </a:ext>
              </a:extLst>
            </p:cNvPr>
            <p:cNvSpPr txBox="1"/>
            <p:nvPr/>
          </p:nvSpPr>
          <p:spPr>
            <a:xfrm>
              <a:off x="2720471" y="5086557"/>
              <a:ext cx="14125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algn="ctr">
                <a:defRPr sz="1200"/>
              </a:lvl1pPr>
            </a:lstStyle>
            <a:p>
              <a:r>
                <a:rPr lang="es-CO" sz="1000" dirty="0"/>
                <a:t>Cloud wáter </a:t>
              </a:r>
              <a:r>
                <a:rPr lang="es-CO" sz="1000" dirty="0" err="1"/>
                <a:t>mask</a:t>
              </a:r>
              <a:endParaRPr lang="es-CO" sz="1000" dirty="0"/>
            </a:p>
          </p:txBody>
        </p:sp>
        <p:pic>
          <p:nvPicPr>
            <p:cNvPr id="195" name="Imagen 194" descr="Texto&#10;&#10;Descripción generada automáticamente">
              <a:extLst>
                <a:ext uri="{FF2B5EF4-FFF2-40B4-BE49-F238E27FC236}">
                  <a16:creationId xmlns:a16="http://schemas.microsoft.com/office/drawing/2014/main" id="{EE6B8399-435A-4703-820C-63448CF5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888" y="5590250"/>
              <a:ext cx="2621812" cy="908643"/>
            </a:xfrm>
            <a:prstGeom prst="rect">
              <a:avLst/>
            </a:prstGeom>
          </p:spPr>
        </p:pic>
        <p:pic>
          <p:nvPicPr>
            <p:cNvPr id="197" name="Imagen 196" descr="Imagen que contiene exterior, vuelo, hombre, aire&#10;&#10;Descripción generada automáticamente">
              <a:extLst>
                <a:ext uri="{FF2B5EF4-FFF2-40B4-BE49-F238E27FC236}">
                  <a16:creationId xmlns:a16="http://schemas.microsoft.com/office/drawing/2014/main" id="{80645B46-C78E-4A1C-9946-EA7755F1C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025" y="5351698"/>
              <a:ext cx="746461" cy="818193"/>
            </a:xfrm>
            <a:prstGeom prst="rect">
              <a:avLst/>
            </a:prstGeom>
          </p:spPr>
        </p:pic>
        <p:sp>
          <p:nvSpPr>
            <p:cNvPr id="199" name="Rectángulo: esquinas redondeadas 198">
              <a:extLst>
                <a:ext uri="{FF2B5EF4-FFF2-40B4-BE49-F238E27FC236}">
                  <a16:creationId xmlns:a16="http://schemas.microsoft.com/office/drawing/2014/main" id="{498777A5-AA3A-4F07-9537-98FB6BE2CE43}"/>
                </a:ext>
              </a:extLst>
            </p:cNvPr>
            <p:cNvSpPr/>
            <p:nvPr/>
          </p:nvSpPr>
          <p:spPr>
            <a:xfrm>
              <a:off x="4824729" y="4878522"/>
              <a:ext cx="856757" cy="14121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01" name="Imagen 200">
              <a:extLst>
                <a:ext uri="{FF2B5EF4-FFF2-40B4-BE49-F238E27FC236}">
                  <a16:creationId xmlns:a16="http://schemas.microsoft.com/office/drawing/2014/main" id="{3D2F301D-4712-4997-99DD-63D1DE76E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053" y="6448703"/>
              <a:ext cx="2914286" cy="200000"/>
            </a:xfrm>
            <a:prstGeom prst="rect">
              <a:avLst/>
            </a:prstGeom>
          </p:spPr>
        </p:pic>
        <p:pic>
          <p:nvPicPr>
            <p:cNvPr id="205" name="Imagen 204" descr="Diagrama&#10;&#10;Descripción generada automáticamente">
              <a:extLst>
                <a:ext uri="{FF2B5EF4-FFF2-40B4-BE49-F238E27FC236}">
                  <a16:creationId xmlns:a16="http://schemas.microsoft.com/office/drawing/2014/main" id="{DEF0E409-DF2E-4E90-9E0D-B6D86B30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705" y="6169891"/>
              <a:ext cx="639948" cy="714145"/>
            </a:xfrm>
            <a:prstGeom prst="rect">
              <a:avLst/>
            </a:prstGeom>
          </p:spPr>
        </p:pic>
        <p:pic>
          <p:nvPicPr>
            <p:cNvPr id="209" name="Imagen 208" descr="Imagen que contiene alimentos, grande, tabla, cubierto&#10;&#10;Descripción generada automáticamente">
              <a:extLst>
                <a:ext uri="{FF2B5EF4-FFF2-40B4-BE49-F238E27FC236}">
                  <a16:creationId xmlns:a16="http://schemas.microsoft.com/office/drawing/2014/main" id="{890C87B5-DE37-4DF2-BBB2-C809E6F58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236" y="6214220"/>
              <a:ext cx="598134" cy="595894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6EAF260-6275-1903-432F-53A6BDD86C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270348-0A07-0DA8-6B5F-874A76105B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EA7BFC0-ED99-EB4B-1D09-2DFB58D5DC7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BE243B2-8F90-4B07-87A2-31ACEA74EB30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087BA3-ADA6-B657-F2CA-B6D7E46DA75C}"/>
              </a:ext>
            </a:extLst>
          </p:cNvPr>
          <p:cNvSpPr txBox="1"/>
          <p:nvPr/>
        </p:nvSpPr>
        <p:spPr>
          <a:xfrm>
            <a:off x="2427367" y="512700"/>
            <a:ext cx="733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Los dos sitios </a:t>
            </a: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antes</a:t>
            </a:r>
            <a:r>
              <a:rPr lang="es-CO" sz="2800" b="1" dirty="0">
                <a:solidFill>
                  <a:srgbClr val="C00000"/>
                </a:solidFill>
              </a:rPr>
              <a:t> y </a:t>
            </a: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durante</a:t>
            </a:r>
            <a:r>
              <a:rPr lang="es-CO" sz="2800" b="1" dirty="0">
                <a:solidFill>
                  <a:srgbClr val="C00000"/>
                </a:solidFill>
              </a:rPr>
              <a:t> el incendio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EE78F9-58DE-90C5-09DB-E7CD897C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CEFE7D-D494-9A81-0114-6BFD3AC5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7A9117-F4BA-3499-73E3-B94EA42E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4797953-6ADA-6B87-05AC-D58CF50D62FE}"/>
              </a:ext>
            </a:extLst>
          </p:cNvPr>
          <p:cNvSpPr txBox="1"/>
          <p:nvPr/>
        </p:nvSpPr>
        <p:spPr>
          <a:xfrm>
            <a:off x="2381785" y="1034337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Antes</a:t>
            </a:r>
            <a:r>
              <a:rPr lang="es-MX" dirty="0">
                <a:solidFill>
                  <a:srgbClr val="C00000"/>
                </a:solidFill>
              </a:rPr>
              <a:t>: Enero 8 a las 3:26 pm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4E853B-6949-E469-CDFB-527104EA00F4}"/>
              </a:ext>
            </a:extLst>
          </p:cNvPr>
          <p:cNvSpPr txBox="1"/>
          <p:nvPr/>
        </p:nvSpPr>
        <p:spPr>
          <a:xfrm>
            <a:off x="5848788" y="1034337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Después</a:t>
            </a:r>
            <a:r>
              <a:rPr lang="es-MX" dirty="0">
                <a:solidFill>
                  <a:srgbClr val="C00000"/>
                </a:solidFill>
              </a:rPr>
              <a:t>: Enero 23 a las 3:26 pm</a:t>
            </a:r>
            <a:endParaRPr lang="es-CO" dirty="0">
              <a:solidFill>
                <a:srgbClr val="C00000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894E600-BEBA-0752-F7C5-A182722DABC8}"/>
              </a:ext>
            </a:extLst>
          </p:cNvPr>
          <p:cNvGrpSpPr/>
          <p:nvPr/>
        </p:nvGrpSpPr>
        <p:grpSpPr>
          <a:xfrm>
            <a:off x="2267422" y="1496861"/>
            <a:ext cx="7146332" cy="5304494"/>
            <a:chOff x="2267422" y="1496861"/>
            <a:chExt cx="7146332" cy="530449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46DFA5D-EEA0-81CD-3D94-42E96D805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7422" y="1496861"/>
              <a:ext cx="7146332" cy="5304494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934F1A0-E178-7436-CAA6-8EE9828B53C6}"/>
                </a:ext>
              </a:extLst>
            </p:cNvPr>
            <p:cNvSpPr/>
            <p:nvPr/>
          </p:nvSpPr>
          <p:spPr>
            <a:xfrm>
              <a:off x="2381785" y="1803163"/>
              <a:ext cx="1839837" cy="49138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80C8AA5-FDF8-F56F-5628-D28E508A8C6A}"/>
                </a:ext>
              </a:extLst>
            </p:cNvPr>
            <p:cNvSpPr/>
            <p:nvPr/>
          </p:nvSpPr>
          <p:spPr>
            <a:xfrm>
              <a:off x="5910806" y="1803162"/>
              <a:ext cx="1839837" cy="49138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F80EDB2-5446-FBF7-2ABA-A7818FE5F197}"/>
              </a:ext>
            </a:extLst>
          </p:cNvPr>
          <p:cNvSpPr txBox="1"/>
          <p:nvPr/>
        </p:nvSpPr>
        <p:spPr>
          <a:xfrm>
            <a:off x="9599677" y="3548943"/>
            <a:ext cx="227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Las dos imágenes incluyen los cerros que se incendiaron en  Bogotá</a:t>
            </a:r>
            <a:endParaRPr lang="es-CO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131A332B-205B-216E-749A-4C049F2BB525}"/>
              </a:ext>
            </a:extLst>
          </p:cNvPr>
          <p:cNvGrpSpPr/>
          <p:nvPr/>
        </p:nvGrpSpPr>
        <p:grpSpPr>
          <a:xfrm>
            <a:off x="1337851" y="83343"/>
            <a:ext cx="8789832" cy="5394532"/>
            <a:chOff x="1337851" y="83343"/>
            <a:chExt cx="8789832" cy="5394532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F9B6BE0-1F43-49A7-BACB-91856E773E18}"/>
                </a:ext>
              </a:extLst>
            </p:cNvPr>
            <p:cNvSpPr txBox="1"/>
            <p:nvPr/>
          </p:nvSpPr>
          <p:spPr>
            <a:xfrm>
              <a:off x="4625915" y="83343"/>
              <a:ext cx="23991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PROYECTO</a:t>
              </a:r>
            </a:p>
            <a:p>
              <a:pPr algn="ctr"/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SATELITES SOCIALES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8D30045-C959-4AB4-AE1C-CC47BED2B360}"/>
                </a:ext>
              </a:extLst>
            </p:cNvPr>
            <p:cNvSpPr txBox="1"/>
            <p:nvPr/>
          </p:nvSpPr>
          <p:spPr>
            <a:xfrm>
              <a:off x="3378298" y="1072348"/>
              <a:ext cx="3848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>
                  <a:solidFill>
                    <a:srgbClr val="C00000"/>
                  </a:solidFill>
                </a:rPr>
                <a:t>Control de de </a:t>
              </a:r>
              <a:r>
                <a:rPr lang="es-CO" sz="2800" b="1" dirty="0">
                  <a:solidFill>
                    <a:schemeClr val="accent1"/>
                  </a:solidFill>
                </a:rPr>
                <a:t>nubes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45718EB-944B-4184-B159-118A16255979}"/>
                </a:ext>
              </a:extLst>
            </p:cNvPr>
            <p:cNvSpPr txBox="1"/>
            <p:nvPr/>
          </p:nvSpPr>
          <p:spPr>
            <a:xfrm>
              <a:off x="3217252" y="2044005"/>
              <a:ext cx="6910431" cy="1384995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wrap="square">
              <a:spAutoFit/>
            </a:bodyPr>
            <a:lstStyle/>
            <a:p>
              <a:r>
                <a:rPr lang="es-CO" sz="2800" dirty="0" err="1">
                  <a:solidFill>
                    <a:schemeClr val="accent1"/>
                  </a:solidFill>
                </a:rPr>
                <a:t>if</a:t>
              </a:r>
              <a:r>
                <a:rPr lang="es-CO" sz="2800" dirty="0">
                  <a:solidFill>
                    <a:schemeClr val="accent1"/>
                  </a:solidFill>
                </a:rPr>
                <a:t> ($1.scl_cloud_medium_proba + $1.scl_cloud_high_proba + $1.scl_thin_cirrus) &lt; 255 </a:t>
              </a:r>
              <a:r>
                <a:rPr lang="es-CO" sz="2800" dirty="0" err="1">
                  <a:solidFill>
                    <a:schemeClr val="accent1"/>
                  </a:solidFill>
                </a:rPr>
                <a:t>then</a:t>
              </a:r>
              <a:r>
                <a:rPr lang="es-CO" sz="2800" dirty="0">
                  <a:solidFill>
                    <a:schemeClr val="accent1"/>
                  </a:solidFill>
                </a:rPr>
                <a:t> 0 </a:t>
              </a:r>
              <a:r>
                <a:rPr lang="es-CO" sz="2800" dirty="0" err="1">
                  <a:solidFill>
                    <a:schemeClr val="accent1"/>
                  </a:solidFill>
                </a:rPr>
                <a:t>else</a:t>
              </a:r>
              <a:r>
                <a:rPr lang="es-CO" sz="2800" dirty="0">
                  <a:solidFill>
                    <a:schemeClr val="accent1"/>
                  </a:solidFill>
                </a:rPr>
                <a:t> 1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A24AB15-0806-15A8-091C-6B33D38EC6AA}"/>
                </a:ext>
              </a:extLst>
            </p:cNvPr>
            <p:cNvSpPr txBox="1"/>
            <p:nvPr/>
          </p:nvSpPr>
          <p:spPr>
            <a:xfrm>
              <a:off x="1337851" y="3661993"/>
              <a:ext cx="849463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Si la suma de pixeles de nubes es menor de 255 </a:t>
              </a:r>
            </a:p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asuma territorio no nubado, de lo contrario</a:t>
              </a:r>
            </a:p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 asuma territorio nubado</a:t>
              </a:r>
            </a:p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Solo si existen las bandas de nubes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06C7BFD-FD97-A5B6-B15E-36A795448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C8C8E4-D0EF-08F8-C06A-44465CD52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7516F6-0A38-F841-3A8B-81DF3CFE0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F9B6BE0-1F43-49A7-BACB-91856E773E18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F5388D-6BF1-4FD1-A4A9-C771425FB453}"/>
              </a:ext>
            </a:extLst>
          </p:cNvPr>
          <p:cNvSpPr txBox="1"/>
          <p:nvPr/>
        </p:nvSpPr>
        <p:spPr>
          <a:xfrm>
            <a:off x="2374347" y="670668"/>
            <a:ext cx="727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Flujo de trabajo de </a:t>
            </a:r>
            <a:r>
              <a:rPr lang="es-CO" sz="2800" b="1" dirty="0">
                <a:solidFill>
                  <a:schemeClr val="accent1"/>
                </a:solidFill>
              </a:rPr>
              <a:t>conversión de bandas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6C882C6-AF59-1306-A731-6FF2E893B920}"/>
              </a:ext>
            </a:extLst>
          </p:cNvPr>
          <p:cNvGrpSpPr/>
          <p:nvPr/>
        </p:nvGrpSpPr>
        <p:grpSpPr>
          <a:xfrm>
            <a:off x="826346" y="1257292"/>
            <a:ext cx="4579603" cy="5544063"/>
            <a:chOff x="213842" y="1102748"/>
            <a:chExt cx="4579603" cy="554406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F8142F7-1C9D-4B0D-93C5-7A8DF33AACE0}"/>
                </a:ext>
              </a:extLst>
            </p:cNvPr>
            <p:cNvGrpSpPr/>
            <p:nvPr/>
          </p:nvGrpSpPr>
          <p:grpSpPr>
            <a:xfrm>
              <a:off x="213842" y="1102748"/>
              <a:ext cx="4579603" cy="5544063"/>
              <a:chOff x="112039" y="1281189"/>
              <a:chExt cx="4917012" cy="5699782"/>
            </a:xfrm>
          </p:grpSpPr>
          <p:pic>
            <p:nvPicPr>
              <p:cNvPr id="4" name="Imagen 3" descr="Una captura de pantalla de una red social&#10;&#10;Descripción generada automáticamente">
                <a:extLst>
                  <a:ext uri="{FF2B5EF4-FFF2-40B4-BE49-F238E27FC236}">
                    <a16:creationId xmlns:a16="http://schemas.microsoft.com/office/drawing/2014/main" id="{EED26A0A-2560-410E-A6D2-75BB34CC2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39" y="1281189"/>
                <a:ext cx="4917012" cy="5699782"/>
              </a:xfrm>
              <a:prstGeom prst="rect">
                <a:avLst/>
              </a:prstGeom>
            </p:spPr>
          </p:pic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CE7338B-A61C-4031-A8ED-44F382145E44}"/>
                  </a:ext>
                </a:extLst>
              </p:cNvPr>
              <p:cNvSpPr/>
              <p:nvPr/>
            </p:nvSpPr>
            <p:spPr>
              <a:xfrm>
                <a:off x="1063237" y="2953132"/>
                <a:ext cx="830677" cy="577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geometric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resample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350E47C-561F-4025-A62D-1F20BDAF4CB4}"/>
                  </a:ext>
                </a:extLst>
              </p:cNvPr>
              <p:cNvSpPr/>
              <p:nvPr/>
            </p:nvSpPr>
            <p:spPr>
              <a:xfrm>
                <a:off x="1974940" y="2953132"/>
                <a:ext cx="830677" cy="577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geometric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Subset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DDF1D916-E27A-4E9A-8539-B9A6A6FE9196}"/>
                  </a:ext>
                </a:extLst>
              </p:cNvPr>
              <p:cNvSpPr/>
              <p:nvPr/>
            </p:nvSpPr>
            <p:spPr>
              <a:xfrm>
                <a:off x="2403102" y="1797137"/>
                <a:ext cx="805029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BandMath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28AD3BCB-97C3-4A9C-85B6-3353213D7AC6}"/>
                  </a:ext>
                </a:extLst>
              </p:cNvPr>
              <p:cNvSpPr/>
              <p:nvPr/>
            </p:nvSpPr>
            <p:spPr>
              <a:xfrm>
                <a:off x="3061517" y="2953132"/>
                <a:ext cx="881973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BandMerge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Cuadro de texto 87">
              <a:extLst>
                <a:ext uri="{FF2B5EF4-FFF2-40B4-BE49-F238E27FC236}">
                  <a16:creationId xmlns:a16="http://schemas.microsoft.com/office/drawing/2014/main" id="{C5C08755-7C55-4831-B01A-BF79EFB993A4}"/>
                </a:ext>
              </a:extLst>
            </p:cNvPr>
            <p:cNvSpPr txBox="1"/>
            <p:nvPr/>
          </p:nvSpPr>
          <p:spPr>
            <a:xfrm>
              <a:off x="314872" y="2006626"/>
              <a:ext cx="851198" cy="4140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Leer los </a:t>
              </a:r>
            </a:p>
            <a:p>
              <a:pPr>
                <a:lnSpc>
                  <a:spcPct val="107000"/>
                </a:lnSpc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dos mapas</a:t>
              </a:r>
            </a:p>
          </p:txBody>
        </p:sp>
        <p:sp>
          <p:nvSpPr>
            <p:cNvPr id="16" name="Cuadro de texto 88">
              <a:extLst>
                <a:ext uri="{FF2B5EF4-FFF2-40B4-BE49-F238E27FC236}">
                  <a16:creationId xmlns:a16="http://schemas.microsoft.com/office/drawing/2014/main" id="{03F9FD35-7132-4458-B5F8-039293C2F1F4}"/>
                </a:ext>
              </a:extLst>
            </p:cNvPr>
            <p:cNvSpPr txBox="1"/>
            <p:nvPr/>
          </p:nvSpPr>
          <p:spPr>
            <a:xfrm>
              <a:off x="1215683" y="1903121"/>
              <a:ext cx="671195" cy="53207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Reensa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mblar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bandas</a:t>
              </a:r>
              <a:endPara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adro de texto 89">
              <a:extLst>
                <a:ext uri="{FF2B5EF4-FFF2-40B4-BE49-F238E27FC236}">
                  <a16:creationId xmlns:a16="http://schemas.microsoft.com/office/drawing/2014/main" id="{72467DF3-3A94-4019-AD64-9D134C6CB6D8}"/>
                </a:ext>
              </a:extLst>
            </p:cNvPr>
            <p:cNvSpPr txBox="1"/>
            <p:nvPr/>
          </p:nvSpPr>
          <p:spPr>
            <a:xfrm>
              <a:off x="1847629" y="3262436"/>
              <a:ext cx="911740" cy="5320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Subconjunto</a:t>
              </a:r>
            </a:p>
            <a:p>
              <a:pPr>
                <a:lnSpc>
                  <a:spcPct val="107000"/>
                </a:lnSpc>
              </a:pP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Delimitar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Terreno </a:t>
              </a:r>
              <a:endPara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 de texto 90">
              <a:extLst>
                <a:ext uri="{FF2B5EF4-FFF2-40B4-BE49-F238E27FC236}">
                  <a16:creationId xmlns:a16="http://schemas.microsoft.com/office/drawing/2014/main" id="{204F239D-69E5-45E6-AA22-D996F1CD881E}"/>
                </a:ext>
              </a:extLst>
            </p:cNvPr>
            <p:cNvSpPr txBox="1"/>
            <p:nvPr/>
          </p:nvSpPr>
          <p:spPr>
            <a:xfrm>
              <a:off x="3005038" y="2024312"/>
              <a:ext cx="1222375" cy="25844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Cálculo del </a:t>
              </a:r>
              <a:r>
                <a:rPr lang="es-CO" sz="10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NBR</a:t>
              </a:r>
              <a:endParaRPr lang="es-CO" sz="1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uadro de texto 91">
              <a:extLst>
                <a:ext uri="{FF2B5EF4-FFF2-40B4-BE49-F238E27FC236}">
                  <a16:creationId xmlns:a16="http://schemas.microsoft.com/office/drawing/2014/main" id="{AABCE1C2-A4F4-4328-A65B-E2313991B0AC}"/>
                </a:ext>
              </a:extLst>
            </p:cNvPr>
            <p:cNvSpPr txBox="1"/>
            <p:nvPr/>
          </p:nvSpPr>
          <p:spPr>
            <a:xfrm>
              <a:off x="2923220" y="3129601"/>
              <a:ext cx="1304194" cy="56218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O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Mezclar </a:t>
              </a:r>
            </a:p>
            <a:p>
              <a:r>
                <a:rPr lang="es-CO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bandas</a:t>
              </a:r>
            </a:p>
            <a:p>
              <a:r>
                <a:rPr lang="es-CO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3,8,12,cloud_mask</a:t>
              </a: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2C77E317-A03A-0DFD-77CF-F3CD0421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7A7CDD-4721-C635-E054-3A00A6D25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B8AF63C-8E08-E590-B7AF-F149332AB9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0EAA2C-D4B4-6EAA-45E4-E86FDC81E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209" y="2050847"/>
            <a:ext cx="6106374" cy="275630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9FF205-5A9E-388B-12F0-C7F697CBF0FB}"/>
              </a:ext>
            </a:extLst>
          </p:cNvPr>
          <p:cNvSpPr txBox="1"/>
          <p:nvPr/>
        </p:nvSpPr>
        <p:spPr>
          <a:xfrm>
            <a:off x="5825506" y="5433069"/>
            <a:ext cx="6097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</a:rPr>
              <a:t>Intensidad del fuego</a:t>
            </a:r>
            <a:r>
              <a:rPr lang="es-MX" sz="1400" dirty="0">
                <a:solidFill>
                  <a:srgbClr val="C00000"/>
                </a:solidFill>
              </a:rPr>
              <a:t>: </a:t>
            </a:r>
            <a:r>
              <a:rPr lang="es-MX" sz="1400" dirty="0"/>
              <a:t>energía que se libera de la materia orgánica durante el proceso de combustión (</a:t>
            </a:r>
            <a:r>
              <a:rPr lang="es-MX" sz="1400" dirty="0" err="1"/>
              <a:t>Keeley</a:t>
            </a:r>
            <a:r>
              <a:rPr lang="es-MX" sz="1400" dirty="0"/>
              <a:t>, 2009) mientras está activo</a:t>
            </a:r>
          </a:p>
          <a:p>
            <a:r>
              <a:rPr lang="es-MX" sz="1400" dirty="0"/>
              <a:t> </a:t>
            </a:r>
          </a:p>
          <a:p>
            <a:r>
              <a:rPr lang="es-MX" sz="1400" b="1" dirty="0">
                <a:solidFill>
                  <a:srgbClr val="C00000"/>
                </a:solidFill>
              </a:rPr>
              <a:t>La gravedad de la quemadura</a:t>
            </a:r>
            <a:r>
              <a:rPr lang="es-MX" sz="1400" b="1" dirty="0"/>
              <a:t>: </a:t>
            </a:r>
            <a:r>
              <a:rPr lang="es-MX" sz="1400" dirty="0"/>
              <a:t>el grado en que un área ha sido alterada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B34A22B-1CCB-11F4-1499-F6D8CBFBC6DC}"/>
              </a:ext>
            </a:extLst>
          </p:cNvPr>
          <p:cNvSpPr txBox="1"/>
          <p:nvPr/>
        </p:nvSpPr>
        <p:spPr>
          <a:xfrm>
            <a:off x="6012522" y="4907299"/>
            <a:ext cx="1781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</a:rPr>
              <a:t>Intensidad del fuego</a:t>
            </a:r>
            <a:endParaRPr lang="es-CO" sz="1200" dirty="0">
              <a:solidFill>
                <a:srgbClr val="C0000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BE9E927-BC97-3D51-52DF-F27565B269F2}"/>
              </a:ext>
            </a:extLst>
          </p:cNvPr>
          <p:cNvSpPr txBox="1"/>
          <p:nvPr/>
        </p:nvSpPr>
        <p:spPr>
          <a:xfrm>
            <a:off x="9083702" y="4881978"/>
            <a:ext cx="2359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1200" b="1">
                <a:solidFill>
                  <a:srgbClr val="C00000"/>
                </a:solidFill>
              </a:defRPr>
            </a:lvl1pPr>
          </a:lstStyle>
          <a:p>
            <a:r>
              <a:rPr lang="es-MX" dirty="0"/>
              <a:t>Gravedad de la quemadura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29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F9B6BE0-1F43-49A7-BACB-91856E773E18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FB9A1D-0C12-4DD1-857F-61E94914A531}"/>
              </a:ext>
            </a:extLst>
          </p:cNvPr>
          <p:cNvSpPr/>
          <p:nvPr/>
        </p:nvSpPr>
        <p:spPr>
          <a:xfrm>
            <a:off x="3616644" y="6503602"/>
            <a:ext cx="495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http://www.gisandbeers.com/analisis-severidad-incendios-indice-nbr/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https://acolita.com/lista-de-indices-espectrales-en-sentinel-2-y-landsat/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DBA664-0765-40AA-8EC1-0C5BDBB3A4A8}"/>
              </a:ext>
            </a:extLst>
          </p:cNvPr>
          <p:cNvSpPr/>
          <p:nvPr/>
        </p:nvSpPr>
        <p:spPr>
          <a:xfrm>
            <a:off x="395114" y="5669299"/>
            <a:ext cx="11401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incendios forestales 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un fenómeno natural o provocado por el hombre que destruye los recursos naturales, el ganado vivo, desequilibra el medio ambiente local, libera una gran cantidad de gases de efecto invernadero, etc. El </a:t>
            </a: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Calcinación Normalizado (NBRI) 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 las bandas espectrales de infrarrojo cercano e infrarrojo de onda corta, que son sensibles a los cambios en la vegetación, para </a:t>
            </a:r>
            <a:r>
              <a:rPr lang="es-CO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detectar áreas quemadas 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monitorear la recuperación del ecosistema (</a:t>
            </a:r>
            <a:r>
              <a:rPr lang="es-CO" sz="1400" dirty="0">
                <a:solidFill>
                  <a:srgbClr val="1E73B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GU, 2019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3648BB-5FAC-8FDB-F543-3CD234AAD45A}"/>
              </a:ext>
            </a:extLst>
          </p:cNvPr>
          <p:cNvSpPr txBox="1"/>
          <p:nvPr/>
        </p:nvSpPr>
        <p:spPr>
          <a:xfrm>
            <a:off x="1452365" y="890637"/>
            <a:ext cx="859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Cálculo del </a:t>
            </a:r>
            <a:r>
              <a:rPr lang="es-CO" b="1" dirty="0">
                <a:solidFill>
                  <a:schemeClr val="accent1"/>
                </a:solidFill>
              </a:rPr>
              <a:t>índice de calcinación Normalizado </a:t>
            </a:r>
            <a:r>
              <a:rPr lang="es-CO" b="1" dirty="0">
                <a:solidFill>
                  <a:srgbClr val="C00000"/>
                </a:solidFill>
              </a:rPr>
              <a:t>para detectar áreas quemadas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4841C1-9249-6061-DB81-BC84864B459D}"/>
              </a:ext>
            </a:extLst>
          </p:cNvPr>
          <p:cNvSpPr txBox="1"/>
          <p:nvPr/>
        </p:nvSpPr>
        <p:spPr>
          <a:xfrm>
            <a:off x="2427761" y="1475147"/>
            <a:ext cx="47507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NBRI (</a:t>
            </a:r>
            <a:r>
              <a:rPr lang="es-CO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= (B8 – B12) / (B8 + B12)</a:t>
            </a:r>
            <a:endParaRPr lang="es-CO" b="1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32F729-AE79-38AF-F944-FAB0B534E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3A1BF2-66FC-369E-657B-F4497C547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11691C-245F-FB6A-BEA7-4321229562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97115716-0E2D-408A-AA7D-052461F828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979" y="2426201"/>
            <a:ext cx="3374886" cy="2287554"/>
          </a:xfrm>
          <a:prstGeom prst="rect">
            <a:avLst/>
          </a:prstGeom>
        </p:spPr>
      </p:pic>
      <p:pic>
        <p:nvPicPr>
          <p:cNvPr id="6" name="Imagen 5" descr="Escala de tiempo&#10;&#10;Descripción generada automáticamente">
            <a:extLst>
              <a:ext uri="{FF2B5EF4-FFF2-40B4-BE49-F238E27FC236}">
                <a16:creationId xmlns:a16="http://schemas.microsoft.com/office/drawing/2014/main" id="{FE78271B-EA89-4182-BF7F-E9B5B2AC4C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5593" y="2334276"/>
            <a:ext cx="3700807" cy="21795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B44BB5-2DE0-25D0-4B75-22994773FF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03" y="1221343"/>
            <a:ext cx="4152477" cy="441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0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EC0DD7E-863B-47C7-A51A-804E969B1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61" y="2567442"/>
            <a:ext cx="5065285" cy="34589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2414BF-211A-43D4-8075-E09425CF68A5}"/>
              </a:ext>
            </a:extLst>
          </p:cNvPr>
          <p:cNvSpPr txBox="1"/>
          <p:nvPr/>
        </p:nvSpPr>
        <p:spPr>
          <a:xfrm>
            <a:off x="1822278" y="831625"/>
            <a:ext cx="8178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Descubrir presencia  de agua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Índice diferencial de Agua Normalizado (</a:t>
            </a:r>
            <a:r>
              <a:rPr lang="es-CO" sz="2800" b="1" dirty="0">
                <a:solidFill>
                  <a:schemeClr val="accent1"/>
                </a:solidFill>
              </a:rPr>
              <a:t>NDWI</a:t>
            </a:r>
            <a:r>
              <a:rPr lang="es-CO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D2F949-785F-345C-CEA6-AFB584A67A7B}"/>
              </a:ext>
            </a:extLst>
          </p:cNvPr>
          <p:cNvSpPr txBox="1"/>
          <p:nvPr/>
        </p:nvSpPr>
        <p:spPr>
          <a:xfrm>
            <a:off x="-1804" y="1875920"/>
            <a:ext cx="12327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/>
                </a:solidFill>
              </a:rPr>
              <a:t>Ejemplo:</a:t>
            </a:r>
          </a:p>
          <a:p>
            <a:pPr algn="ctr"/>
            <a:r>
              <a:rPr lang="es-CO" sz="1600" b="1" dirty="0" err="1">
                <a:solidFill>
                  <a:schemeClr val="accent1"/>
                </a:solidFill>
              </a:rPr>
              <a:t>If</a:t>
            </a:r>
            <a:r>
              <a:rPr lang="es-CO" sz="1600" b="1" dirty="0">
                <a:solidFill>
                  <a:schemeClr val="accent1"/>
                </a:solidFill>
              </a:rPr>
              <a:t> (cloud_mask_19dici &gt; 0 </a:t>
            </a:r>
            <a:r>
              <a:rPr lang="es-CO" sz="1600" b="1" dirty="0" err="1">
                <a:solidFill>
                  <a:schemeClr val="accent1"/>
                </a:solidFill>
              </a:rPr>
              <a:t>or</a:t>
            </a:r>
            <a:r>
              <a:rPr lang="es-CO" sz="1600" b="1" dirty="0">
                <a:solidFill>
                  <a:schemeClr val="accent1"/>
                </a:solidFill>
              </a:rPr>
              <a:t> cloud_mask_20mar &gt; 0 </a:t>
            </a:r>
            <a:r>
              <a:rPr lang="es-CO" sz="1600" b="1" dirty="0" err="1">
                <a:solidFill>
                  <a:schemeClr val="accent1"/>
                </a:solidFill>
              </a:rPr>
              <a:t>or</a:t>
            </a:r>
            <a:r>
              <a:rPr lang="es-CO" sz="1600" b="1" dirty="0">
                <a:solidFill>
                  <a:schemeClr val="accent1"/>
                </a:solidFill>
              </a:rPr>
              <a:t> ((B3_19dici – B8_19dic) /(B3_19dici + B3_19dici)) &gt; = 0)  </a:t>
            </a:r>
            <a:r>
              <a:rPr lang="es-CO" sz="1600" b="1" dirty="0" err="1">
                <a:solidFill>
                  <a:schemeClr val="accent1"/>
                </a:solidFill>
              </a:rPr>
              <a:t>then</a:t>
            </a:r>
            <a:r>
              <a:rPr lang="es-CO" sz="1600" b="1" dirty="0">
                <a:solidFill>
                  <a:schemeClr val="accent1"/>
                </a:solidFill>
              </a:rPr>
              <a:t> 1 </a:t>
            </a:r>
            <a:r>
              <a:rPr lang="es-CO" sz="1600" b="1" dirty="0" err="1">
                <a:solidFill>
                  <a:schemeClr val="accent1"/>
                </a:solidFill>
              </a:rPr>
              <a:t>else</a:t>
            </a:r>
            <a:r>
              <a:rPr lang="es-CO" sz="1600" b="1" dirty="0">
                <a:solidFill>
                  <a:schemeClr val="accent1"/>
                </a:solidFill>
              </a:rPr>
              <a:t> 0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9015BD-488B-AA51-AE69-7B36B84CB896}"/>
              </a:ext>
            </a:extLst>
          </p:cNvPr>
          <p:cNvSpPr txBox="1"/>
          <p:nvPr/>
        </p:nvSpPr>
        <p:spPr>
          <a:xfrm>
            <a:off x="8432312" y="3869398"/>
            <a:ext cx="242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err="1">
                <a:solidFill>
                  <a:srgbClr val="C00000"/>
                </a:solidFill>
              </a:rPr>
              <a:t>cloud_water_mask</a:t>
            </a:r>
            <a:endParaRPr lang="es-CO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3A70EC-E397-264B-240C-A540CF2F8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BE906E-8EBF-B7FE-C735-4F6438075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958D72-DF35-F988-D7FB-85B31706B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89C463-A568-4E0F-9740-A6A659FA5EE0}"/>
              </a:ext>
            </a:extLst>
          </p:cNvPr>
          <p:cNvSpPr txBox="1"/>
          <p:nvPr/>
        </p:nvSpPr>
        <p:spPr>
          <a:xfrm>
            <a:off x="2030552" y="861178"/>
            <a:ext cx="7675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MX" sz="2800" b="1" dirty="0">
                <a:solidFill>
                  <a:srgbClr val="C00000"/>
                </a:solidFill>
                <a:cs typeface="Arial" panose="020B0604020202020204" pitchFamily="34" charset="0"/>
              </a:rPr>
              <a:t>la Relación de combustión relativizada</a:t>
            </a:r>
          </a:p>
          <a:p>
            <a:pPr algn="ctr"/>
            <a:r>
              <a:rPr lang="es-MX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Prefuego</a:t>
            </a:r>
            <a:r>
              <a:rPr lang="es-MX" sz="2800" b="1" dirty="0">
                <a:solidFill>
                  <a:srgbClr val="C00000"/>
                </a:solidFill>
                <a:cs typeface="Arial" panose="020B0604020202020204" pitchFamily="34" charset="0"/>
              </a:rPr>
              <a:t> y </a:t>
            </a:r>
            <a:r>
              <a:rPr lang="es-MX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Posfuego</a:t>
            </a:r>
            <a:endParaRPr lang="es-CO" sz="2800" b="1" dirty="0">
              <a:solidFill>
                <a:srgbClr val="C00000"/>
              </a:solidFill>
            </a:endParaRPr>
          </a:p>
        </p:txBody>
      </p:sp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6BD9847-0A7C-4255-AD24-87745A82F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3" y="2299353"/>
            <a:ext cx="4297212" cy="292744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AEB0FF3-6367-4350-A528-11B5B0881DDF}"/>
              </a:ext>
            </a:extLst>
          </p:cNvPr>
          <p:cNvSpPr/>
          <p:nvPr/>
        </p:nvSpPr>
        <p:spPr>
          <a:xfrm>
            <a:off x="5649161" y="2299353"/>
            <a:ext cx="477306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diferencia de NBR entre </a:t>
            </a:r>
            <a:r>
              <a:rPr lang="es-MX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pre-fuego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post-fuego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es la relación de quema normalizada delta (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dNBR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𝑑𝑁𝐵𝑅 = 𝑁𝐵𝑅𝑝𝑟𝑒 − 𝑓𝑖𝑟𝑒 - 𝑁𝐵𝑅𝑝𝑜𝑠𝑡 − 𝑓𝑖𝑟𝑒</a:t>
            </a: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Relación de combustión relativizada (RBR) </a:t>
            </a:r>
          </a:p>
          <a:p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𝑅𝐵𝑅 = (𝑑𝑁𝐵𝑅 (𝑁𝐵𝑅𝑝𝑟𝑒 − 𝑓𝑖𝑟𝑒 + 1.001)</a:t>
            </a:r>
          </a:p>
          <a:p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(𝑁𝐵𝑅𝑝𝑟𝑒 − 𝑓𝑖𝑟𝑒 - 𝑁𝐵𝑅𝑝𝑜𝑠𝑡 − 𝑓𝑖𝑟𝑒 (𝑁𝐵𝑅𝑝𝑟𝑒 − 𝑓𝑖𝑟𝑒 + 1.001))</a:t>
            </a: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69E93E-96B9-F4E3-846F-72ECA409B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14DAA6-789C-6D21-67C7-F4E2F1B97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D258FE-5CA7-951A-7E61-6305E657CE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781</Words>
  <Application>Microsoft Office PowerPoint</Application>
  <PresentationFormat>Panorámica</PresentationFormat>
  <Paragraphs>164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Poppins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Davila</dc:creator>
  <cp:lastModifiedBy>Manuel Davila</cp:lastModifiedBy>
  <cp:revision>160</cp:revision>
  <dcterms:created xsi:type="dcterms:W3CDTF">2020-06-13T15:33:36Z</dcterms:created>
  <dcterms:modified xsi:type="dcterms:W3CDTF">2024-01-25T12:37:20Z</dcterms:modified>
</cp:coreProperties>
</file>