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87" r:id="rId2"/>
    <p:sldId id="388" r:id="rId3"/>
    <p:sldId id="522" r:id="rId4"/>
    <p:sldId id="523" r:id="rId5"/>
    <p:sldId id="526" r:id="rId6"/>
    <p:sldId id="423" r:id="rId7"/>
    <p:sldId id="518" r:id="rId8"/>
    <p:sldId id="527" r:id="rId9"/>
    <p:sldId id="519" r:id="rId10"/>
    <p:sldId id="543" r:id="rId11"/>
    <p:sldId id="544" r:id="rId12"/>
    <p:sldId id="545" r:id="rId13"/>
    <p:sldId id="548" r:id="rId14"/>
    <p:sldId id="549" r:id="rId15"/>
    <p:sldId id="550" r:id="rId16"/>
    <p:sldId id="534" r:id="rId17"/>
    <p:sldId id="525" r:id="rId18"/>
    <p:sldId id="557" r:id="rId19"/>
    <p:sldId id="558" r:id="rId20"/>
    <p:sldId id="520" r:id="rId2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2D6D1F8-AD51-478E-AB81-C596C7630825}">
          <p14:sldIdLst>
            <p14:sldId id="387"/>
          </p14:sldIdLst>
        </p14:section>
        <p14:section name="Sección sin título" id="{D5C1F7F9-F9B9-4603-82EF-C4DA62435514}">
          <p14:sldIdLst>
            <p14:sldId id="388"/>
            <p14:sldId id="522"/>
            <p14:sldId id="523"/>
            <p14:sldId id="526"/>
            <p14:sldId id="423"/>
            <p14:sldId id="518"/>
            <p14:sldId id="527"/>
            <p14:sldId id="519"/>
            <p14:sldId id="543"/>
            <p14:sldId id="544"/>
            <p14:sldId id="545"/>
            <p14:sldId id="548"/>
            <p14:sldId id="549"/>
            <p14:sldId id="550"/>
            <p14:sldId id="534"/>
            <p14:sldId id="525"/>
            <p14:sldId id="557"/>
            <p14:sldId id="558"/>
            <p14:sldId id="5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0" autoAdjust="0"/>
    <p:restoredTop sz="88837" autoAdjust="0"/>
  </p:normalViewPr>
  <p:slideViewPr>
    <p:cSldViewPr snapToGrid="0">
      <p:cViewPr varScale="1">
        <p:scale>
          <a:sx n="98" d="100"/>
          <a:sy n="98" d="100"/>
        </p:scale>
        <p:origin x="90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7800B-D084-42AF-8E87-686B5799D457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57A4B-7C64-4915-A1AB-30157D45837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3651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0157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2536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70018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6994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5037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2942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6037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7852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7091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BCB9145E-7133-09D4-0259-A69944C0A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ED2B1026-C582-0739-E87E-197819B58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0B9714F6-2329-1722-2FB2-97CA22ABC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A4FB24-1701-434B-A5E6-E4F96390325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40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3420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5111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8540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1001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441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5503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0524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9688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CDDF67-1A04-4CA5-A328-975C795B4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B95A82-30CE-4EC4-835D-C993842C1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E0D35F-C1CB-4B5A-92A3-414B7FA4A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86DD73-9019-4E86-AE29-0551F2D03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D747DA-D386-412F-8A76-A5C42810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59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5C8B29-5451-4D57-92FD-9CB75B3A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7EDEA8-8BD7-4307-BA8E-E5BFAB060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65F368-FCC5-4427-9ABC-40ED71BC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A4C943-96EB-481F-974F-F23396DB5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1BE11E-4004-4B47-B19E-3E71B6A6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095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125027A-CE45-4F68-89D3-5C4F8A43EE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8F7039-AE49-4631-91B2-E0658A318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41AB8C-2DB7-4F23-AF03-722CBFBD7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5BF65E-BB3C-4F60-B973-1566D7C53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807AEC-D6CC-4FB6-82AC-6A8418B2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330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D0DDF-8D87-4536-B861-A5803AD10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35B71-2AE4-41DA-9D15-1E56EE8EF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E05188-3F22-418B-91BC-6808E431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E47F95-36DA-41E8-8ED9-FE07C0DDA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BFD6-73BC-42C4-9647-1BB6672B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490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77A99-0788-4FD2-BE68-95FE0B8F4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D401B2-2FFF-406E-B775-79A34A57B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716830-DFE2-4779-B62B-8894B7C2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79E50E-D4F0-4EE0-BC32-359F9319C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B5BAD2-B973-46DF-9909-7F1A6508B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419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C013E4-526A-4225-ABC9-AE9FD41B4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83A907-C982-4AF7-AFD8-9D95D3EEA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19D520-E6A9-4901-94E0-FE736E640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A5BF79-3BC9-4E34-ACE9-2FC6C1F5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A4ED2F-6CC4-43FC-A3B8-524C6DFF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2EBC29-9A6D-4F63-A0C5-51932121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587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9EC9F-8481-4722-82A7-9CEDDEDA3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82BC88-DC16-4414-9D51-239C708EC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CDACFA-C2E0-4F46-954E-7EE60CE3B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BC5CC3-B9D8-42A2-812B-9522BAC30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828A4-7C66-4320-8E0C-12EC3D412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1F9E32-53D9-40C3-B0B4-F8F930F50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6C18E9A-3513-4654-804D-9CEEA7E7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082A66F-D94A-4447-A909-B62B00F8B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065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D95BD5-F108-41DC-8ABB-72EA7524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984916-63B0-4FC3-A509-7F883BE59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BBE1F1F-C85B-4A72-8A1B-AD7544C0B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95C160-23CF-4501-9CE4-1731C7667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06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C8472C4-DF3F-4A64-8AB0-24DDEFF14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3BB42C6-5591-47BE-BD42-8506DEA1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4DEFBF-770F-43E8-84E0-BCD2C44D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27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60633-B598-40F8-B4A0-F4EB6E8F8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12F619-AAA0-4012-803F-B768B510B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E56D31-C449-4925-BB3E-AD63413E5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0F7202-05C5-4FAF-987D-0E7F6DE45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9BF271-A3DF-44C0-83FF-9C2459DD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62D30E-6891-4050-9670-6FBC4E8E4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04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9075B3-DB33-4F48-AB99-161FB7E6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5327938-F2BE-41FA-9D84-15F18E479B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CB752F-F98E-4D7A-B204-B0977FFF5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2257B3-E147-4FD4-A495-97A1C740F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5734D1-AF09-4DC3-A198-757AD6385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D30374-574F-4E37-A9F5-686EFE63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213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E7F83F9-9C69-4F4D-BD2B-4C5CB19D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0B8D3C-62FB-4BA2-87AB-D41A0E815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11E170-7332-4671-BD06-849B14E669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DDCD47-7B01-4DB7-B2D0-4E559FE2D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BCBE81-B044-47D8-8B40-BE87BD7AD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420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lpais.com/sociedad/2019/12/03/actualidad/1575394054_939718.html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Lt5dkZo8uuI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ost/SENTINEL-1_IW_Level-1_SLC_vs_GR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DB1FCA29-B4E7-4784-9AB8-4268BFB30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2616"/>
            <a:ext cx="119805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s-CO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EC104F32-AEFC-EBF3-77AE-D10DBE5F4CF5}"/>
              </a:ext>
            </a:extLst>
          </p:cNvPr>
          <p:cNvGrpSpPr/>
          <p:nvPr/>
        </p:nvGrpSpPr>
        <p:grpSpPr>
          <a:xfrm>
            <a:off x="338356" y="83343"/>
            <a:ext cx="11853644" cy="6725074"/>
            <a:chOff x="338356" y="83343"/>
            <a:chExt cx="11853644" cy="6725074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CA888783-7FAF-4F15-9E63-03849DD12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739" y="5968521"/>
              <a:ext cx="1513825" cy="839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3719B951-3A74-4596-B5A9-BB6EAD96C623}"/>
                </a:ext>
              </a:extLst>
            </p:cNvPr>
            <p:cNvSpPr txBox="1"/>
            <p:nvPr/>
          </p:nvSpPr>
          <p:spPr>
            <a:xfrm>
              <a:off x="338356" y="1069966"/>
              <a:ext cx="11853644" cy="4431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/>
              <a:endPara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r>
                <a:rPr lang="es-MX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costa de Senegal en África ha sufrido erosiones que deben ser analizadas </a:t>
              </a:r>
            </a:p>
            <a:p>
              <a:pPr algn="ctr" fontAlgn="base"/>
              <a:endPara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r>
                <a:rPr lang="es-CO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Tema: Monitoreo de la Erosión Costera en Senegal África con el Sentinel-1</a:t>
              </a:r>
            </a:p>
            <a:p>
              <a:pPr algn="ctr" fontAlgn="base"/>
              <a:endPara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MX" sz="1400" b="1" i="0" dirty="0">
                  <a:solidFill>
                    <a:srgbClr val="555555"/>
                  </a:solidFill>
                  <a:effectLst/>
                </a:rPr>
                <a:t>Degradación por erosión</a:t>
              </a:r>
            </a:p>
            <a:p>
              <a:pPr algn="l"/>
              <a:r>
                <a:rPr lang="es-MX" sz="1400" b="0" i="0" dirty="0">
                  <a:solidFill>
                    <a:srgbClr val="555555"/>
                  </a:solidFill>
                  <a:effectLst/>
                </a:rPr>
                <a:t>El suelo es un componente fundamental del ambiente, natural, finito, constituido por minerales, aire, agua, materia orgánica, macro y microorganismos que desempeñan procesos permanentes de tipo biótico y abiótico, cumpliendo funciones y prestando servicios ecosistémicos vitales para la sociedad y el planeta (MADS, 2015). La degradación de suelo por erosión se refiere a “la pérdida de la capa superficial de la corteza terrestre por acción del agua y/o del viento, que es mediada por el ser humano, y trae consecuencias ambientales, sociales, económicas y culturales” (IDEAM-UDCA 2015).</a:t>
              </a:r>
            </a:p>
            <a:p>
              <a:pPr algn="ctr" fontAlgn="base"/>
              <a:endPara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endPara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endParaRPr lang="es-MX" dirty="0">
                <a:solidFill>
                  <a:srgbClr val="1C1C1C"/>
                </a:solidFill>
                <a:latin typeface="roboto_slab_bold"/>
              </a:endParaRPr>
            </a:p>
            <a:p>
              <a:pPr algn="ctr" fontAlgn="base"/>
              <a:r>
                <a:rPr lang="es-CO" sz="1600" dirty="0">
                  <a:hlinkClick r:id="rId3"/>
                </a:rPr>
                <a:t>Link noticia</a:t>
              </a:r>
              <a:endParaRPr lang="es-MX" sz="1600" b="0" i="0" dirty="0">
                <a:solidFill>
                  <a:srgbClr val="1C1C1C"/>
                </a:solidFill>
                <a:effectLst/>
                <a:latin typeface="roboto_slab_bold"/>
              </a:endParaRP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5D332069-DDD1-47E9-ACC6-095A37464A1B}"/>
                </a:ext>
              </a:extLst>
            </p:cNvPr>
            <p:cNvSpPr txBox="1"/>
            <p:nvPr/>
          </p:nvSpPr>
          <p:spPr>
            <a:xfrm>
              <a:off x="1172022" y="5788034"/>
              <a:ext cx="96364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dirty="0">
                  <a:solidFill>
                    <a:schemeClr val="accent1"/>
                  </a:solidFill>
                </a:rPr>
                <a:t>Estas publicaciones presentan de forma general los procedimientos para llegar a resultados concretos. </a:t>
              </a:r>
            </a:p>
            <a:p>
              <a:pPr algn="ctr"/>
              <a:r>
                <a:rPr lang="es-MX" sz="1400" dirty="0">
                  <a:solidFill>
                    <a:schemeClr val="accent1"/>
                  </a:solidFill>
                </a:rPr>
                <a:t>Intentamos hacer pedagogía en el tema de la lectura de imágenes satelitales además de obtener resultados finales</a:t>
              </a:r>
              <a:endParaRPr lang="es-CO" sz="1400" dirty="0">
                <a:solidFill>
                  <a:schemeClr val="accent1"/>
                </a:solidFill>
              </a:endParaRP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3B8E09A1-19B4-4074-AA30-33A01A3E8DBA}"/>
                </a:ext>
              </a:extLst>
            </p:cNvPr>
            <p:cNvSpPr txBox="1"/>
            <p:nvPr/>
          </p:nvSpPr>
          <p:spPr>
            <a:xfrm>
              <a:off x="4872295" y="4386403"/>
              <a:ext cx="2659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/>
                <a:t>Manuel Dávila </a:t>
              </a:r>
              <a:r>
                <a:rPr lang="es-MX" b="1" dirty="0" err="1"/>
                <a:t>Sguerra</a:t>
              </a:r>
              <a:endParaRPr lang="es-CO" b="1" dirty="0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7E92996-4AB7-4C4D-8A53-8A66711D19F4}"/>
                </a:ext>
              </a:extLst>
            </p:cNvPr>
            <p:cNvSpPr txBox="1"/>
            <p:nvPr/>
          </p:nvSpPr>
          <p:spPr>
            <a:xfrm>
              <a:off x="3451703" y="5383017"/>
              <a:ext cx="50770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hlinkClick r:id="rId4"/>
                </a:rPr>
                <a:t>https://www.youtube.com/watch?v=Lt5dkZo8uuI</a:t>
              </a:r>
              <a:endParaRPr lang="es-CO" dirty="0"/>
            </a:p>
          </p:txBody>
        </p:sp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F559603D-E214-E564-5E0D-20392F486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508" y="771983"/>
              <a:ext cx="308348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s-MX" altLang="es-CO" sz="32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La Noticia</a:t>
              </a:r>
              <a:r>
                <a:rPr lang="es-MX" altLang="es-CO" sz="3200" b="1" dirty="0"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1F854280-62D5-47C3-EB9E-946BA11B3811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44F63E68-B2B1-4581-3440-1BCE19758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CDA0AB4-C07E-3590-35B8-5B38E61000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720CD46-D825-85E1-9261-1579BE832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138D32F3-4667-45E8-2B9C-270BF9E5E529}"/>
              </a:ext>
            </a:extLst>
          </p:cNvPr>
          <p:cNvGrpSpPr/>
          <p:nvPr/>
        </p:nvGrpSpPr>
        <p:grpSpPr>
          <a:xfrm>
            <a:off x="1130179" y="83343"/>
            <a:ext cx="9644514" cy="6691314"/>
            <a:chOff x="1130179" y="83343"/>
            <a:chExt cx="9644514" cy="6691314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2845997D-CACC-49DC-A9C8-F0DA5EADB359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D3A09008-D262-4A49-B3F4-84953D2EA7D9}"/>
                </a:ext>
              </a:extLst>
            </p:cNvPr>
            <p:cNvSpPr txBox="1"/>
            <p:nvPr/>
          </p:nvSpPr>
          <p:spPr>
            <a:xfrm>
              <a:off x="4766100" y="654488"/>
              <a:ext cx="21611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Sigma0_VH</a:t>
              </a:r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B996D9E7-C862-43D3-AB51-BDC5F0FEE602}"/>
                </a:ext>
              </a:extLst>
            </p:cNvPr>
            <p:cNvGrpSpPr/>
            <p:nvPr/>
          </p:nvGrpSpPr>
          <p:grpSpPr>
            <a:xfrm>
              <a:off x="1130179" y="1164077"/>
              <a:ext cx="9644514" cy="5610580"/>
              <a:chOff x="1775521" y="1058779"/>
              <a:chExt cx="9644514" cy="5610580"/>
            </a:xfrm>
          </p:grpSpPr>
          <p:pic>
            <p:nvPicPr>
              <p:cNvPr id="8" name="Imagen 7" descr="Interfaz de usuario gráfica, Aplicación, Word&#10;&#10;Descripción generada automáticamente">
                <a:extLst>
                  <a:ext uri="{FF2B5EF4-FFF2-40B4-BE49-F238E27FC236}">
                    <a16:creationId xmlns:a16="http://schemas.microsoft.com/office/drawing/2014/main" id="{38E73DC8-5ECD-4034-B739-6305937631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5521" y="1244320"/>
                <a:ext cx="9644514" cy="5425039"/>
              </a:xfrm>
              <a:prstGeom prst="rect">
                <a:avLst/>
              </a:prstGeom>
            </p:spPr>
          </p:pic>
          <p:cxnSp>
            <p:nvCxnSpPr>
              <p:cNvPr id="11" name="Conector recto de flecha 10">
                <a:extLst>
                  <a:ext uri="{FF2B5EF4-FFF2-40B4-BE49-F238E27FC236}">
                    <a16:creationId xmlns:a16="http://schemas.microsoft.com/office/drawing/2014/main" id="{DF53E939-2EB0-44E9-AB46-32E714BC4B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98822" y="1058779"/>
                <a:ext cx="2685447" cy="140528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F8DA5188-67E5-4CA6-FA9C-B7A6D2436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DEA525E-2AEC-1D89-6052-843E39BB8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D65DBAC-3079-5BF5-0D05-449B6CCCD5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0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BA950483-5A25-EBED-AF25-3DE4625A3440}"/>
              </a:ext>
            </a:extLst>
          </p:cNvPr>
          <p:cNvGrpSpPr/>
          <p:nvPr/>
        </p:nvGrpSpPr>
        <p:grpSpPr>
          <a:xfrm>
            <a:off x="1037922" y="83343"/>
            <a:ext cx="10116154" cy="6837775"/>
            <a:chOff x="1037922" y="83343"/>
            <a:chExt cx="10116154" cy="6837775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2845997D-CACC-49DC-A9C8-F0DA5EADB359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85C56527-EF00-4326-8268-4D2E6CD2D671}"/>
                </a:ext>
              </a:extLst>
            </p:cNvPr>
            <p:cNvGrpSpPr/>
            <p:nvPr/>
          </p:nvGrpSpPr>
          <p:grpSpPr>
            <a:xfrm>
              <a:off x="1037924" y="694024"/>
              <a:ext cx="10116152" cy="6227094"/>
              <a:chOff x="1037924" y="707562"/>
              <a:chExt cx="10116152" cy="6227094"/>
            </a:xfrm>
          </p:grpSpPr>
          <p:pic>
            <p:nvPicPr>
              <p:cNvPr id="3" name="Imagen 2" descr="Interfaz de usuario gráfica, Aplicación&#10;&#10;Descripción generada automáticamente">
                <a:extLst>
                  <a:ext uri="{FF2B5EF4-FFF2-40B4-BE49-F238E27FC236}">
                    <a16:creationId xmlns:a16="http://schemas.microsoft.com/office/drawing/2014/main" id="{62BB027E-3F60-42F1-B161-D035F86E0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924" y="1244320"/>
                <a:ext cx="10116152" cy="5690336"/>
              </a:xfrm>
              <a:prstGeom prst="rect">
                <a:avLst/>
              </a:prstGeom>
            </p:spPr>
          </p:pic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ED0B1391-5F66-44BA-AA2D-002A33613565}"/>
                  </a:ext>
                </a:extLst>
              </p:cNvPr>
              <p:cNvSpPr txBox="1"/>
              <p:nvPr/>
            </p:nvSpPr>
            <p:spPr>
              <a:xfrm>
                <a:off x="3448093" y="707562"/>
                <a:ext cx="56172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2800" b="1" dirty="0">
                    <a:solidFill>
                      <a:srgbClr val="C00000"/>
                    </a:solidFill>
                  </a:rPr>
                  <a:t>Sigma0_VH de todos los mapas</a:t>
                </a:r>
              </a:p>
            </p:txBody>
          </p:sp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38E929BD-B23C-43E6-A998-FFB8DFE928AC}"/>
                  </a:ext>
                </a:extLst>
              </p:cNvPr>
              <p:cNvSpPr/>
              <p:nvPr/>
            </p:nvSpPr>
            <p:spPr>
              <a:xfrm>
                <a:off x="1037924" y="4446872"/>
                <a:ext cx="3418573" cy="37538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999EDBD5-994C-4DA8-B93B-374A2FA3F20D}"/>
                  </a:ext>
                </a:extLst>
              </p:cNvPr>
              <p:cNvSpPr txBox="1"/>
              <p:nvPr/>
            </p:nvSpPr>
            <p:spPr>
              <a:xfrm>
                <a:off x="1151872" y="4770323"/>
                <a:ext cx="3190672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2800" dirty="0">
                    <a:solidFill>
                      <a:srgbClr val="C00000"/>
                    </a:solidFill>
                  </a:rPr>
                  <a:t>Lectura de Sigma0_VH en cada pixel del mapa escogido</a:t>
                </a:r>
              </a:p>
            </p:txBody>
          </p:sp>
          <p:cxnSp>
            <p:nvCxnSpPr>
              <p:cNvPr id="9" name="Conector recto de flecha 8">
                <a:extLst>
                  <a:ext uri="{FF2B5EF4-FFF2-40B4-BE49-F238E27FC236}">
                    <a16:creationId xmlns:a16="http://schemas.microsoft.com/office/drawing/2014/main" id="{C61401E8-250F-4755-86C5-4E39AD1D56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11091" y="4634564"/>
                <a:ext cx="0" cy="36094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07C4702C-654D-3B30-4CCE-CC1FCBED2321}"/>
                </a:ext>
              </a:extLst>
            </p:cNvPr>
            <p:cNvSpPr/>
            <p:nvPr/>
          </p:nvSpPr>
          <p:spPr>
            <a:xfrm>
              <a:off x="1037922" y="4462319"/>
              <a:ext cx="3418573" cy="187692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8162DBFF-C9A6-74D2-EADB-261E6F8B4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65EA2A5-81CF-E541-23E4-A0084E91C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05B6F26-DFEE-CBE1-4878-479B1BC834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1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D69F7C3A-089F-E585-E696-D8386DBFDC1E}"/>
              </a:ext>
            </a:extLst>
          </p:cNvPr>
          <p:cNvGrpSpPr/>
          <p:nvPr/>
        </p:nvGrpSpPr>
        <p:grpSpPr>
          <a:xfrm>
            <a:off x="914400" y="83343"/>
            <a:ext cx="9383282" cy="6425061"/>
            <a:chOff x="914400" y="83343"/>
            <a:chExt cx="9383282" cy="6425061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2845997D-CACC-49DC-A9C8-F0DA5EADB359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" name="Imagen 2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70F97FD2-54FC-4ACD-8C59-B965B5B49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1230308"/>
              <a:ext cx="9383282" cy="5278096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1D791035-E5D3-4C10-B309-7BE678FB1877}"/>
                </a:ext>
              </a:extLst>
            </p:cNvPr>
            <p:cNvSpPr txBox="1"/>
            <p:nvPr/>
          </p:nvSpPr>
          <p:spPr>
            <a:xfrm>
              <a:off x="937494" y="4806809"/>
              <a:ext cx="30723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C00000"/>
                  </a:solidFill>
                </a:rPr>
                <a:t>Agua: Sigma0_VH  &gt; 0.02</a:t>
              </a:r>
            </a:p>
            <a:p>
              <a:r>
                <a:rPr lang="es-CO" b="1" dirty="0">
                  <a:solidFill>
                    <a:srgbClr val="C00000"/>
                  </a:solidFill>
                </a:rPr>
                <a:t>Tierra: Sigma0_VH  &lt; 0.02 </a:t>
              </a:r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AE8D64AF-C5B6-4B11-B474-1934FEE85DF5}"/>
                </a:ext>
              </a:extLst>
            </p:cNvPr>
            <p:cNvSpPr/>
            <p:nvPr/>
          </p:nvSpPr>
          <p:spPr>
            <a:xfrm>
              <a:off x="2300438" y="3869356"/>
              <a:ext cx="789271" cy="35613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EE37F6B6-9B6B-5C96-51C3-7531BE019081}"/>
                </a:ext>
              </a:extLst>
            </p:cNvPr>
            <p:cNvSpPr txBox="1"/>
            <p:nvPr/>
          </p:nvSpPr>
          <p:spPr>
            <a:xfrm>
              <a:off x="1617613" y="758314"/>
              <a:ext cx="86800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Sigma0_VH para medir presencia de Agua y tierra</a:t>
              </a:r>
            </a:p>
          </p:txBody>
        </p:sp>
        <p:cxnSp>
          <p:nvCxnSpPr>
            <p:cNvPr id="8" name="Conector recto de flecha 7">
              <a:extLst>
                <a:ext uri="{FF2B5EF4-FFF2-40B4-BE49-F238E27FC236}">
                  <a16:creationId xmlns:a16="http://schemas.microsoft.com/office/drawing/2014/main" id="{244B28AB-B58D-97BE-B9E2-FDDBE10872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5498" y="1091678"/>
              <a:ext cx="1692158" cy="367003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F269D53F-9A2C-A816-93B3-1473AEF9E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A688D6E-DC09-6FFF-FEC6-CD318EAD5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44B769D-870D-6706-57B6-FD55E5EED8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1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860B9683-9EE2-EC0D-DA79-09902EF00127}"/>
              </a:ext>
            </a:extLst>
          </p:cNvPr>
          <p:cNvGrpSpPr/>
          <p:nvPr/>
        </p:nvGrpSpPr>
        <p:grpSpPr>
          <a:xfrm>
            <a:off x="2320459" y="83343"/>
            <a:ext cx="7943200" cy="5120398"/>
            <a:chOff x="2320459" y="83343"/>
            <a:chExt cx="7943200" cy="5120398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2845997D-CACC-49DC-A9C8-F0DA5EADB359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8904B35A-BE1F-43AB-9D5C-EF3D50B4B0BD}"/>
                </a:ext>
              </a:extLst>
            </p:cNvPr>
            <p:cNvSpPr txBox="1"/>
            <p:nvPr/>
          </p:nvSpPr>
          <p:spPr>
            <a:xfrm>
              <a:off x="2581466" y="920396"/>
              <a:ext cx="72795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Crear máscara (</a:t>
              </a:r>
              <a:r>
                <a:rPr lang="es-CO" sz="2800" b="1" dirty="0" err="1">
                  <a:solidFill>
                    <a:srgbClr val="C00000"/>
                  </a:solidFill>
                </a:rPr>
                <a:t>mask</a:t>
              </a:r>
              <a:r>
                <a:rPr lang="es-CO" sz="2800" b="1" dirty="0">
                  <a:solidFill>
                    <a:srgbClr val="C00000"/>
                  </a:solidFill>
                </a:rPr>
                <a:t>) para ver solo tierra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F2A2AB6A-C237-47AF-B8B8-BBAE0680A8D9}"/>
                </a:ext>
              </a:extLst>
            </p:cNvPr>
            <p:cNvSpPr txBox="1"/>
            <p:nvPr/>
          </p:nvSpPr>
          <p:spPr>
            <a:xfrm>
              <a:off x="3246503" y="3634081"/>
              <a:ext cx="609111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400" b="1" dirty="0">
                  <a:solidFill>
                    <a:schemeClr val="accent6">
                      <a:lumMod val="75000"/>
                    </a:schemeClr>
                  </a:solidFill>
                </a:rPr>
                <a:t>Si el nivel de reflectividad (Sigma0_VH) es mayor de 0.02 (Agua) imagen del pixel nula de lo contrario tome el valor de Sigma0_VH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723C54C-1E6A-0BE0-EF99-3C38DB8B6216}"/>
                </a:ext>
              </a:extLst>
            </p:cNvPr>
            <p:cNvSpPr txBox="1"/>
            <p:nvPr/>
          </p:nvSpPr>
          <p:spPr>
            <a:xfrm>
              <a:off x="2320459" y="2361269"/>
              <a:ext cx="79432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 err="1">
                  <a:solidFill>
                    <a:srgbClr val="C00000"/>
                  </a:solidFill>
                </a:rPr>
                <a:t>If</a:t>
              </a:r>
              <a:r>
                <a:rPr lang="es-CO" sz="2800" b="1" dirty="0">
                  <a:solidFill>
                    <a:srgbClr val="C00000"/>
                  </a:solidFill>
                </a:rPr>
                <a:t> Sigma0_VH &gt; 0.02 </a:t>
              </a:r>
              <a:r>
                <a:rPr lang="es-CO" sz="2800" b="1" dirty="0" err="1">
                  <a:solidFill>
                    <a:srgbClr val="C00000"/>
                  </a:solidFill>
                </a:rPr>
                <a:t>then</a:t>
              </a:r>
              <a:r>
                <a:rPr lang="es-CO" sz="2800" b="1" dirty="0">
                  <a:solidFill>
                    <a:srgbClr val="C00000"/>
                  </a:solidFill>
                </a:rPr>
                <a:t> </a:t>
              </a:r>
              <a:r>
                <a:rPr lang="es-CO" sz="2800" b="1" dirty="0" err="1">
                  <a:solidFill>
                    <a:srgbClr val="C00000"/>
                  </a:solidFill>
                </a:rPr>
                <a:t>NaN</a:t>
              </a:r>
              <a:r>
                <a:rPr lang="es-CO" sz="2800" b="1" dirty="0">
                  <a:solidFill>
                    <a:srgbClr val="C00000"/>
                  </a:solidFill>
                </a:rPr>
                <a:t> </a:t>
              </a:r>
              <a:r>
                <a:rPr lang="es-CO" sz="2800" b="1" dirty="0" err="1">
                  <a:solidFill>
                    <a:srgbClr val="C00000"/>
                  </a:solidFill>
                </a:rPr>
                <a:t>else</a:t>
              </a:r>
              <a:r>
                <a:rPr lang="es-CO" sz="2800" b="1" dirty="0">
                  <a:solidFill>
                    <a:srgbClr val="C00000"/>
                  </a:solidFill>
                </a:rPr>
                <a:t> </a:t>
              </a:r>
              <a:r>
                <a:rPr lang="es-CO" sz="2800" b="1" dirty="0" err="1">
                  <a:solidFill>
                    <a:srgbClr val="C00000"/>
                  </a:solidFill>
                </a:rPr>
                <a:t>Sigma_VH</a:t>
              </a:r>
              <a:endParaRPr lang="es-CO" sz="28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08B24299-2EDE-C52B-465E-9C8E3050B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AAE747D-0EEF-5449-EEFD-377A28D0F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6993FC8-4BA1-65D1-4BAD-ECAD16D1CE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CB94A0C-57C4-4195-94F2-92978E97A026}"/>
              </a:ext>
            </a:extLst>
          </p:cNvPr>
          <p:cNvSpPr txBox="1"/>
          <p:nvPr/>
        </p:nvSpPr>
        <p:spPr>
          <a:xfrm>
            <a:off x="1488333" y="766139"/>
            <a:ext cx="1164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Imágenes después de aplicar la máscara desde SNAP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10423445-9DA6-A106-7E31-22112A161855}"/>
              </a:ext>
            </a:extLst>
          </p:cNvPr>
          <p:cNvGrpSpPr/>
          <p:nvPr/>
        </p:nvGrpSpPr>
        <p:grpSpPr>
          <a:xfrm>
            <a:off x="1172046" y="83343"/>
            <a:ext cx="9663764" cy="6586016"/>
            <a:chOff x="1172046" y="83343"/>
            <a:chExt cx="9663764" cy="6586016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2845997D-CACC-49DC-A9C8-F0DA5EADB359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B4932254-A506-4BBA-9D62-7D9E00D5E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046" y="1233492"/>
              <a:ext cx="9663764" cy="5435867"/>
            </a:xfrm>
            <a:prstGeom prst="rect">
              <a:avLst/>
            </a:prstGeom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9DF5218A-56BA-9F8D-5EEF-BBD680A01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F02A1E0-908D-740E-7731-4F4A4C294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D54BD06-F37E-1691-9F66-71F380D6A1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EDB38CA6-22C2-BF08-22E9-D6BDD7F20503}"/>
              </a:ext>
            </a:extLst>
          </p:cNvPr>
          <p:cNvGrpSpPr/>
          <p:nvPr/>
        </p:nvGrpSpPr>
        <p:grpSpPr>
          <a:xfrm>
            <a:off x="894748" y="83343"/>
            <a:ext cx="10817385" cy="6802021"/>
            <a:chOff x="894748" y="83343"/>
            <a:chExt cx="10817385" cy="6802021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2845997D-CACC-49DC-A9C8-F0DA5EADB359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" name="Imagen 2" descr="Mapa&#10;&#10;Descripción generada automáticamente con confianza media">
              <a:extLst>
                <a:ext uri="{FF2B5EF4-FFF2-40B4-BE49-F238E27FC236}">
                  <a16:creationId xmlns:a16="http://schemas.microsoft.com/office/drawing/2014/main" id="{019864BC-7C18-4607-9864-6A1D6C7CD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1595" y="1548519"/>
              <a:ext cx="8647821" cy="5336845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DA58511F-A9B6-4BD1-A8B6-DA98C6CB4D37}"/>
                </a:ext>
              </a:extLst>
            </p:cNvPr>
            <p:cNvSpPr txBox="1"/>
            <p:nvPr/>
          </p:nvSpPr>
          <p:spPr>
            <a:xfrm>
              <a:off x="894748" y="775491"/>
              <a:ext cx="108173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Imagen de reflectividad antes y después de aplicar la máscara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CE32A8CE-7986-4BD5-B517-C8AC5E7A9A91}"/>
                </a:ext>
              </a:extLst>
            </p:cNvPr>
            <p:cNvSpPr txBox="1"/>
            <p:nvPr/>
          </p:nvSpPr>
          <p:spPr>
            <a:xfrm>
              <a:off x="3204574" y="1225193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C00000"/>
                  </a:solidFill>
                </a:rPr>
                <a:t>ANTES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ECE152C7-186E-4E8D-A974-1469F575AA3F}"/>
                </a:ext>
              </a:extLst>
            </p:cNvPr>
            <p:cNvSpPr txBox="1"/>
            <p:nvPr/>
          </p:nvSpPr>
          <p:spPr>
            <a:xfrm>
              <a:off x="7195126" y="1254686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C00000"/>
                  </a:solidFill>
                </a:rPr>
                <a:t>DESPUÉS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668D0855-7A16-C4CB-3CF6-DF1DCF578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0F17CFA-A7FE-7B68-78B4-B95AF8504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620C6C8-3FEC-8073-4B37-DDB971A4B0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39D3AD20-9C0E-C8CB-BDE4-1AAB9C0652CD}"/>
              </a:ext>
            </a:extLst>
          </p:cNvPr>
          <p:cNvGrpSpPr/>
          <p:nvPr/>
        </p:nvGrpSpPr>
        <p:grpSpPr>
          <a:xfrm>
            <a:off x="410199" y="83343"/>
            <a:ext cx="10357504" cy="6988302"/>
            <a:chOff x="410199" y="83343"/>
            <a:chExt cx="10357504" cy="6988302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17C5941B-944F-4F52-83D0-9EAB294B9DB1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" name="Imagen 2" descr="Interfaz de usuario gráfica, Mapa&#10;&#10;Descripción generada automáticamente">
              <a:extLst>
                <a:ext uri="{FF2B5EF4-FFF2-40B4-BE49-F238E27FC236}">
                  <a16:creationId xmlns:a16="http://schemas.microsoft.com/office/drawing/2014/main" id="{BC3F4928-CDC3-44D5-B47D-E47D4001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199" y="1245549"/>
              <a:ext cx="10357504" cy="5826096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8241E183-C9B6-6CAF-0412-3341A703F0CA}"/>
                </a:ext>
              </a:extLst>
            </p:cNvPr>
            <p:cNvSpPr txBox="1"/>
            <p:nvPr/>
          </p:nvSpPr>
          <p:spPr>
            <a:xfrm>
              <a:off x="4767059" y="772167"/>
              <a:ext cx="35792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En el territorio</a:t>
              </a: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2363AEBD-D6AF-22AB-00C7-6772EB9BA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E709DDE-5BE2-C00F-26F8-B9F32406F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A9039D0-3A31-B53A-474D-8BA0102B6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6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265779C6-6F8C-746C-0414-764D2919CAA4}"/>
              </a:ext>
            </a:extLst>
          </p:cNvPr>
          <p:cNvGrpSpPr/>
          <p:nvPr/>
        </p:nvGrpSpPr>
        <p:grpSpPr>
          <a:xfrm>
            <a:off x="533912" y="83343"/>
            <a:ext cx="11548290" cy="6691314"/>
            <a:chOff x="533912" y="83343"/>
            <a:chExt cx="11548290" cy="6691314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BC4ADB8B-C4C2-455F-96D2-252E7670C49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" name="Imagen 2" descr="Interfaz de usuario gráfica&#10;&#10;Descripción generada automáticamente">
              <a:extLst>
                <a:ext uri="{FF2B5EF4-FFF2-40B4-BE49-F238E27FC236}">
                  <a16:creationId xmlns:a16="http://schemas.microsoft.com/office/drawing/2014/main" id="{2EC6DEC3-35FA-42B7-86A0-EA50A61C8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666" y="1388788"/>
              <a:ext cx="9574879" cy="5385869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CA00C4A1-2B46-4ADB-88E0-890548C23D11}"/>
                </a:ext>
              </a:extLst>
            </p:cNvPr>
            <p:cNvSpPr txBox="1"/>
            <p:nvPr/>
          </p:nvSpPr>
          <p:spPr>
            <a:xfrm>
              <a:off x="533912" y="839662"/>
              <a:ext cx="115482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Zoom Vista de todas las líneas costeras con la fecha de los vuelos</a:t>
              </a: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3D7FA9BE-F9B3-029D-3EF5-EB6190D22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A8444E1-03B9-C3DD-04C6-E1AB9FEB5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B0969FE-4C0C-94FE-FE27-C57C901467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9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58750B3-A6A4-45D1-B86D-BB5955E18CEF}"/>
              </a:ext>
            </a:extLst>
          </p:cNvPr>
          <p:cNvSpPr txBox="1"/>
          <p:nvPr/>
        </p:nvSpPr>
        <p:spPr>
          <a:xfrm>
            <a:off x="-10926" y="2700233"/>
            <a:ext cx="209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chemeClr val="accent1"/>
                </a:solidFill>
              </a:rPr>
              <a:t>Web/</a:t>
            </a:r>
            <a:r>
              <a:rPr lang="es-CO" sz="1400" dirty="0" err="1">
                <a:solidFill>
                  <a:schemeClr val="accent1"/>
                </a:solidFill>
              </a:rPr>
              <a:t>QuickMapServices</a:t>
            </a:r>
            <a:r>
              <a:rPr lang="es-CO" sz="1400" dirty="0">
                <a:solidFill>
                  <a:schemeClr val="accent1"/>
                </a:solidFill>
              </a:rPr>
              <a:t>/Bing/Bing </a:t>
            </a:r>
            <a:r>
              <a:rPr lang="es-CO" sz="1400" dirty="0" err="1">
                <a:solidFill>
                  <a:schemeClr val="accent1"/>
                </a:solidFill>
              </a:rPr>
              <a:t>Satellite</a:t>
            </a:r>
            <a:endParaRPr lang="es-CO" sz="1400" dirty="0">
              <a:solidFill>
                <a:schemeClr val="accent1"/>
              </a:solidFill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7CFC5E83-1106-CDD8-19A4-16D87EB957E2}"/>
              </a:ext>
            </a:extLst>
          </p:cNvPr>
          <p:cNvGrpSpPr/>
          <p:nvPr/>
        </p:nvGrpSpPr>
        <p:grpSpPr>
          <a:xfrm>
            <a:off x="370638" y="125765"/>
            <a:ext cx="11583494" cy="6675590"/>
            <a:chOff x="359923" y="83343"/>
            <a:chExt cx="11583494" cy="6675590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BC4ADB8B-C4C2-455F-96D2-252E7670C49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4" name="Imagen 3" descr="Imagen de la pantalla de un computador&#10;&#10;Descripción generada automáticamente con confianza baja">
              <a:extLst>
                <a:ext uri="{FF2B5EF4-FFF2-40B4-BE49-F238E27FC236}">
                  <a16:creationId xmlns:a16="http://schemas.microsoft.com/office/drawing/2014/main" id="{D4AA9084-B511-4DBB-8C7B-F0F95C0FB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341" y="1622225"/>
              <a:ext cx="9131926" cy="5136708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A9B63EF-6465-48CE-85D1-F73FCF01B053}"/>
                </a:ext>
              </a:extLst>
            </p:cNvPr>
            <p:cNvSpPr txBox="1"/>
            <p:nvPr/>
          </p:nvSpPr>
          <p:spPr>
            <a:xfrm>
              <a:off x="359923" y="742290"/>
              <a:ext cx="115834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Vista de todas las líneas costeras con la fecha de los vuelos con la proyección del terreno de base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31FD816F-200D-4C15-EB51-EA134CE64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7EC47D0-49FF-6F47-E493-C70B4DECA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D51A49B-5253-F1FF-C804-CC1D51512F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5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4626891D-CF67-6048-A668-5358679300EB}"/>
              </a:ext>
            </a:extLst>
          </p:cNvPr>
          <p:cNvGrpSpPr/>
          <p:nvPr/>
        </p:nvGrpSpPr>
        <p:grpSpPr>
          <a:xfrm>
            <a:off x="529839" y="83343"/>
            <a:ext cx="11662161" cy="6691314"/>
            <a:chOff x="529839" y="83343"/>
            <a:chExt cx="11662161" cy="6691314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BC4ADB8B-C4C2-455F-96D2-252E7670C49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A9B63EF-6465-48CE-85D1-F73FCF01B053}"/>
                </a:ext>
              </a:extLst>
            </p:cNvPr>
            <p:cNvSpPr txBox="1"/>
            <p:nvPr/>
          </p:nvSpPr>
          <p:spPr>
            <a:xfrm>
              <a:off x="529839" y="803022"/>
              <a:ext cx="116621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Vista de todas las líneas costeras con la fecha de los vuelos con la proyección del último mapa</a:t>
              </a:r>
            </a:p>
          </p:txBody>
        </p:sp>
        <p:pic>
          <p:nvPicPr>
            <p:cNvPr id="7" name="Imagen 6" descr="Interfaz de usuario gráfica, Mapa&#10;&#10;Descripción generada automáticamente">
              <a:extLst>
                <a:ext uri="{FF2B5EF4-FFF2-40B4-BE49-F238E27FC236}">
                  <a16:creationId xmlns:a16="http://schemas.microsoft.com/office/drawing/2014/main" id="{782C84DA-AB27-4BF3-BA9D-9ED043485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97" y="1860529"/>
              <a:ext cx="8736228" cy="4914128"/>
            </a:xfrm>
            <a:prstGeom prst="rect">
              <a:avLst/>
            </a:prstGeom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2608B156-A42B-1516-304E-53FF44E22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74C533D-9909-0F9D-175E-71AB60E03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3369864-F2A7-523B-1EF0-036908E8DA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ECCECDA7-57AF-46E1-AD85-0101A434A8BC}"/>
              </a:ext>
            </a:extLst>
          </p:cNvPr>
          <p:cNvGrpSpPr/>
          <p:nvPr/>
        </p:nvGrpSpPr>
        <p:grpSpPr>
          <a:xfrm>
            <a:off x="750792" y="83343"/>
            <a:ext cx="10536065" cy="6405325"/>
            <a:chOff x="750792" y="83343"/>
            <a:chExt cx="10536065" cy="6405325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BD3FAD88-685C-492F-B9E1-D55CBF37B604}"/>
                </a:ext>
              </a:extLst>
            </p:cNvPr>
            <p:cNvGrpSpPr/>
            <p:nvPr/>
          </p:nvGrpSpPr>
          <p:grpSpPr>
            <a:xfrm>
              <a:off x="750792" y="1073732"/>
              <a:ext cx="10536065" cy="5414936"/>
              <a:chOff x="147633" y="808796"/>
              <a:chExt cx="11028584" cy="5820550"/>
            </a:xfrm>
          </p:grpSpPr>
          <p:sp>
            <p:nvSpPr>
              <p:cNvPr id="2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10D2F5AD-BCAC-4A3F-AE0F-075D5046D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pic>
            <p:nvPicPr>
              <p:cNvPr id="1026" name="Picture 2" descr="Ver las imágenes de origen">
                <a:extLst>
                  <a:ext uri="{FF2B5EF4-FFF2-40B4-BE49-F238E27FC236}">
                    <a16:creationId xmlns:a16="http://schemas.microsoft.com/office/drawing/2014/main" id="{D77169F2-19AD-4811-B393-E6F2C28D56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633" y="1822323"/>
                <a:ext cx="4541838" cy="32133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Imagen 5" descr="Mapa&#10;&#10;Descripción generada automáticamente">
                <a:extLst>
                  <a:ext uri="{FF2B5EF4-FFF2-40B4-BE49-F238E27FC236}">
                    <a16:creationId xmlns:a16="http://schemas.microsoft.com/office/drawing/2014/main" id="{426B4F8F-FACC-4577-9C78-CB0B6C7B68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5505" y="808796"/>
                <a:ext cx="6120712" cy="5820550"/>
              </a:xfrm>
              <a:prstGeom prst="rect">
                <a:avLst/>
              </a:prstGeom>
            </p:spPr>
          </p:pic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D78FD139-EB00-41A5-80BB-7318D6FE0C93}"/>
                  </a:ext>
                </a:extLst>
              </p:cNvPr>
              <p:cNvSpPr/>
              <p:nvPr/>
            </p:nvSpPr>
            <p:spPr>
              <a:xfrm>
                <a:off x="5353050" y="2535793"/>
                <a:ext cx="590550" cy="369332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298F6052-4DDA-DD92-A90F-2483BA625840}"/>
                </a:ext>
              </a:extLst>
            </p:cNvPr>
            <p:cNvSpPr txBox="1"/>
            <p:nvPr/>
          </p:nvSpPr>
          <p:spPr>
            <a:xfrm>
              <a:off x="4708080" y="607105"/>
              <a:ext cx="203132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s-MX" altLang="es-CO" sz="2800" b="1" dirty="0">
                  <a:solidFill>
                    <a:srgbClr val="C00000"/>
                  </a:solidFill>
                  <a:latin typeface="+mn-lt"/>
                  <a:cs typeface="Arial" panose="020B0604020202020204" pitchFamily="34" charset="0"/>
                </a:rPr>
                <a:t>El sitio</a:t>
              </a:r>
              <a:endParaRPr lang="es-MX" altLang="es-CO" sz="2800" b="1" dirty="0">
                <a:latin typeface="+mn-lt"/>
                <a:cs typeface="Arial" panose="020B0604020202020204" pitchFamily="34" charset="0"/>
              </a:endParaRP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6CB99706-F446-9A3F-F9D1-59357F195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8AFCBA7-0B9A-F523-8660-0B7DF8747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6A80211-6B7C-3489-521A-18BA6ECB8F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2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20E1E62-B7B9-42B5-AEBF-47FB228BADFE}"/>
              </a:ext>
            </a:extLst>
          </p:cNvPr>
          <p:cNvSpPr txBox="1"/>
          <p:nvPr/>
        </p:nvSpPr>
        <p:spPr>
          <a:xfrm>
            <a:off x="4349809" y="2705725"/>
            <a:ext cx="21675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9600" dirty="0">
                <a:solidFill>
                  <a:schemeClr val="accent1"/>
                </a:solidFill>
              </a:rPr>
              <a:t>FIN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CE4399-6499-FA88-37F4-DD8FFD23E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AFD19CE-94E0-4A70-B124-0BFC3A7F1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F611280-3A65-5FBD-7008-B131BF4571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281FF922-0188-B4C9-AF43-EEC524E9F743}"/>
              </a:ext>
            </a:extLst>
          </p:cNvPr>
          <p:cNvGrpSpPr/>
          <p:nvPr/>
        </p:nvGrpSpPr>
        <p:grpSpPr>
          <a:xfrm>
            <a:off x="524249" y="83343"/>
            <a:ext cx="10972800" cy="6314850"/>
            <a:chOff x="524249" y="83343"/>
            <a:chExt cx="10972800" cy="6314850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4D26578D-77E3-4F15-929B-B45167BF2A6B}"/>
                </a:ext>
              </a:extLst>
            </p:cNvPr>
            <p:cNvGrpSpPr/>
            <p:nvPr/>
          </p:nvGrpSpPr>
          <p:grpSpPr>
            <a:xfrm>
              <a:off x="524249" y="1266686"/>
              <a:ext cx="10972800" cy="5131507"/>
              <a:chOff x="524249" y="1266686"/>
              <a:chExt cx="10972800" cy="5131507"/>
            </a:xfrm>
          </p:grpSpPr>
          <p:pic>
            <p:nvPicPr>
              <p:cNvPr id="5" name="Imagen 4" descr="Mapa&#10;&#10;Descripción generada automáticamente">
                <a:extLst>
                  <a:ext uri="{FF2B5EF4-FFF2-40B4-BE49-F238E27FC236}">
                    <a16:creationId xmlns:a16="http://schemas.microsoft.com/office/drawing/2014/main" id="{E353CE43-C6B3-4D69-A126-5F86ED6BE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5607" y="2535865"/>
                <a:ext cx="5189850" cy="3862328"/>
              </a:xfrm>
              <a:prstGeom prst="rect">
                <a:avLst/>
              </a:prstGeom>
            </p:spPr>
          </p:pic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AB4EFE01-8D9F-40C1-AB1E-0B7DFE654A54}"/>
                  </a:ext>
                </a:extLst>
              </p:cNvPr>
              <p:cNvSpPr txBox="1"/>
              <p:nvPr/>
            </p:nvSpPr>
            <p:spPr>
              <a:xfrm>
                <a:off x="524249" y="1266686"/>
                <a:ext cx="109728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ase"/>
                <a:r>
                  <a:rPr lang="es-MX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 costa de Senegal en África 6 años de análisis. </a:t>
                </a:r>
              </a:p>
            </p:txBody>
          </p:sp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9FEBBB1C-29E6-4652-8AA1-0508D0DE5B79}"/>
                  </a:ext>
                </a:extLst>
              </p:cNvPr>
              <p:cNvSpPr/>
              <p:nvPr/>
            </p:nvSpPr>
            <p:spPr>
              <a:xfrm rot="18881680">
                <a:off x="5512345" y="3485177"/>
                <a:ext cx="552746" cy="3189698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cxnSp>
            <p:nvCxnSpPr>
              <p:cNvPr id="6" name="Conector recto de flecha 5">
                <a:extLst>
                  <a:ext uri="{FF2B5EF4-FFF2-40B4-BE49-F238E27FC236}">
                    <a16:creationId xmlns:a16="http://schemas.microsoft.com/office/drawing/2014/main" id="{EEC840A7-31E5-4219-A6CC-AB09C8CFE0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34013" y="2194887"/>
                <a:ext cx="673768" cy="1664844"/>
              </a:xfrm>
              <a:prstGeom prst="straightConnector1">
                <a:avLst/>
              </a:prstGeom>
              <a:ln w="15875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DE5AA36A-F8C1-42FB-9303-2438063429C4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5A47702B-4A25-D748-7322-D2E597249B6D}"/>
                </a:ext>
              </a:extLst>
            </p:cNvPr>
            <p:cNvSpPr txBox="1"/>
            <p:nvPr/>
          </p:nvSpPr>
          <p:spPr>
            <a:xfrm>
              <a:off x="5193208" y="656364"/>
              <a:ext cx="16348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s-MX" altLang="es-CO" sz="2800" b="1" dirty="0">
                  <a:solidFill>
                    <a:srgbClr val="C00000"/>
                  </a:solidFill>
                  <a:latin typeface="+mn-lt"/>
                  <a:cs typeface="Arial" panose="020B0604020202020204" pitchFamily="34" charset="0"/>
                </a:rPr>
                <a:t>El sitio</a:t>
              </a:r>
              <a:endParaRPr lang="es-MX" altLang="es-CO" sz="2800" b="1" dirty="0">
                <a:latin typeface="+mn-lt"/>
                <a:cs typeface="Arial" panose="020B0604020202020204" pitchFamily="34" charset="0"/>
              </a:endParaRP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C50262AE-EFE9-9BB0-77A6-ECA931854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6AC811D-B793-EA33-150E-FB6CF096C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7C29798-DBC3-3188-0DEB-2BDFBFA600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1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39D666C8-3E6B-F559-FBA2-42CB369F8A16}"/>
              </a:ext>
            </a:extLst>
          </p:cNvPr>
          <p:cNvGrpSpPr/>
          <p:nvPr/>
        </p:nvGrpSpPr>
        <p:grpSpPr>
          <a:xfrm>
            <a:off x="764225" y="83343"/>
            <a:ext cx="9728772" cy="6523836"/>
            <a:chOff x="764225" y="83343"/>
            <a:chExt cx="9728772" cy="6523836"/>
          </a:xfrm>
        </p:grpSpPr>
        <p:pic>
          <p:nvPicPr>
            <p:cNvPr id="3" name="Imagen 2" descr="Diagrama&#10;&#10;Descripción generada automáticamente">
              <a:extLst>
                <a:ext uri="{FF2B5EF4-FFF2-40B4-BE49-F238E27FC236}">
                  <a16:creationId xmlns:a16="http://schemas.microsoft.com/office/drawing/2014/main" id="{0D6E00D3-89B0-4EEC-9609-0D6338DC7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590" y="1820638"/>
              <a:ext cx="9655407" cy="4786541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83C52BB3-CE70-4CA3-99B8-134F2CCC1904}"/>
                </a:ext>
              </a:extLst>
            </p:cNvPr>
            <p:cNvSpPr txBox="1"/>
            <p:nvPr/>
          </p:nvSpPr>
          <p:spPr>
            <a:xfrm>
              <a:off x="764225" y="1113376"/>
              <a:ext cx="40832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>
                  <a:solidFill>
                    <a:srgbClr val="C00000"/>
                  </a:solidFill>
                </a:rPr>
                <a:t>Destructivas</a:t>
              </a:r>
              <a:r>
                <a:rPr lang="es-CO" dirty="0"/>
                <a:t>: al devolverse arrastran la costa hacia el mar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A186468F-C576-4EF7-8A4B-F5945FB6484E}"/>
                </a:ext>
              </a:extLst>
            </p:cNvPr>
            <p:cNvSpPr txBox="1"/>
            <p:nvPr/>
          </p:nvSpPr>
          <p:spPr>
            <a:xfrm>
              <a:off x="5195843" y="1136147"/>
              <a:ext cx="5297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>
                  <a:solidFill>
                    <a:srgbClr val="C00000"/>
                  </a:solidFill>
                </a:rPr>
                <a:t>Constructivas</a:t>
              </a:r>
              <a:r>
                <a:rPr lang="es-CO" dirty="0"/>
                <a:t>: el retroceso de las olas hacia el mar son débiles. No arrastra la costa hacia el mar</a:t>
              </a: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B79CD0AC-B8DF-4326-88AF-614FF0DD5B9C}"/>
                </a:ext>
              </a:extLst>
            </p:cNvPr>
            <p:cNvSpPr txBox="1"/>
            <p:nvPr/>
          </p:nvSpPr>
          <p:spPr>
            <a:xfrm>
              <a:off x="4674342" y="590156"/>
              <a:ext cx="33810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Dos tipos de olas: 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CD626668-E01C-4D2C-B491-7C8410A00E88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AEDAD43D-B026-CA14-780F-2531F7E75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13A8B07-E404-FB7F-B96F-5E4821F2C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2AC4515-45B7-89A3-A1DA-962DE1AA15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0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CCA892C8-6FB1-92EF-B7EE-0EE8EFCA5B5C}"/>
              </a:ext>
            </a:extLst>
          </p:cNvPr>
          <p:cNvGrpSpPr/>
          <p:nvPr/>
        </p:nvGrpSpPr>
        <p:grpSpPr>
          <a:xfrm>
            <a:off x="187710" y="83343"/>
            <a:ext cx="11816580" cy="6774657"/>
            <a:chOff x="187710" y="83343"/>
            <a:chExt cx="11816580" cy="6774657"/>
          </a:xfrm>
        </p:grpSpPr>
        <p:pic>
          <p:nvPicPr>
            <p:cNvPr id="3" name="Imagen 2" descr="Mapa&#10;&#10;Descripción generada automáticamente">
              <a:extLst>
                <a:ext uri="{FF2B5EF4-FFF2-40B4-BE49-F238E27FC236}">
                  <a16:creationId xmlns:a16="http://schemas.microsoft.com/office/drawing/2014/main" id="{32700AE7-D22E-402D-BE0B-5F6D29205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10" y="1385923"/>
              <a:ext cx="4824473" cy="3381141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518F1711-D735-43F7-BA7F-33CD60BC4934}"/>
                </a:ext>
              </a:extLst>
            </p:cNvPr>
            <p:cNvSpPr txBox="1"/>
            <p:nvPr/>
          </p:nvSpPr>
          <p:spPr>
            <a:xfrm>
              <a:off x="5547233" y="801760"/>
              <a:ext cx="645705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Ejemplo de visualización de las líneas delimitadoras de la costa en diversos momentos del tiempo</a:t>
              </a:r>
            </a:p>
          </p:txBody>
        </p:sp>
        <p:pic>
          <p:nvPicPr>
            <p:cNvPr id="8" name="Imagen 7" descr="Mapa&#10;&#10;Descripción generada automáticamente">
              <a:extLst>
                <a:ext uri="{FF2B5EF4-FFF2-40B4-BE49-F238E27FC236}">
                  <a16:creationId xmlns:a16="http://schemas.microsoft.com/office/drawing/2014/main" id="{C9F00FE0-0003-40AF-A025-C0261EA56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233" y="2707544"/>
              <a:ext cx="5415839" cy="4150456"/>
            </a:xfrm>
            <a:prstGeom prst="rect">
              <a:avLst/>
            </a:prstGeom>
          </p:spPr>
        </p:pic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D0D54F29-34E1-4D5F-A81A-502CDD66CDF1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4016523" y="1510232"/>
              <a:ext cx="2670069" cy="1053506"/>
            </a:xfrm>
            <a:prstGeom prst="straightConnector1">
              <a:avLst/>
            </a:prstGeom>
            <a:ln w="158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76F4E3E5-2BD8-4F99-AB47-44325950AFBD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7842435" y="2334393"/>
              <a:ext cx="322022" cy="2914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017B22B2-E80C-4DC6-BD50-6373AFA1918F}"/>
                </a:ext>
              </a:extLst>
            </p:cNvPr>
            <p:cNvSpPr/>
            <p:nvPr/>
          </p:nvSpPr>
          <p:spPr>
            <a:xfrm>
              <a:off x="6686592" y="1385923"/>
              <a:ext cx="2311686" cy="24861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BB36AE25-A157-49BA-9C8D-85EAC59FD738}"/>
                </a:ext>
              </a:extLst>
            </p:cNvPr>
            <p:cNvSpPr/>
            <p:nvPr/>
          </p:nvSpPr>
          <p:spPr>
            <a:xfrm>
              <a:off x="8164457" y="2186755"/>
              <a:ext cx="1530437" cy="2952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800" b="1">
                  <a:solidFill>
                    <a:schemeClr val="accent4">
                      <a:lumMod val="50000"/>
                    </a:schemeClr>
                  </a:solidFill>
                </a:rPr>
                <a:t>(África)</a:t>
              </a:r>
              <a:endParaRPr lang="es-CO"/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68654F6D-D4DC-4242-A6E3-1FE4B0EA92B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7FA81BA2-7AF9-D718-16F8-ACA6F5078E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B967397-3355-4CDC-2CFC-141EFEDD6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F3D1FD8-83BE-B297-CEDB-1996805129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6F96054C-89BC-560B-1114-DEDC325DA9C6}"/>
              </a:ext>
            </a:extLst>
          </p:cNvPr>
          <p:cNvGrpSpPr/>
          <p:nvPr/>
        </p:nvGrpSpPr>
        <p:grpSpPr>
          <a:xfrm>
            <a:off x="457199" y="83343"/>
            <a:ext cx="11060724" cy="6802042"/>
            <a:chOff x="457199" y="83343"/>
            <a:chExt cx="11060724" cy="6802042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595D7D8B-A125-7C48-7276-E9A606CACDEF}"/>
                </a:ext>
              </a:extLst>
            </p:cNvPr>
            <p:cNvSpPr txBox="1"/>
            <p:nvPr/>
          </p:nvSpPr>
          <p:spPr>
            <a:xfrm>
              <a:off x="1598004" y="795133"/>
              <a:ext cx="89146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Objetivo del algoritmo: analizar erosiones costeras</a:t>
              </a: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472AF7D7-242E-4C68-8B1F-6C43D2041A25}"/>
                </a:ext>
              </a:extLst>
            </p:cNvPr>
            <p:cNvSpPr/>
            <p:nvPr/>
          </p:nvSpPr>
          <p:spPr>
            <a:xfrm>
              <a:off x="3005037" y="6608386"/>
              <a:ext cx="54006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200" dirty="0"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https://www.researchgate.net/post/SENTINEL-1_IW_Level-1_SLC_vs_GRD</a:t>
              </a:r>
              <a:endParaRPr lang="es-CO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C92ADF8E-1D7B-9BA7-6A87-E5E2BB83C286}"/>
                </a:ext>
              </a:extLst>
            </p:cNvPr>
            <p:cNvSpPr txBox="1"/>
            <p:nvPr/>
          </p:nvSpPr>
          <p:spPr>
            <a:xfrm>
              <a:off x="457199" y="2043985"/>
              <a:ext cx="1106072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chemeClr val="accent1"/>
                  </a:solidFill>
                </a:rPr>
                <a:t>El movimiento del mar va </a:t>
              </a:r>
              <a:r>
                <a:rPr lang="es-CO" sz="2800" b="1" dirty="0">
                  <a:solidFill>
                    <a:srgbClr val="C00000"/>
                  </a:solidFill>
                </a:rPr>
                <a:t>erosionando</a:t>
              </a:r>
              <a:r>
                <a:rPr lang="es-CO" sz="2800" b="1" dirty="0">
                  <a:solidFill>
                    <a:schemeClr val="accent1"/>
                  </a:solidFill>
                </a:rPr>
                <a:t> las costas con el tiempo y pueden llegar a generar catástrofes de gran magnitud</a:t>
              </a:r>
            </a:p>
            <a:p>
              <a:pPr algn="ctr"/>
              <a:endParaRPr lang="es-CO" sz="2800" b="1" dirty="0">
                <a:solidFill>
                  <a:schemeClr val="accent1"/>
                </a:solidFill>
              </a:endParaRPr>
            </a:p>
            <a:p>
              <a:pPr algn="ctr"/>
              <a:r>
                <a:rPr lang="es-CO" sz="2800" b="1" dirty="0">
                  <a:solidFill>
                    <a:schemeClr val="accent1"/>
                  </a:solidFill>
                </a:rPr>
                <a:t>Este algoritmo analizará cómo las costas se van moviendo, para poder visualizar los cambios en el terrenos</a:t>
              </a:r>
              <a:endParaRPr lang="es-CO" sz="28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99774006-BC9C-2DF0-BC1D-D788CF43E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FE8B1B-F1D7-D823-82C3-193C4D1AB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0416D6-0B15-6D6C-C37E-15561079D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3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928F397F-68E8-5CBF-6E61-D500A81427A4}"/>
              </a:ext>
            </a:extLst>
          </p:cNvPr>
          <p:cNvGrpSpPr/>
          <p:nvPr/>
        </p:nvGrpSpPr>
        <p:grpSpPr>
          <a:xfrm>
            <a:off x="39073" y="83343"/>
            <a:ext cx="11928989" cy="6704631"/>
            <a:chOff x="39073" y="83343"/>
            <a:chExt cx="11928989" cy="6704631"/>
          </a:xfrm>
        </p:grpSpPr>
        <p:sp>
          <p:nvSpPr>
            <p:cNvPr id="125" name="Diagrama de flujo: disco magnético 124">
              <a:extLst>
                <a:ext uri="{FF2B5EF4-FFF2-40B4-BE49-F238E27FC236}">
                  <a16:creationId xmlns:a16="http://schemas.microsoft.com/office/drawing/2014/main" id="{757C7702-D782-43A5-81C7-DC58F93970F1}"/>
                </a:ext>
              </a:extLst>
            </p:cNvPr>
            <p:cNvSpPr/>
            <p:nvPr/>
          </p:nvSpPr>
          <p:spPr>
            <a:xfrm>
              <a:off x="6148815" y="3826159"/>
              <a:ext cx="1927473" cy="664444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24B7C9DE-3F93-474E-8543-F47B2F9BD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516" y="1547264"/>
              <a:ext cx="1221087" cy="968254"/>
            </a:xfrm>
            <a:prstGeom prst="rect">
              <a:avLst/>
            </a:prstGeom>
          </p:spPr>
        </p:pic>
        <p:sp>
          <p:nvSpPr>
            <p:cNvPr id="68" name="Cerrar llave 67">
              <a:extLst>
                <a:ext uri="{FF2B5EF4-FFF2-40B4-BE49-F238E27FC236}">
                  <a16:creationId xmlns:a16="http://schemas.microsoft.com/office/drawing/2014/main" id="{5E8D2F0D-37C5-4361-845D-05EDD1ADC2B6}"/>
                </a:ext>
              </a:extLst>
            </p:cNvPr>
            <p:cNvSpPr/>
            <p:nvPr/>
          </p:nvSpPr>
          <p:spPr>
            <a:xfrm rot="5400000">
              <a:off x="787662" y="2196089"/>
              <a:ext cx="76434" cy="1179161"/>
            </a:xfrm>
            <a:prstGeom prst="rightBrace">
              <a:avLst>
                <a:gd name="adj1" fmla="val 8333"/>
                <a:gd name="adj2" fmla="val 5364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993B5ED3-A3C7-4E2F-BC1C-A7EFA30B9D9A}"/>
                </a:ext>
              </a:extLst>
            </p:cNvPr>
            <p:cNvSpPr txBox="1"/>
            <p:nvPr/>
          </p:nvSpPr>
          <p:spPr>
            <a:xfrm>
              <a:off x="410217" y="2878317"/>
              <a:ext cx="10555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>
                  <a:solidFill>
                    <a:schemeClr val="accent2"/>
                  </a:solidFill>
                </a:rPr>
                <a:t>Misiones satelitales</a:t>
              </a:r>
              <a:endParaRPr lang="es-CO" sz="1000" dirty="0">
                <a:solidFill>
                  <a:schemeClr val="accent2"/>
                </a:solidFill>
              </a:endParaRPr>
            </a:p>
          </p:txBody>
        </p:sp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0793832D-8703-45FF-8363-72A000882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51" y="2291914"/>
              <a:ext cx="1221087" cy="968254"/>
            </a:xfrm>
            <a:prstGeom prst="rect">
              <a:avLst/>
            </a:prstGeom>
          </p:spPr>
        </p:pic>
        <p:sp>
          <p:nvSpPr>
            <p:cNvPr id="50" name="Flecha: a la derecha 49">
              <a:extLst>
                <a:ext uri="{FF2B5EF4-FFF2-40B4-BE49-F238E27FC236}">
                  <a16:creationId xmlns:a16="http://schemas.microsoft.com/office/drawing/2014/main" id="{A1840A48-2E7D-49A0-A49A-E72309B1D242}"/>
                </a:ext>
              </a:extLst>
            </p:cNvPr>
            <p:cNvSpPr/>
            <p:nvPr/>
          </p:nvSpPr>
          <p:spPr>
            <a:xfrm>
              <a:off x="1471653" y="2995449"/>
              <a:ext cx="185218" cy="287036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2" name="Diagrama de flujo: disco magnético 51">
              <a:extLst>
                <a:ext uri="{FF2B5EF4-FFF2-40B4-BE49-F238E27FC236}">
                  <a16:creationId xmlns:a16="http://schemas.microsoft.com/office/drawing/2014/main" id="{833D5AC2-6BB1-417D-8457-C41F77F89EEB}"/>
                </a:ext>
              </a:extLst>
            </p:cNvPr>
            <p:cNvSpPr/>
            <p:nvPr/>
          </p:nvSpPr>
          <p:spPr>
            <a:xfrm>
              <a:off x="1996418" y="1849324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55" name="Rectángulo: esquinas redondeadas 54">
              <a:extLst>
                <a:ext uri="{FF2B5EF4-FFF2-40B4-BE49-F238E27FC236}">
                  <a16:creationId xmlns:a16="http://schemas.microsoft.com/office/drawing/2014/main" id="{0CE94398-3C8C-449E-8A9E-FB3B81A65C62}"/>
                </a:ext>
              </a:extLst>
            </p:cNvPr>
            <p:cNvSpPr/>
            <p:nvPr/>
          </p:nvSpPr>
          <p:spPr>
            <a:xfrm>
              <a:off x="39073" y="991200"/>
              <a:ext cx="1402808" cy="117776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56" name="Cerrar llave 55">
              <a:extLst>
                <a:ext uri="{FF2B5EF4-FFF2-40B4-BE49-F238E27FC236}">
                  <a16:creationId xmlns:a16="http://schemas.microsoft.com/office/drawing/2014/main" id="{0EBF63B0-E53A-4CE7-A5C1-EE7159C3106D}"/>
                </a:ext>
              </a:extLst>
            </p:cNvPr>
            <p:cNvSpPr/>
            <p:nvPr/>
          </p:nvSpPr>
          <p:spPr>
            <a:xfrm rot="5400000">
              <a:off x="673463" y="3153904"/>
              <a:ext cx="76434" cy="1179161"/>
            </a:xfrm>
            <a:prstGeom prst="rightBrace">
              <a:avLst>
                <a:gd name="adj1" fmla="val 8333"/>
                <a:gd name="adj2" fmla="val 5364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C88FF808-31E4-4E3A-92B4-6D846F95E630}"/>
                </a:ext>
              </a:extLst>
            </p:cNvPr>
            <p:cNvSpPr txBox="1"/>
            <p:nvPr/>
          </p:nvSpPr>
          <p:spPr>
            <a:xfrm>
              <a:off x="276229" y="3749247"/>
              <a:ext cx="10555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>
                  <a:solidFill>
                    <a:schemeClr val="accent2"/>
                  </a:solidFill>
                </a:rPr>
                <a:t>Misiones satelitales</a:t>
              </a:r>
              <a:endParaRPr lang="es-CO" sz="1000" dirty="0">
                <a:solidFill>
                  <a:schemeClr val="accent2"/>
                </a:solidFill>
              </a:endParaRPr>
            </a:p>
          </p:txBody>
        </p:sp>
        <p:sp>
          <p:nvSpPr>
            <p:cNvPr id="58" name="Cerrar llave 57">
              <a:extLst>
                <a:ext uri="{FF2B5EF4-FFF2-40B4-BE49-F238E27FC236}">
                  <a16:creationId xmlns:a16="http://schemas.microsoft.com/office/drawing/2014/main" id="{D52A460F-BB01-4981-BF43-FD438566A00A}"/>
                </a:ext>
              </a:extLst>
            </p:cNvPr>
            <p:cNvSpPr/>
            <p:nvPr/>
          </p:nvSpPr>
          <p:spPr>
            <a:xfrm flipH="1">
              <a:off x="1714391" y="1819782"/>
              <a:ext cx="168533" cy="18438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59" name="Diagrama de flujo: disco magnético 58">
              <a:extLst>
                <a:ext uri="{FF2B5EF4-FFF2-40B4-BE49-F238E27FC236}">
                  <a16:creationId xmlns:a16="http://schemas.microsoft.com/office/drawing/2014/main" id="{BBE8D50B-10F3-4DC9-B4A3-607AA7BAD98A}"/>
                </a:ext>
              </a:extLst>
            </p:cNvPr>
            <p:cNvSpPr/>
            <p:nvPr/>
          </p:nvSpPr>
          <p:spPr>
            <a:xfrm>
              <a:off x="1995020" y="3188246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0" name="Diagrama de flujo: disco magnético 59">
              <a:extLst>
                <a:ext uri="{FF2B5EF4-FFF2-40B4-BE49-F238E27FC236}">
                  <a16:creationId xmlns:a16="http://schemas.microsoft.com/office/drawing/2014/main" id="{F96C05CD-15A8-4485-89B9-EC40BA46B6EA}"/>
                </a:ext>
              </a:extLst>
            </p:cNvPr>
            <p:cNvSpPr/>
            <p:nvPr/>
          </p:nvSpPr>
          <p:spPr>
            <a:xfrm>
              <a:off x="2003409" y="2118934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1" name="Diagrama de flujo: disco magnético 60">
              <a:extLst>
                <a:ext uri="{FF2B5EF4-FFF2-40B4-BE49-F238E27FC236}">
                  <a16:creationId xmlns:a16="http://schemas.microsoft.com/office/drawing/2014/main" id="{C43C662F-32A1-43B4-B4E0-E84184D4D6A4}"/>
                </a:ext>
              </a:extLst>
            </p:cNvPr>
            <p:cNvSpPr/>
            <p:nvPr/>
          </p:nvSpPr>
          <p:spPr>
            <a:xfrm>
              <a:off x="1996418" y="2383203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2" name="Diagrama de flujo: disco magnético 61">
              <a:extLst>
                <a:ext uri="{FF2B5EF4-FFF2-40B4-BE49-F238E27FC236}">
                  <a16:creationId xmlns:a16="http://schemas.microsoft.com/office/drawing/2014/main" id="{D04A62A3-37D1-4847-90E3-79C895882D91}"/>
                </a:ext>
              </a:extLst>
            </p:cNvPr>
            <p:cNvSpPr/>
            <p:nvPr/>
          </p:nvSpPr>
          <p:spPr>
            <a:xfrm>
              <a:off x="2003409" y="2640984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4" name="Diagrama de flujo: disco magnético 63">
              <a:extLst>
                <a:ext uri="{FF2B5EF4-FFF2-40B4-BE49-F238E27FC236}">
                  <a16:creationId xmlns:a16="http://schemas.microsoft.com/office/drawing/2014/main" id="{38F74DA2-8B44-49D8-9612-43B3107A97A0}"/>
                </a:ext>
              </a:extLst>
            </p:cNvPr>
            <p:cNvSpPr/>
            <p:nvPr/>
          </p:nvSpPr>
          <p:spPr>
            <a:xfrm>
              <a:off x="1996418" y="2914486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70" name="Rectángulo: esquinas redondeadas 69">
              <a:extLst>
                <a:ext uri="{FF2B5EF4-FFF2-40B4-BE49-F238E27FC236}">
                  <a16:creationId xmlns:a16="http://schemas.microsoft.com/office/drawing/2014/main" id="{3CF756DA-08E1-4D70-BF91-55045CAC9EA5}"/>
                </a:ext>
              </a:extLst>
            </p:cNvPr>
            <p:cNvSpPr/>
            <p:nvPr/>
          </p:nvSpPr>
          <p:spPr>
            <a:xfrm>
              <a:off x="1955659" y="1552798"/>
              <a:ext cx="415547" cy="219052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1D1AC40B-807C-442D-9EE8-263D348E967A}"/>
                </a:ext>
              </a:extLst>
            </p:cNvPr>
            <p:cNvSpPr txBox="1"/>
            <p:nvPr/>
          </p:nvSpPr>
          <p:spPr>
            <a:xfrm>
              <a:off x="1866654" y="1528500"/>
              <a:ext cx="5741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/>
                <a:t>Vuelos</a:t>
              </a:r>
            </a:p>
          </p:txBody>
        </p:sp>
        <p:sp>
          <p:nvSpPr>
            <p:cNvPr id="173" name="Cerrar llave 172">
              <a:extLst>
                <a:ext uri="{FF2B5EF4-FFF2-40B4-BE49-F238E27FC236}">
                  <a16:creationId xmlns:a16="http://schemas.microsoft.com/office/drawing/2014/main" id="{0444A202-E43B-4565-A971-63C9CA6500B7}"/>
                </a:ext>
              </a:extLst>
            </p:cNvPr>
            <p:cNvSpPr/>
            <p:nvPr/>
          </p:nvSpPr>
          <p:spPr>
            <a:xfrm>
              <a:off x="2488670" y="1819782"/>
              <a:ext cx="58082" cy="18438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3" name="Diagrama de flujo: disco magnético 22">
              <a:extLst>
                <a:ext uri="{FF2B5EF4-FFF2-40B4-BE49-F238E27FC236}">
                  <a16:creationId xmlns:a16="http://schemas.microsoft.com/office/drawing/2014/main" id="{C1AB9F74-2FD8-498E-931A-34B678B0B0DD}"/>
                </a:ext>
              </a:extLst>
            </p:cNvPr>
            <p:cNvSpPr/>
            <p:nvPr/>
          </p:nvSpPr>
          <p:spPr>
            <a:xfrm>
              <a:off x="1990906" y="3459837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07340C8E-49F7-441D-B309-5ABC87BA50E5}"/>
                </a:ext>
              </a:extLst>
            </p:cNvPr>
            <p:cNvSpPr/>
            <p:nvPr/>
          </p:nvSpPr>
          <p:spPr>
            <a:xfrm>
              <a:off x="2903158" y="2456629"/>
              <a:ext cx="554160" cy="54162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>
                  <a:solidFill>
                    <a:srgbClr val="C00000"/>
                  </a:solidFill>
                </a:rPr>
                <a:t>Intensity_iw1_vh</a:t>
              </a:r>
            </a:p>
          </p:txBody>
        </p:sp>
        <p:sp>
          <p:nvSpPr>
            <p:cNvPr id="35" name="Flecha: a la derecha 34">
              <a:extLst>
                <a:ext uri="{FF2B5EF4-FFF2-40B4-BE49-F238E27FC236}">
                  <a16:creationId xmlns:a16="http://schemas.microsoft.com/office/drawing/2014/main" id="{2499913B-778E-43B3-B9DD-AAC0EC5A6FD1}"/>
                </a:ext>
              </a:extLst>
            </p:cNvPr>
            <p:cNvSpPr/>
            <p:nvPr/>
          </p:nvSpPr>
          <p:spPr>
            <a:xfrm>
              <a:off x="2560383" y="2557299"/>
              <a:ext cx="308716" cy="33950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997B93E1-9582-497E-A9E4-EC920BD940D1}"/>
                </a:ext>
              </a:extLst>
            </p:cNvPr>
            <p:cNvSpPr txBox="1"/>
            <p:nvPr/>
          </p:nvSpPr>
          <p:spPr>
            <a:xfrm>
              <a:off x="1689108" y="886421"/>
              <a:ext cx="140280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Misión</a:t>
              </a: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Sentinel-1A</a:t>
              </a: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Plataforma: </a:t>
              </a:r>
              <a:r>
                <a:rPr lang="en-US" sz="9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S1A_*</a:t>
              </a: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Tipo de </a:t>
              </a:r>
              <a:r>
                <a:rPr lang="en-US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producto</a:t>
              </a: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SDV Sensor Mode  IW  </a:t>
              </a:r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75340521-4D6A-42F2-80F4-EFA6D1E6C471}"/>
                </a:ext>
              </a:extLst>
            </p:cNvPr>
            <p:cNvSpPr/>
            <p:nvPr/>
          </p:nvSpPr>
          <p:spPr>
            <a:xfrm>
              <a:off x="1740855" y="913723"/>
              <a:ext cx="1245482" cy="60946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350" dirty="0"/>
            </a:p>
          </p:txBody>
        </p:sp>
        <p:sp>
          <p:nvSpPr>
            <p:cNvPr id="42" name="Flecha: a la derecha 41">
              <a:extLst>
                <a:ext uri="{FF2B5EF4-FFF2-40B4-BE49-F238E27FC236}">
                  <a16:creationId xmlns:a16="http://schemas.microsoft.com/office/drawing/2014/main" id="{8EF11C06-B176-41F6-8105-10499A6EBB8F}"/>
                </a:ext>
              </a:extLst>
            </p:cNvPr>
            <p:cNvSpPr/>
            <p:nvPr/>
          </p:nvSpPr>
          <p:spPr>
            <a:xfrm>
              <a:off x="3499101" y="2543247"/>
              <a:ext cx="372572" cy="380764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5" name="Rectángulo: esquinas redondeadas 44">
              <a:extLst>
                <a:ext uri="{FF2B5EF4-FFF2-40B4-BE49-F238E27FC236}">
                  <a16:creationId xmlns:a16="http://schemas.microsoft.com/office/drawing/2014/main" id="{8AAC9246-82C4-4130-A463-164B3D91BE0C}"/>
                </a:ext>
              </a:extLst>
            </p:cNvPr>
            <p:cNvSpPr/>
            <p:nvPr/>
          </p:nvSpPr>
          <p:spPr>
            <a:xfrm>
              <a:off x="3881804" y="2518201"/>
              <a:ext cx="628116" cy="45657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350"/>
            </a:p>
          </p:txBody>
        </p:sp>
        <p:pic>
          <p:nvPicPr>
            <p:cNvPr id="3" name="Imagen 2" descr="Imagen en blanco y negro&#10;&#10;Descripción generada automáticamente con confianza media">
              <a:extLst>
                <a:ext uri="{FF2B5EF4-FFF2-40B4-BE49-F238E27FC236}">
                  <a16:creationId xmlns:a16="http://schemas.microsoft.com/office/drawing/2014/main" id="{59802824-A8F9-43E4-BED4-1AA02F6B6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947242" y="2581730"/>
              <a:ext cx="486981" cy="324977"/>
            </a:xfrm>
            <a:prstGeom prst="rect">
              <a:avLst/>
            </a:prstGeom>
          </p:spPr>
        </p:pic>
        <p:sp>
          <p:nvSpPr>
            <p:cNvPr id="107" name="Rectángulo: esquinas redondeadas 106">
              <a:extLst>
                <a:ext uri="{FF2B5EF4-FFF2-40B4-BE49-F238E27FC236}">
                  <a16:creationId xmlns:a16="http://schemas.microsoft.com/office/drawing/2014/main" id="{BE5A198E-ED9B-4F74-90C8-CCE22D8D6EE4}"/>
                </a:ext>
              </a:extLst>
            </p:cNvPr>
            <p:cNvSpPr/>
            <p:nvPr/>
          </p:nvSpPr>
          <p:spPr>
            <a:xfrm>
              <a:off x="4985918" y="2512897"/>
              <a:ext cx="1115272" cy="48309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CO" sz="600" dirty="0">
                <a:solidFill>
                  <a:srgbClr val="C00000"/>
                </a:solidFill>
              </a:endParaRPr>
            </a:p>
          </p:txBody>
        </p:sp>
        <p:sp>
          <p:nvSpPr>
            <p:cNvPr id="108" name="CuadroTexto 107">
              <a:extLst>
                <a:ext uri="{FF2B5EF4-FFF2-40B4-BE49-F238E27FC236}">
                  <a16:creationId xmlns:a16="http://schemas.microsoft.com/office/drawing/2014/main" id="{9BC6C2B6-0E1D-4C03-B395-D7FE1A094995}"/>
                </a:ext>
              </a:extLst>
            </p:cNvPr>
            <p:cNvSpPr txBox="1"/>
            <p:nvPr/>
          </p:nvSpPr>
          <p:spPr>
            <a:xfrm>
              <a:off x="5202315" y="2175682"/>
              <a:ext cx="9158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900" dirty="0"/>
                <a:t>Delimitar área y aplicar filtros</a:t>
              </a:r>
            </a:p>
          </p:txBody>
        </p:sp>
        <p:sp>
          <p:nvSpPr>
            <p:cNvPr id="109" name="Rectángulo: esquinas redondeadas 108">
              <a:extLst>
                <a:ext uri="{FF2B5EF4-FFF2-40B4-BE49-F238E27FC236}">
                  <a16:creationId xmlns:a16="http://schemas.microsoft.com/office/drawing/2014/main" id="{F60DC8B4-A8D3-445E-BB1F-45DFC582E2AE}"/>
                </a:ext>
              </a:extLst>
            </p:cNvPr>
            <p:cNvSpPr/>
            <p:nvPr/>
          </p:nvSpPr>
          <p:spPr>
            <a:xfrm>
              <a:off x="4953768" y="2204165"/>
              <a:ext cx="1305089" cy="84315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350"/>
            </a:p>
          </p:txBody>
        </p:sp>
        <p:pic>
          <p:nvPicPr>
            <p:cNvPr id="110" name="Imagen 109">
              <a:extLst>
                <a:ext uri="{FF2B5EF4-FFF2-40B4-BE49-F238E27FC236}">
                  <a16:creationId xmlns:a16="http://schemas.microsoft.com/office/drawing/2014/main" id="{783A5872-837C-4559-AF79-879468719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0567" y="2645865"/>
              <a:ext cx="1010958" cy="245923"/>
            </a:xfrm>
            <a:prstGeom prst="rect">
              <a:avLst/>
            </a:prstGeom>
          </p:spPr>
        </p:pic>
        <p:sp>
          <p:nvSpPr>
            <p:cNvPr id="111" name="Flecha: a la derecha 110">
              <a:extLst>
                <a:ext uri="{FF2B5EF4-FFF2-40B4-BE49-F238E27FC236}">
                  <a16:creationId xmlns:a16="http://schemas.microsoft.com/office/drawing/2014/main" id="{8FC49EB4-57A9-4459-98A5-387ED693038C}"/>
                </a:ext>
              </a:extLst>
            </p:cNvPr>
            <p:cNvSpPr/>
            <p:nvPr/>
          </p:nvSpPr>
          <p:spPr>
            <a:xfrm>
              <a:off x="4560525" y="2517565"/>
              <a:ext cx="355429" cy="48284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2" name="Diagrama de flujo: disco magnético 111">
              <a:extLst>
                <a:ext uri="{FF2B5EF4-FFF2-40B4-BE49-F238E27FC236}">
                  <a16:creationId xmlns:a16="http://schemas.microsoft.com/office/drawing/2014/main" id="{9652FCE3-6CB5-407A-93FF-574F13351CA4}"/>
                </a:ext>
              </a:extLst>
            </p:cNvPr>
            <p:cNvSpPr/>
            <p:nvPr/>
          </p:nvSpPr>
          <p:spPr>
            <a:xfrm>
              <a:off x="6921594" y="1858849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13" name="Cerrar llave 112">
              <a:extLst>
                <a:ext uri="{FF2B5EF4-FFF2-40B4-BE49-F238E27FC236}">
                  <a16:creationId xmlns:a16="http://schemas.microsoft.com/office/drawing/2014/main" id="{8D81E5BE-F156-4F64-8C09-344942189AD6}"/>
                </a:ext>
              </a:extLst>
            </p:cNvPr>
            <p:cNvSpPr/>
            <p:nvPr/>
          </p:nvSpPr>
          <p:spPr>
            <a:xfrm flipH="1">
              <a:off x="6625499" y="1829307"/>
              <a:ext cx="166331" cy="186613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114" name="Diagrama de flujo: disco magnético 113">
              <a:extLst>
                <a:ext uri="{FF2B5EF4-FFF2-40B4-BE49-F238E27FC236}">
                  <a16:creationId xmlns:a16="http://schemas.microsoft.com/office/drawing/2014/main" id="{0458A7D6-16C3-4D43-B8AC-8D6DEA56B53A}"/>
                </a:ext>
              </a:extLst>
            </p:cNvPr>
            <p:cNvSpPr/>
            <p:nvPr/>
          </p:nvSpPr>
          <p:spPr>
            <a:xfrm>
              <a:off x="6920196" y="3197771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15" name="Diagrama de flujo: disco magnético 114">
              <a:extLst>
                <a:ext uri="{FF2B5EF4-FFF2-40B4-BE49-F238E27FC236}">
                  <a16:creationId xmlns:a16="http://schemas.microsoft.com/office/drawing/2014/main" id="{8F4909AE-7A54-4FB0-A6D4-2D266609A672}"/>
                </a:ext>
              </a:extLst>
            </p:cNvPr>
            <p:cNvSpPr/>
            <p:nvPr/>
          </p:nvSpPr>
          <p:spPr>
            <a:xfrm>
              <a:off x="6928585" y="2128459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16" name="Diagrama de flujo: disco magnético 115">
              <a:extLst>
                <a:ext uri="{FF2B5EF4-FFF2-40B4-BE49-F238E27FC236}">
                  <a16:creationId xmlns:a16="http://schemas.microsoft.com/office/drawing/2014/main" id="{5AC3151A-B595-494B-B2F8-199F7B532F6C}"/>
                </a:ext>
              </a:extLst>
            </p:cNvPr>
            <p:cNvSpPr/>
            <p:nvPr/>
          </p:nvSpPr>
          <p:spPr>
            <a:xfrm>
              <a:off x="6921594" y="2392728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17" name="Diagrama de flujo: disco magnético 116">
              <a:extLst>
                <a:ext uri="{FF2B5EF4-FFF2-40B4-BE49-F238E27FC236}">
                  <a16:creationId xmlns:a16="http://schemas.microsoft.com/office/drawing/2014/main" id="{033D25F6-4D01-4AE4-9462-AD396AE2FCB6}"/>
                </a:ext>
              </a:extLst>
            </p:cNvPr>
            <p:cNvSpPr/>
            <p:nvPr/>
          </p:nvSpPr>
          <p:spPr>
            <a:xfrm>
              <a:off x="6928585" y="2650509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18" name="Diagrama de flujo: disco magnético 117">
              <a:extLst>
                <a:ext uri="{FF2B5EF4-FFF2-40B4-BE49-F238E27FC236}">
                  <a16:creationId xmlns:a16="http://schemas.microsoft.com/office/drawing/2014/main" id="{EAC3C242-BD61-4BEE-B145-2469D093170D}"/>
                </a:ext>
              </a:extLst>
            </p:cNvPr>
            <p:cNvSpPr/>
            <p:nvPr/>
          </p:nvSpPr>
          <p:spPr>
            <a:xfrm>
              <a:off x="6921594" y="2924011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19" name="Rectángulo: esquinas redondeadas 118">
              <a:extLst>
                <a:ext uri="{FF2B5EF4-FFF2-40B4-BE49-F238E27FC236}">
                  <a16:creationId xmlns:a16="http://schemas.microsoft.com/office/drawing/2014/main" id="{276FE6CA-4501-49D2-8FDA-2AB0C77DE8A9}"/>
                </a:ext>
              </a:extLst>
            </p:cNvPr>
            <p:cNvSpPr/>
            <p:nvPr/>
          </p:nvSpPr>
          <p:spPr>
            <a:xfrm>
              <a:off x="6880835" y="1562323"/>
              <a:ext cx="415547" cy="219052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120" name="CuadroTexto 119">
              <a:extLst>
                <a:ext uri="{FF2B5EF4-FFF2-40B4-BE49-F238E27FC236}">
                  <a16:creationId xmlns:a16="http://schemas.microsoft.com/office/drawing/2014/main" id="{8858483D-F487-412C-B0BA-7EB182DB30F3}"/>
                </a:ext>
              </a:extLst>
            </p:cNvPr>
            <p:cNvSpPr txBox="1"/>
            <p:nvPr/>
          </p:nvSpPr>
          <p:spPr>
            <a:xfrm>
              <a:off x="7296655" y="1528500"/>
              <a:ext cx="5741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/>
                <a:t>Vuelos</a:t>
              </a:r>
            </a:p>
          </p:txBody>
        </p:sp>
        <p:sp>
          <p:nvSpPr>
            <p:cNvPr id="121" name="Cerrar llave 120">
              <a:extLst>
                <a:ext uri="{FF2B5EF4-FFF2-40B4-BE49-F238E27FC236}">
                  <a16:creationId xmlns:a16="http://schemas.microsoft.com/office/drawing/2014/main" id="{8387C778-4D50-46B2-A7AF-D37CD9206E44}"/>
                </a:ext>
              </a:extLst>
            </p:cNvPr>
            <p:cNvSpPr/>
            <p:nvPr/>
          </p:nvSpPr>
          <p:spPr>
            <a:xfrm>
              <a:off x="7413846" y="1829307"/>
              <a:ext cx="89876" cy="186613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2" name="Diagrama de flujo: disco magnético 121">
              <a:extLst>
                <a:ext uri="{FF2B5EF4-FFF2-40B4-BE49-F238E27FC236}">
                  <a16:creationId xmlns:a16="http://schemas.microsoft.com/office/drawing/2014/main" id="{666B1AA5-460D-4D5B-81F9-06FB8DC7F3E5}"/>
                </a:ext>
              </a:extLst>
            </p:cNvPr>
            <p:cNvSpPr/>
            <p:nvPr/>
          </p:nvSpPr>
          <p:spPr>
            <a:xfrm>
              <a:off x="6916082" y="3469362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23" name="CuadroTexto 122">
              <a:extLst>
                <a:ext uri="{FF2B5EF4-FFF2-40B4-BE49-F238E27FC236}">
                  <a16:creationId xmlns:a16="http://schemas.microsoft.com/office/drawing/2014/main" id="{7669972D-1D40-4503-A45A-76C448A36567}"/>
                </a:ext>
              </a:extLst>
            </p:cNvPr>
            <p:cNvSpPr txBox="1"/>
            <p:nvPr/>
          </p:nvSpPr>
          <p:spPr>
            <a:xfrm>
              <a:off x="6041362" y="4023532"/>
              <a:ext cx="203492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200" b="1" dirty="0"/>
                <a:t>….</a:t>
              </a:r>
              <a:r>
                <a:rPr lang="es-CO" sz="1200" b="1" dirty="0" err="1"/>
                <a:t>Orb_NR_Cal_Spk_TC</a:t>
              </a:r>
              <a:endParaRPr lang="es-CO" sz="1200" b="1" dirty="0"/>
            </a:p>
          </p:txBody>
        </p:sp>
        <p:sp>
          <p:nvSpPr>
            <p:cNvPr id="124" name="Diagrama de flujo: disco magnético 123">
              <a:extLst>
                <a:ext uri="{FF2B5EF4-FFF2-40B4-BE49-F238E27FC236}">
                  <a16:creationId xmlns:a16="http://schemas.microsoft.com/office/drawing/2014/main" id="{37C88A37-AB95-4E21-93A3-1342B8DD7C22}"/>
                </a:ext>
              </a:extLst>
            </p:cNvPr>
            <p:cNvSpPr/>
            <p:nvPr/>
          </p:nvSpPr>
          <p:spPr>
            <a:xfrm>
              <a:off x="1608405" y="3791445"/>
              <a:ext cx="1142565" cy="609460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2747993C-CF08-48EA-B4CE-E870F4151B9F}"/>
                </a:ext>
              </a:extLst>
            </p:cNvPr>
            <p:cNvSpPr txBox="1"/>
            <p:nvPr/>
          </p:nvSpPr>
          <p:spPr>
            <a:xfrm>
              <a:off x="1759002" y="3970413"/>
              <a:ext cx="6751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600" b="1" dirty="0"/>
                <a:t>…zip</a:t>
              </a:r>
            </a:p>
          </p:txBody>
        </p:sp>
        <p:sp>
          <p:nvSpPr>
            <p:cNvPr id="128" name="Rectángulo: esquinas redondeadas 127">
              <a:extLst>
                <a:ext uri="{FF2B5EF4-FFF2-40B4-BE49-F238E27FC236}">
                  <a16:creationId xmlns:a16="http://schemas.microsoft.com/office/drawing/2014/main" id="{E26AAB1C-715C-497A-AD70-5068D3F2B0C7}"/>
                </a:ext>
              </a:extLst>
            </p:cNvPr>
            <p:cNvSpPr/>
            <p:nvPr/>
          </p:nvSpPr>
          <p:spPr>
            <a:xfrm>
              <a:off x="8081515" y="2499164"/>
              <a:ext cx="1777786" cy="52741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CO" sz="600" dirty="0">
                <a:solidFill>
                  <a:srgbClr val="C00000"/>
                </a:solidFill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5B2AC265-041B-4C28-AD62-762066F4FA05}"/>
                </a:ext>
              </a:extLst>
            </p:cNvPr>
            <p:cNvSpPr txBox="1"/>
            <p:nvPr/>
          </p:nvSpPr>
          <p:spPr>
            <a:xfrm flipH="1">
              <a:off x="8195547" y="2585424"/>
              <a:ext cx="18019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 err="1"/>
                <a:t>If</a:t>
              </a:r>
              <a:r>
                <a:rPr lang="es-CO" sz="1000" dirty="0"/>
                <a:t> Sigma0_VH &gt; 0.02</a:t>
              </a:r>
            </a:p>
            <a:p>
              <a:r>
                <a:rPr lang="es-CO" sz="1000" dirty="0"/>
                <a:t> </a:t>
              </a:r>
              <a:r>
                <a:rPr lang="es-CO" sz="1000" dirty="0" err="1"/>
                <a:t>then</a:t>
              </a:r>
              <a:r>
                <a:rPr lang="es-CO" sz="1000" dirty="0"/>
                <a:t> </a:t>
              </a:r>
              <a:r>
                <a:rPr lang="es-CO" sz="1000" dirty="0" err="1"/>
                <a:t>NaN</a:t>
              </a:r>
              <a:r>
                <a:rPr lang="es-CO" sz="1000" dirty="0"/>
                <a:t> </a:t>
              </a:r>
              <a:r>
                <a:rPr lang="es-CO" sz="1000" dirty="0" err="1"/>
                <a:t>else</a:t>
              </a:r>
              <a:r>
                <a:rPr lang="es-CO" sz="1000" dirty="0"/>
                <a:t> Sigma0_VH    </a:t>
              </a:r>
            </a:p>
          </p:txBody>
        </p:sp>
        <p:sp>
          <p:nvSpPr>
            <p:cNvPr id="132" name="Flecha: a la derecha 131">
              <a:extLst>
                <a:ext uri="{FF2B5EF4-FFF2-40B4-BE49-F238E27FC236}">
                  <a16:creationId xmlns:a16="http://schemas.microsoft.com/office/drawing/2014/main" id="{26BAB47A-AAD8-4899-9F5D-1791188E518D}"/>
                </a:ext>
              </a:extLst>
            </p:cNvPr>
            <p:cNvSpPr/>
            <p:nvPr/>
          </p:nvSpPr>
          <p:spPr>
            <a:xfrm>
              <a:off x="6286849" y="2503812"/>
              <a:ext cx="355429" cy="48284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3" name="Flecha: a la derecha 132">
              <a:extLst>
                <a:ext uri="{FF2B5EF4-FFF2-40B4-BE49-F238E27FC236}">
                  <a16:creationId xmlns:a16="http://schemas.microsoft.com/office/drawing/2014/main" id="{FEBC6021-8966-4179-8959-5C073E2660D4}"/>
                </a:ext>
              </a:extLst>
            </p:cNvPr>
            <p:cNvSpPr/>
            <p:nvPr/>
          </p:nvSpPr>
          <p:spPr>
            <a:xfrm>
              <a:off x="7525936" y="2518202"/>
              <a:ext cx="355429" cy="48284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4" name="Diagrama de flujo: disco magnético 133">
              <a:extLst>
                <a:ext uri="{FF2B5EF4-FFF2-40B4-BE49-F238E27FC236}">
                  <a16:creationId xmlns:a16="http://schemas.microsoft.com/office/drawing/2014/main" id="{1D621011-6DF4-4BF1-B9EC-7E3D5A44E79C}"/>
                </a:ext>
              </a:extLst>
            </p:cNvPr>
            <p:cNvSpPr/>
            <p:nvPr/>
          </p:nvSpPr>
          <p:spPr>
            <a:xfrm>
              <a:off x="10369603" y="1830538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35" name="Cerrar llave 134">
              <a:extLst>
                <a:ext uri="{FF2B5EF4-FFF2-40B4-BE49-F238E27FC236}">
                  <a16:creationId xmlns:a16="http://schemas.microsoft.com/office/drawing/2014/main" id="{2C5E7711-8AFE-479B-B696-ADCC39F10937}"/>
                </a:ext>
              </a:extLst>
            </p:cNvPr>
            <p:cNvSpPr/>
            <p:nvPr/>
          </p:nvSpPr>
          <p:spPr>
            <a:xfrm flipH="1">
              <a:off x="10073508" y="1800996"/>
              <a:ext cx="166331" cy="186613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136" name="Diagrama de flujo: disco magnético 135">
              <a:extLst>
                <a:ext uri="{FF2B5EF4-FFF2-40B4-BE49-F238E27FC236}">
                  <a16:creationId xmlns:a16="http://schemas.microsoft.com/office/drawing/2014/main" id="{3ACF131B-592B-44E8-9AD3-67D994924E65}"/>
                </a:ext>
              </a:extLst>
            </p:cNvPr>
            <p:cNvSpPr/>
            <p:nvPr/>
          </p:nvSpPr>
          <p:spPr>
            <a:xfrm>
              <a:off x="10368205" y="3169460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37" name="Diagrama de flujo: disco magnético 136">
              <a:extLst>
                <a:ext uri="{FF2B5EF4-FFF2-40B4-BE49-F238E27FC236}">
                  <a16:creationId xmlns:a16="http://schemas.microsoft.com/office/drawing/2014/main" id="{EE7712E4-17F2-490C-84D6-B55924350F88}"/>
                </a:ext>
              </a:extLst>
            </p:cNvPr>
            <p:cNvSpPr/>
            <p:nvPr/>
          </p:nvSpPr>
          <p:spPr>
            <a:xfrm>
              <a:off x="10376594" y="2100148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38" name="Diagrama de flujo: disco magnético 137">
              <a:extLst>
                <a:ext uri="{FF2B5EF4-FFF2-40B4-BE49-F238E27FC236}">
                  <a16:creationId xmlns:a16="http://schemas.microsoft.com/office/drawing/2014/main" id="{72F5F3B9-2B45-42C9-BB39-69AAB0D2D12C}"/>
                </a:ext>
              </a:extLst>
            </p:cNvPr>
            <p:cNvSpPr/>
            <p:nvPr/>
          </p:nvSpPr>
          <p:spPr>
            <a:xfrm>
              <a:off x="10369603" y="2364417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39" name="Diagrama de flujo: disco magnético 138">
              <a:extLst>
                <a:ext uri="{FF2B5EF4-FFF2-40B4-BE49-F238E27FC236}">
                  <a16:creationId xmlns:a16="http://schemas.microsoft.com/office/drawing/2014/main" id="{E0ED4C69-4F69-4C07-9D78-43A07074478B}"/>
                </a:ext>
              </a:extLst>
            </p:cNvPr>
            <p:cNvSpPr/>
            <p:nvPr/>
          </p:nvSpPr>
          <p:spPr>
            <a:xfrm>
              <a:off x="10376594" y="2622198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40" name="Diagrama de flujo: disco magnético 139">
              <a:extLst>
                <a:ext uri="{FF2B5EF4-FFF2-40B4-BE49-F238E27FC236}">
                  <a16:creationId xmlns:a16="http://schemas.microsoft.com/office/drawing/2014/main" id="{D5FC61B0-EA31-47FC-B85F-70EDBCC94127}"/>
                </a:ext>
              </a:extLst>
            </p:cNvPr>
            <p:cNvSpPr/>
            <p:nvPr/>
          </p:nvSpPr>
          <p:spPr>
            <a:xfrm>
              <a:off x="10369603" y="2895700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41" name="Rectángulo: esquinas redondeadas 140">
              <a:extLst>
                <a:ext uri="{FF2B5EF4-FFF2-40B4-BE49-F238E27FC236}">
                  <a16:creationId xmlns:a16="http://schemas.microsoft.com/office/drawing/2014/main" id="{5C9F8F49-2128-4452-BEC7-D5CA2578638A}"/>
                </a:ext>
              </a:extLst>
            </p:cNvPr>
            <p:cNvSpPr/>
            <p:nvPr/>
          </p:nvSpPr>
          <p:spPr>
            <a:xfrm>
              <a:off x="10328844" y="1534012"/>
              <a:ext cx="415547" cy="219052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142" name="Cerrar llave 141">
              <a:extLst>
                <a:ext uri="{FF2B5EF4-FFF2-40B4-BE49-F238E27FC236}">
                  <a16:creationId xmlns:a16="http://schemas.microsoft.com/office/drawing/2014/main" id="{120B8710-85D5-4839-A32C-D096D18447E6}"/>
                </a:ext>
              </a:extLst>
            </p:cNvPr>
            <p:cNvSpPr/>
            <p:nvPr/>
          </p:nvSpPr>
          <p:spPr>
            <a:xfrm>
              <a:off x="10861855" y="1800996"/>
              <a:ext cx="89876" cy="186613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3" name="Diagrama de flujo: disco magnético 142">
              <a:extLst>
                <a:ext uri="{FF2B5EF4-FFF2-40B4-BE49-F238E27FC236}">
                  <a16:creationId xmlns:a16="http://schemas.microsoft.com/office/drawing/2014/main" id="{769F629A-445E-4103-8DF7-2BEC1033AA93}"/>
                </a:ext>
              </a:extLst>
            </p:cNvPr>
            <p:cNvSpPr/>
            <p:nvPr/>
          </p:nvSpPr>
          <p:spPr>
            <a:xfrm>
              <a:off x="10364091" y="3441051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44" name="Diagrama de flujo: disco magnético 143">
              <a:extLst>
                <a:ext uri="{FF2B5EF4-FFF2-40B4-BE49-F238E27FC236}">
                  <a16:creationId xmlns:a16="http://schemas.microsoft.com/office/drawing/2014/main" id="{39477BE9-BFC2-4462-B17F-0E847096C56E}"/>
                </a:ext>
              </a:extLst>
            </p:cNvPr>
            <p:cNvSpPr/>
            <p:nvPr/>
          </p:nvSpPr>
          <p:spPr>
            <a:xfrm>
              <a:off x="9658403" y="3790539"/>
              <a:ext cx="1927473" cy="664444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45" name="CuadroTexto 144">
              <a:extLst>
                <a:ext uri="{FF2B5EF4-FFF2-40B4-BE49-F238E27FC236}">
                  <a16:creationId xmlns:a16="http://schemas.microsoft.com/office/drawing/2014/main" id="{CBF0013A-9073-4E34-AE89-9459429F640A}"/>
                </a:ext>
              </a:extLst>
            </p:cNvPr>
            <p:cNvSpPr txBox="1"/>
            <p:nvPr/>
          </p:nvSpPr>
          <p:spPr>
            <a:xfrm>
              <a:off x="9550950" y="3987912"/>
              <a:ext cx="20349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200" b="1" dirty="0"/>
                <a:t>….</a:t>
              </a:r>
              <a:r>
                <a:rPr lang="es-CO" sz="1200" b="1" dirty="0" err="1"/>
                <a:t>Orb_NR_Cal_Spk_TC</a:t>
              </a:r>
              <a:endParaRPr lang="es-CO" sz="1200" b="1" dirty="0"/>
            </a:p>
            <a:p>
              <a:r>
                <a:rPr lang="es-CO" sz="1200" b="1" dirty="0"/>
                <a:t>                    </a:t>
              </a:r>
              <a:r>
                <a:rPr lang="es-CO" sz="1200" b="1" dirty="0" err="1">
                  <a:solidFill>
                    <a:srgbClr val="C00000"/>
                  </a:solidFill>
                </a:rPr>
                <a:t>mask</a:t>
              </a:r>
              <a:endParaRPr lang="es-CO" sz="1200" b="1" dirty="0">
                <a:solidFill>
                  <a:srgbClr val="C00000"/>
                </a:solidFill>
              </a:endParaRPr>
            </a:p>
          </p:txBody>
        </p:sp>
        <p:sp>
          <p:nvSpPr>
            <p:cNvPr id="146" name="Rectángulo: esquinas redondeadas 145">
              <a:extLst>
                <a:ext uri="{FF2B5EF4-FFF2-40B4-BE49-F238E27FC236}">
                  <a16:creationId xmlns:a16="http://schemas.microsoft.com/office/drawing/2014/main" id="{686FE0F5-6691-4E0D-97BE-7C802FD0DDE2}"/>
                </a:ext>
              </a:extLst>
            </p:cNvPr>
            <p:cNvSpPr/>
            <p:nvPr/>
          </p:nvSpPr>
          <p:spPr>
            <a:xfrm>
              <a:off x="1496210" y="5255986"/>
              <a:ext cx="1613523" cy="3395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CO" sz="600" dirty="0">
                <a:solidFill>
                  <a:srgbClr val="C00000"/>
                </a:solidFill>
              </a:endParaRPr>
            </a:p>
          </p:txBody>
        </p:sp>
        <p:sp>
          <p:nvSpPr>
            <p:cNvPr id="147" name="CuadroTexto 146">
              <a:extLst>
                <a:ext uri="{FF2B5EF4-FFF2-40B4-BE49-F238E27FC236}">
                  <a16:creationId xmlns:a16="http://schemas.microsoft.com/office/drawing/2014/main" id="{23B061FF-BA86-4EC6-A8A1-42170BB228F3}"/>
                </a:ext>
              </a:extLst>
            </p:cNvPr>
            <p:cNvSpPr txBox="1"/>
            <p:nvPr/>
          </p:nvSpPr>
          <p:spPr>
            <a:xfrm flipH="1">
              <a:off x="1608405" y="5302625"/>
              <a:ext cx="1475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 err="1"/>
                <a:t>Export</a:t>
              </a:r>
              <a:r>
                <a:rPr lang="es-CO" sz="1000" dirty="0"/>
                <a:t> View as </a:t>
              </a:r>
              <a:r>
                <a:rPr lang="es-CO" sz="1000" dirty="0" err="1"/>
                <a:t>Image</a:t>
              </a:r>
              <a:endParaRPr lang="es-CO" sz="1000" dirty="0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1E15785-59C1-4B9C-80C7-073978371E2E}"/>
                </a:ext>
              </a:extLst>
            </p:cNvPr>
            <p:cNvSpPr txBox="1"/>
            <p:nvPr/>
          </p:nvSpPr>
          <p:spPr>
            <a:xfrm>
              <a:off x="11352771" y="2391860"/>
              <a:ext cx="61529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8000" dirty="0">
                  <a:solidFill>
                    <a:srgbClr val="C00000"/>
                  </a:solidFill>
                </a:rPr>
                <a:t>*</a:t>
              </a:r>
            </a:p>
          </p:txBody>
        </p:sp>
        <p:sp>
          <p:nvSpPr>
            <p:cNvPr id="148" name="CuadroTexto 147">
              <a:extLst>
                <a:ext uri="{FF2B5EF4-FFF2-40B4-BE49-F238E27FC236}">
                  <a16:creationId xmlns:a16="http://schemas.microsoft.com/office/drawing/2014/main" id="{80149DFF-36FD-4489-89F7-605FD5B3076F}"/>
                </a:ext>
              </a:extLst>
            </p:cNvPr>
            <p:cNvSpPr txBox="1"/>
            <p:nvPr/>
          </p:nvSpPr>
          <p:spPr>
            <a:xfrm>
              <a:off x="518233" y="4963286"/>
              <a:ext cx="61529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8000" dirty="0">
                  <a:solidFill>
                    <a:srgbClr val="C00000"/>
                  </a:solidFill>
                </a:rPr>
                <a:t>*</a:t>
              </a:r>
            </a:p>
          </p:txBody>
        </p:sp>
        <p:sp>
          <p:nvSpPr>
            <p:cNvPr id="149" name="Diagrama de flujo: disco magnético 148">
              <a:extLst>
                <a:ext uri="{FF2B5EF4-FFF2-40B4-BE49-F238E27FC236}">
                  <a16:creationId xmlns:a16="http://schemas.microsoft.com/office/drawing/2014/main" id="{87CF35A7-6886-4008-9445-BC3E335CDFAC}"/>
                </a:ext>
              </a:extLst>
            </p:cNvPr>
            <p:cNvSpPr/>
            <p:nvPr/>
          </p:nvSpPr>
          <p:spPr>
            <a:xfrm>
              <a:off x="3602108" y="5045165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50" name="Diagrama de flujo: disco magnético 149">
              <a:extLst>
                <a:ext uri="{FF2B5EF4-FFF2-40B4-BE49-F238E27FC236}">
                  <a16:creationId xmlns:a16="http://schemas.microsoft.com/office/drawing/2014/main" id="{EF804CBC-ADF5-4E93-8FE5-292FEAF4CBE1}"/>
                </a:ext>
              </a:extLst>
            </p:cNvPr>
            <p:cNvSpPr/>
            <p:nvPr/>
          </p:nvSpPr>
          <p:spPr>
            <a:xfrm>
              <a:off x="3978910" y="5579044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51" name="Diagrama de flujo: disco magnético 150">
              <a:extLst>
                <a:ext uri="{FF2B5EF4-FFF2-40B4-BE49-F238E27FC236}">
                  <a16:creationId xmlns:a16="http://schemas.microsoft.com/office/drawing/2014/main" id="{AD1DDB7C-D938-449E-9C4E-56BCB4A9CFC2}"/>
                </a:ext>
              </a:extLst>
            </p:cNvPr>
            <p:cNvSpPr/>
            <p:nvPr/>
          </p:nvSpPr>
          <p:spPr>
            <a:xfrm>
              <a:off x="3609099" y="5314775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52" name="Diagrama de flujo: disco magnético 151">
              <a:extLst>
                <a:ext uri="{FF2B5EF4-FFF2-40B4-BE49-F238E27FC236}">
                  <a16:creationId xmlns:a16="http://schemas.microsoft.com/office/drawing/2014/main" id="{4511FBC3-EBC8-4B99-8EA4-1A6ACEBD01F1}"/>
                </a:ext>
              </a:extLst>
            </p:cNvPr>
            <p:cNvSpPr/>
            <p:nvPr/>
          </p:nvSpPr>
          <p:spPr>
            <a:xfrm>
              <a:off x="3602108" y="5579044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53" name="Diagrama de flujo: disco magnético 152">
              <a:extLst>
                <a:ext uri="{FF2B5EF4-FFF2-40B4-BE49-F238E27FC236}">
                  <a16:creationId xmlns:a16="http://schemas.microsoft.com/office/drawing/2014/main" id="{D5936F22-D49F-439E-8801-CBF5B670FB68}"/>
                </a:ext>
              </a:extLst>
            </p:cNvPr>
            <p:cNvSpPr/>
            <p:nvPr/>
          </p:nvSpPr>
          <p:spPr>
            <a:xfrm>
              <a:off x="4012974" y="5066392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54" name="Diagrama de flujo: disco magnético 153">
              <a:extLst>
                <a:ext uri="{FF2B5EF4-FFF2-40B4-BE49-F238E27FC236}">
                  <a16:creationId xmlns:a16="http://schemas.microsoft.com/office/drawing/2014/main" id="{A7A329B5-576F-4A07-ACB2-C974870FB355}"/>
                </a:ext>
              </a:extLst>
            </p:cNvPr>
            <p:cNvSpPr/>
            <p:nvPr/>
          </p:nvSpPr>
          <p:spPr>
            <a:xfrm>
              <a:off x="3975636" y="5314774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55" name="Rectángulo: esquinas redondeadas 154">
              <a:extLst>
                <a:ext uri="{FF2B5EF4-FFF2-40B4-BE49-F238E27FC236}">
                  <a16:creationId xmlns:a16="http://schemas.microsoft.com/office/drawing/2014/main" id="{28EE6A42-2325-4626-B777-8ACB75C4113B}"/>
                </a:ext>
              </a:extLst>
            </p:cNvPr>
            <p:cNvSpPr/>
            <p:nvPr/>
          </p:nvSpPr>
          <p:spPr>
            <a:xfrm>
              <a:off x="3561349" y="5015623"/>
              <a:ext cx="1223031" cy="7870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157" name="Diagrama de flujo: disco magnético 156">
              <a:extLst>
                <a:ext uri="{FF2B5EF4-FFF2-40B4-BE49-F238E27FC236}">
                  <a16:creationId xmlns:a16="http://schemas.microsoft.com/office/drawing/2014/main" id="{456D2278-866E-457F-A990-9F0C3956AB91}"/>
                </a:ext>
              </a:extLst>
            </p:cNvPr>
            <p:cNvSpPr/>
            <p:nvPr/>
          </p:nvSpPr>
          <p:spPr>
            <a:xfrm>
              <a:off x="4356356" y="5302625"/>
              <a:ext cx="329226" cy="22607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59" name="Flecha: a la derecha 158">
              <a:extLst>
                <a:ext uri="{FF2B5EF4-FFF2-40B4-BE49-F238E27FC236}">
                  <a16:creationId xmlns:a16="http://schemas.microsoft.com/office/drawing/2014/main" id="{0B25B781-9753-4A36-86F4-2ACAA77B22A7}"/>
                </a:ext>
              </a:extLst>
            </p:cNvPr>
            <p:cNvSpPr/>
            <p:nvPr/>
          </p:nvSpPr>
          <p:spPr>
            <a:xfrm>
              <a:off x="3146545" y="5235353"/>
              <a:ext cx="372572" cy="380764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61" name="Diagrama de flujo: disco magnético 160">
              <a:extLst>
                <a:ext uri="{FF2B5EF4-FFF2-40B4-BE49-F238E27FC236}">
                  <a16:creationId xmlns:a16="http://schemas.microsoft.com/office/drawing/2014/main" id="{ABB5A341-A0D9-4889-A6E1-14745D6229FC}"/>
                </a:ext>
              </a:extLst>
            </p:cNvPr>
            <p:cNvSpPr/>
            <p:nvPr/>
          </p:nvSpPr>
          <p:spPr>
            <a:xfrm>
              <a:off x="2799436" y="5902694"/>
              <a:ext cx="2399183" cy="664444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62" name="CuadroTexto 161">
              <a:extLst>
                <a:ext uri="{FF2B5EF4-FFF2-40B4-BE49-F238E27FC236}">
                  <a16:creationId xmlns:a16="http://schemas.microsoft.com/office/drawing/2014/main" id="{D5BE4308-9151-4E45-9F2B-E6D71D21E224}"/>
                </a:ext>
              </a:extLst>
            </p:cNvPr>
            <p:cNvSpPr txBox="1"/>
            <p:nvPr/>
          </p:nvSpPr>
          <p:spPr>
            <a:xfrm>
              <a:off x="2799435" y="6128106"/>
              <a:ext cx="239918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200" b="1" dirty="0"/>
                <a:t>….</a:t>
              </a:r>
              <a:r>
                <a:rPr lang="es-CO" sz="1200" b="1" dirty="0" err="1"/>
                <a:t>Orb_NR_Cal_Spk_TC_mask</a:t>
              </a:r>
              <a:endParaRPr lang="es-CO" sz="1200" b="1" dirty="0"/>
            </a:p>
            <a:p>
              <a:r>
                <a:rPr lang="es-CO" sz="1200" b="1" dirty="0"/>
                <a:t>                    </a:t>
              </a:r>
              <a:r>
                <a:rPr lang="es-CO" sz="1200" b="1" dirty="0" err="1">
                  <a:solidFill>
                    <a:srgbClr val="C00000"/>
                  </a:solidFill>
                </a:rPr>
                <a:t>mask</a:t>
              </a:r>
              <a:endParaRPr lang="es-CO" sz="1200" b="1" dirty="0">
                <a:solidFill>
                  <a:srgbClr val="C00000"/>
                </a:solidFill>
              </a:endParaRPr>
            </a:p>
          </p:txBody>
        </p:sp>
        <p:sp>
          <p:nvSpPr>
            <p:cNvPr id="163" name="Rectángulo: esquinas redondeadas 162">
              <a:extLst>
                <a:ext uri="{FF2B5EF4-FFF2-40B4-BE49-F238E27FC236}">
                  <a16:creationId xmlns:a16="http://schemas.microsoft.com/office/drawing/2014/main" id="{1F7F258C-3617-4902-A889-142E0A9A470C}"/>
                </a:ext>
              </a:extLst>
            </p:cNvPr>
            <p:cNvSpPr/>
            <p:nvPr/>
          </p:nvSpPr>
          <p:spPr>
            <a:xfrm>
              <a:off x="5638801" y="4937625"/>
              <a:ext cx="1524232" cy="107160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CO" sz="600" dirty="0">
                <a:solidFill>
                  <a:srgbClr val="C00000"/>
                </a:solidFill>
              </a:endParaRP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DDCFFA3A-B300-4981-8A17-C2853BA9DA2F}"/>
                </a:ext>
              </a:extLst>
            </p:cNvPr>
            <p:cNvSpPr/>
            <p:nvPr/>
          </p:nvSpPr>
          <p:spPr>
            <a:xfrm>
              <a:off x="2857245" y="1962150"/>
              <a:ext cx="3429331" cy="157743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64" name="Rectángulo 163">
              <a:extLst>
                <a:ext uri="{FF2B5EF4-FFF2-40B4-BE49-F238E27FC236}">
                  <a16:creationId xmlns:a16="http://schemas.microsoft.com/office/drawing/2014/main" id="{8352BA77-5E34-464C-ABF6-39BE7A1DDC78}"/>
                </a:ext>
              </a:extLst>
            </p:cNvPr>
            <p:cNvSpPr/>
            <p:nvPr/>
          </p:nvSpPr>
          <p:spPr>
            <a:xfrm>
              <a:off x="7992553" y="1118278"/>
              <a:ext cx="1983001" cy="2031808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93B4B67D-A532-4CA5-93E9-22706944B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24346" y="5223615"/>
              <a:ext cx="723139" cy="723139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D8F1D668-D20F-46CF-A3C2-6831C55A78A5}"/>
                </a:ext>
              </a:extLst>
            </p:cNvPr>
            <p:cNvSpPr txBox="1"/>
            <p:nvPr/>
          </p:nvSpPr>
          <p:spPr>
            <a:xfrm>
              <a:off x="5997436" y="4914243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QGIS</a:t>
              </a:r>
            </a:p>
          </p:txBody>
        </p:sp>
        <p:sp>
          <p:nvSpPr>
            <p:cNvPr id="165" name="Flecha: a la derecha 164">
              <a:extLst>
                <a:ext uri="{FF2B5EF4-FFF2-40B4-BE49-F238E27FC236}">
                  <a16:creationId xmlns:a16="http://schemas.microsoft.com/office/drawing/2014/main" id="{E9556F9E-657E-46FA-A8F2-09A989977650}"/>
                </a:ext>
              </a:extLst>
            </p:cNvPr>
            <p:cNvSpPr/>
            <p:nvPr/>
          </p:nvSpPr>
          <p:spPr>
            <a:xfrm>
              <a:off x="5057960" y="5275052"/>
              <a:ext cx="372572" cy="380764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16" name="Imagen 15" descr="Mapa&#10;&#10;Descripción generada automáticamente">
              <a:extLst>
                <a:ext uri="{FF2B5EF4-FFF2-40B4-BE49-F238E27FC236}">
                  <a16:creationId xmlns:a16="http://schemas.microsoft.com/office/drawing/2014/main" id="{971E4157-4266-4754-B42B-3ACE17AEF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3650" y="5014417"/>
              <a:ext cx="1414743" cy="1052863"/>
            </a:xfrm>
            <a:prstGeom prst="rect">
              <a:avLst/>
            </a:prstGeom>
          </p:spPr>
        </p:pic>
        <p:sp>
          <p:nvSpPr>
            <p:cNvPr id="166" name="Flecha: a la derecha 165">
              <a:extLst>
                <a:ext uri="{FF2B5EF4-FFF2-40B4-BE49-F238E27FC236}">
                  <a16:creationId xmlns:a16="http://schemas.microsoft.com/office/drawing/2014/main" id="{1D09734A-17C6-4EB0-8F61-442DAC70159E}"/>
                </a:ext>
              </a:extLst>
            </p:cNvPr>
            <p:cNvSpPr/>
            <p:nvPr/>
          </p:nvSpPr>
          <p:spPr>
            <a:xfrm>
              <a:off x="7279099" y="5302625"/>
              <a:ext cx="372572" cy="380764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563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67" name="CuadroTexto 166">
              <a:extLst>
                <a:ext uri="{FF2B5EF4-FFF2-40B4-BE49-F238E27FC236}">
                  <a16:creationId xmlns:a16="http://schemas.microsoft.com/office/drawing/2014/main" id="{156641A2-C2F7-4200-874C-03DC3ADC4054}"/>
                </a:ext>
              </a:extLst>
            </p:cNvPr>
            <p:cNvSpPr txBox="1"/>
            <p:nvPr/>
          </p:nvSpPr>
          <p:spPr>
            <a:xfrm>
              <a:off x="8008869" y="1287078"/>
              <a:ext cx="2034926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000" b="1" kern="1200" dirty="0">
                  <a:solidFill>
                    <a:schemeClr val="accent6">
                      <a:lumMod val="75000"/>
                    </a:schemeClr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Calibración radiométrica sigma0</a:t>
              </a:r>
            </a:p>
            <a:p>
              <a:r>
                <a:rPr lang="es-MX" sz="1000" dirty="0">
                  <a:solidFill>
                    <a:schemeClr val="accent6">
                      <a:lumMod val="75000"/>
                    </a:schemeClr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s-MX" sz="1000" kern="1200" dirty="0">
                  <a:solidFill>
                    <a:schemeClr val="accent6">
                      <a:lumMod val="75000"/>
                    </a:schemeClr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roporcionar imágenes en las que los valores de los píxeles se puedan relacionar directamente a la señal de retrodispersión del radar de la escena</a:t>
              </a:r>
              <a:endParaRPr lang="es-CO" sz="1000" dirty="0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E3B7641-D505-4B43-93F5-6DEF53D325A1}"/>
                </a:ext>
              </a:extLst>
            </p:cNvPr>
            <p:cNvSpPr/>
            <p:nvPr/>
          </p:nvSpPr>
          <p:spPr>
            <a:xfrm>
              <a:off x="1133524" y="4659895"/>
              <a:ext cx="8634884" cy="212807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4" name="CuadroTexto 93">
              <a:extLst>
                <a:ext uri="{FF2B5EF4-FFF2-40B4-BE49-F238E27FC236}">
                  <a16:creationId xmlns:a16="http://schemas.microsoft.com/office/drawing/2014/main" id="{3444EDDB-E8BD-45BD-9867-64D12082F53C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5F051742-74C3-5865-13BF-8C445B4A57E8}"/>
                </a:ext>
              </a:extLst>
            </p:cNvPr>
            <p:cNvSpPr txBox="1"/>
            <p:nvPr/>
          </p:nvSpPr>
          <p:spPr>
            <a:xfrm>
              <a:off x="4560525" y="771211"/>
              <a:ext cx="23791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ALGORITMO</a:t>
              </a: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8B177A8E-D975-DB9B-ECA2-819DA93F4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4B56AF1-327B-BA53-29CA-0873189F8F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65001EB-97EE-4BCA-D0CA-DE665E63DC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9EEFEF23-78A0-F43B-C21D-D8947B8D4225}"/>
              </a:ext>
            </a:extLst>
          </p:cNvPr>
          <p:cNvGrpSpPr/>
          <p:nvPr/>
        </p:nvGrpSpPr>
        <p:grpSpPr>
          <a:xfrm>
            <a:off x="411915" y="83343"/>
            <a:ext cx="11638915" cy="6688030"/>
            <a:chOff x="411915" y="83343"/>
            <a:chExt cx="11638915" cy="6688030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741A6BDB-9268-461F-85C0-779C97FD424B}"/>
                </a:ext>
              </a:extLst>
            </p:cNvPr>
            <p:cNvGrpSpPr/>
            <p:nvPr/>
          </p:nvGrpSpPr>
          <p:grpSpPr>
            <a:xfrm>
              <a:off x="411915" y="1404293"/>
              <a:ext cx="11638915" cy="5367080"/>
              <a:chOff x="124034" y="810523"/>
              <a:chExt cx="12003438" cy="5831104"/>
            </a:xfrm>
          </p:grpSpPr>
          <p:pic>
            <p:nvPicPr>
              <p:cNvPr id="3" name="Imagen 2" descr="Interfaz de usuario gráfica, Texto, Aplicación, Correo electrónico&#10;&#10;Descripción generada automáticamente">
                <a:extLst>
                  <a:ext uri="{FF2B5EF4-FFF2-40B4-BE49-F238E27FC236}">
                    <a16:creationId xmlns:a16="http://schemas.microsoft.com/office/drawing/2014/main" id="{5244B1A3-8042-4B88-AF60-1C11DF1DED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034" y="810523"/>
                <a:ext cx="4254427" cy="2475601"/>
              </a:xfrm>
              <a:prstGeom prst="rect">
                <a:avLst/>
              </a:prstGeom>
            </p:spPr>
          </p:pic>
          <p:pic>
            <p:nvPicPr>
              <p:cNvPr id="5" name="Imagen 4" descr="Imagen en blanco y negro&#10;&#10;Descripción generada automáticamente con confianza media">
                <a:extLst>
                  <a:ext uri="{FF2B5EF4-FFF2-40B4-BE49-F238E27FC236}">
                    <a16:creationId xmlns:a16="http://schemas.microsoft.com/office/drawing/2014/main" id="{ED047CD6-9F46-4D3F-BD7A-C737C838C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0941" y="1585650"/>
                <a:ext cx="7576531" cy="5055977"/>
              </a:xfrm>
              <a:prstGeom prst="rect">
                <a:avLst/>
              </a:prstGeom>
            </p:spPr>
          </p:pic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5FE75B79-188A-4062-AA06-DF0703212A34}"/>
                  </a:ext>
                </a:extLst>
              </p:cNvPr>
              <p:cNvSpPr/>
              <p:nvPr/>
            </p:nvSpPr>
            <p:spPr>
              <a:xfrm>
                <a:off x="257175" y="2743200"/>
                <a:ext cx="1038225" cy="190500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5C22779D-1A71-48BE-B78C-009FEB674CD2}"/>
                </a:ext>
              </a:extLst>
            </p:cNvPr>
            <p:cNvSpPr txBox="1"/>
            <p:nvPr/>
          </p:nvSpPr>
          <p:spPr>
            <a:xfrm>
              <a:off x="4167872" y="671857"/>
              <a:ext cx="33152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Vista </a:t>
              </a:r>
              <a:r>
                <a:rPr lang="es-CO" sz="2800" b="1" dirty="0" err="1">
                  <a:solidFill>
                    <a:srgbClr val="C00000"/>
                  </a:solidFill>
                </a:rPr>
                <a:t>Intensity_VH</a:t>
              </a:r>
              <a:endParaRPr lang="es-CO" sz="2800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C452513-8405-4EBC-A4A5-E5B5F8323ADB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1549E433-2445-43B7-267E-3DE056A62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E8443B3-B608-8FA5-7C90-291CF7F1B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F3864C4-82E8-A4A8-42A9-6A22A71B6F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2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C322AE1D-C0E3-EB7E-6A86-C8C5F7D9A2B7}"/>
              </a:ext>
            </a:extLst>
          </p:cNvPr>
          <p:cNvGrpSpPr/>
          <p:nvPr/>
        </p:nvGrpSpPr>
        <p:grpSpPr>
          <a:xfrm>
            <a:off x="237868" y="66251"/>
            <a:ext cx="11616070" cy="6306719"/>
            <a:chOff x="206005" y="83343"/>
            <a:chExt cx="11616070" cy="6306719"/>
          </a:xfrm>
        </p:grpSpPr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02605306-7DD3-43D4-8AA4-D4E82DA25EEE}"/>
                </a:ext>
              </a:extLst>
            </p:cNvPr>
            <p:cNvGrpSpPr/>
            <p:nvPr/>
          </p:nvGrpSpPr>
          <p:grpSpPr>
            <a:xfrm>
              <a:off x="206005" y="1983807"/>
              <a:ext cx="11616070" cy="4406255"/>
              <a:chOff x="389027" y="2107326"/>
              <a:chExt cx="11752289" cy="4464584"/>
            </a:xfrm>
          </p:grpSpPr>
          <p:pic>
            <p:nvPicPr>
              <p:cNvPr id="22" name="Imagen 21" descr="Captura de pantalla con letras y números&#10;&#10;Descripción generada automáticamente con confianza media">
                <a:extLst>
                  <a:ext uri="{FF2B5EF4-FFF2-40B4-BE49-F238E27FC236}">
                    <a16:creationId xmlns:a16="http://schemas.microsoft.com/office/drawing/2014/main" id="{0F722E0D-3577-4803-88C4-A490ABAFF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027" y="2107326"/>
                <a:ext cx="11752289" cy="2858941"/>
              </a:xfrm>
              <a:prstGeom prst="rect">
                <a:avLst/>
              </a:prstGeom>
            </p:spPr>
          </p:pic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12CA67C5-914F-4966-93CF-161FFC4B4330}"/>
                  </a:ext>
                </a:extLst>
              </p:cNvPr>
              <p:cNvSpPr txBox="1"/>
              <p:nvPr/>
            </p:nvSpPr>
            <p:spPr>
              <a:xfrm>
                <a:off x="926840" y="2821268"/>
                <a:ext cx="1130438" cy="523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400" dirty="0" err="1"/>
                  <a:t>Add</a:t>
                </a:r>
                <a:r>
                  <a:rPr lang="es-CO" sz="1400" dirty="0"/>
                  <a:t>/</a:t>
                </a:r>
                <a:r>
                  <a:rPr lang="es-CO" sz="1400" dirty="0" err="1"/>
                  <a:t>Raster</a:t>
                </a:r>
                <a:r>
                  <a:rPr lang="es-CO" sz="1400" dirty="0"/>
                  <a:t>/</a:t>
                </a:r>
              </a:p>
              <a:p>
                <a:r>
                  <a:rPr lang="es-CO" sz="1400" dirty="0" err="1"/>
                  <a:t>Subset</a:t>
                </a:r>
                <a:endParaRPr lang="es-CO" sz="1400" dirty="0"/>
              </a:p>
            </p:txBody>
          </p:sp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686BFD60-58D6-405C-9042-FD3FBF75111F}"/>
                  </a:ext>
                </a:extLst>
              </p:cNvPr>
              <p:cNvSpPr txBox="1"/>
              <p:nvPr/>
            </p:nvSpPr>
            <p:spPr>
              <a:xfrm>
                <a:off x="2084593" y="2649130"/>
                <a:ext cx="920445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400" dirty="0"/>
                  <a:t>Radar/</a:t>
                </a:r>
              </a:p>
              <a:p>
                <a:r>
                  <a:rPr lang="es-CO" sz="1400" dirty="0" err="1"/>
                  <a:t>Apply</a:t>
                </a:r>
                <a:r>
                  <a:rPr lang="es-CO" sz="1400" dirty="0"/>
                  <a:t>-</a:t>
                </a:r>
              </a:p>
              <a:p>
                <a:r>
                  <a:rPr lang="es-CO" sz="1400" dirty="0" err="1"/>
                  <a:t>Orbit</a:t>
                </a:r>
                <a:r>
                  <a:rPr lang="es-CO" sz="1400" dirty="0"/>
                  <a:t>-File</a:t>
                </a: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DD5675AB-03BA-4158-80D6-9354543272B1}"/>
                  </a:ext>
                </a:extLst>
              </p:cNvPr>
              <p:cNvSpPr txBox="1"/>
              <p:nvPr/>
            </p:nvSpPr>
            <p:spPr>
              <a:xfrm>
                <a:off x="3489664" y="2611111"/>
                <a:ext cx="174278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200" dirty="0"/>
                  <a:t>Radar/</a:t>
                </a:r>
              </a:p>
              <a:p>
                <a:r>
                  <a:rPr lang="es-CO" sz="1200" dirty="0" err="1"/>
                  <a:t>Radiometric</a:t>
                </a:r>
                <a:r>
                  <a:rPr lang="es-CO" sz="1200" dirty="0"/>
                  <a:t>/</a:t>
                </a:r>
              </a:p>
              <a:p>
                <a:r>
                  <a:rPr lang="es-CO" sz="1200" dirty="0" err="1"/>
                  <a:t>ThermalNoiseRemoval</a:t>
                </a:r>
                <a:endParaRPr lang="es-CO" sz="1200" dirty="0"/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24528C80-354E-448F-85AA-D01BC2CAC2C5}"/>
                  </a:ext>
                </a:extLst>
              </p:cNvPr>
              <p:cNvSpPr txBox="1"/>
              <p:nvPr/>
            </p:nvSpPr>
            <p:spPr>
              <a:xfrm>
                <a:off x="5162659" y="2485446"/>
                <a:ext cx="118974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400" dirty="0"/>
                  <a:t>Radar/</a:t>
                </a:r>
              </a:p>
              <a:p>
                <a:r>
                  <a:rPr lang="es-CO" sz="1400" dirty="0" err="1"/>
                  <a:t>Radiometric</a:t>
                </a:r>
                <a:r>
                  <a:rPr lang="es-CO" sz="1400" dirty="0"/>
                  <a:t>/</a:t>
                </a:r>
              </a:p>
              <a:p>
                <a:r>
                  <a:rPr lang="es-CO" sz="1400" dirty="0" err="1"/>
                  <a:t>Calibration</a:t>
                </a:r>
                <a:endParaRPr lang="es-CO" sz="1400" dirty="0"/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ABEDCA56-92F3-46CB-881B-ED6BF54D521E}"/>
                  </a:ext>
                </a:extLst>
              </p:cNvPr>
              <p:cNvSpPr txBox="1"/>
              <p:nvPr/>
            </p:nvSpPr>
            <p:spPr>
              <a:xfrm>
                <a:off x="6315855" y="2535515"/>
                <a:ext cx="1558440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400" dirty="0"/>
                  <a:t>Radar/</a:t>
                </a:r>
              </a:p>
              <a:p>
                <a:r>
                  <a:rPr lang="es-CO" sz="1400" dirty="0" err="1"/>
                  <a:t>Speckle</a:t>
                </a:r>
                <a:r>
                  <a:rPr lang="es-CO" sz="1400" dirty="0"/>
                  <a:t> </a:t>
                </a:r>
                <a:r>
                  <a:rPr lang="es-CO" sz="1400" dirty="0" err="1"/>
                  <a:t>Filtering</a:t>
                </a:r>
                <a:r>
                  <a:rPr lang="es-CO" sz="1400" dirty="0"/>
                  <a:t>/</a:t>
                </a:r>
              </a:p>
              <a:p>
                <a:r>
                  <a:rPr lang="es-CO" sz="1400" dirty="0" err="1"/>
                  <a:t>Specke</a:t>
                </a:r>
                <a:r>
                  <a:rPr lang="es-CO" sz="1400" dirty="0"/>
                  <a:t> </a:t>
                </a:r>
                <a:r>
                  <a:rPr lang="es-CO" sz="1400" dirty="0" err="1"/>
                  <a:t>Filter</a:t>
                </a:r>
                <a:endParaRPr lang="es-CO" sz="1400" dirty="0"/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93CC17AD-CCDB-4516-8710-C677AAE1F20E}"/>
                  </a:ext>
                </a:extLst>
              </p:cNvPr>
              <p:cNvSpPr txBox="1"/>
              <p:nvPr/>
            </p:nvSpPr>
            <p:spPr>
              <a:xfrm>
                <a:off x="7784794" y="2510737"/>
                <a:ext cx="165558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400" dirty="0"/>
                  <a:t>Radar/</a:t>
                </a:r>
                <a:r>
                  <a:rPr lang="es-CO" sz="1400" dirty="0" err="1"/>
                  <a:t>Geometric</a:t>
                </a:r>
                <a:r>
                  <a:rPr lang="es-CO" sz="1400" dirty="0"/>
                  <a:t>/</a:t>
                </a:r>
              </a:p>
              <a:p>
                <a:r>
                  <a:rPr lang="es-CO" sz="1400" dirty="0" err="1"/>
                  <a:t>Terrain</a:t>
                </a:r>
                <a:r>
                  <a:rPr lang="es-CO" sz="1400" dirty="0"/>
                  <a:t> </a:t>
                </a:r>
                <a:r>
                  <a:rPr lang="es-CO" sz="1400" dirty="0" err="1"/>
                  <a:t>Correction</a:t>
                </a:r>
                <a:r>
                  <a:rPr lang="es-CO" sz="1400" dirty="0"/>
                  <a:t>/</a:t>
                </a:r>
              </a:p>
              <a:p>
                <a:r>
                  <a:rPr lang="es-CO" sz="1400" dirty="0" err="1"/>
                  <a:t>Terrain-Correction</a:t>
                </a:r>
                <a:endParaRPr lang="es-CO" sz="1400" dirty="0"/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4A720910-1121-4125-AACF-EC40DB048F8D}"/>
                  </a:ext>
                </a:extLst>
              </p:cNvPr>
              <p:cNvSpPr txBox="1"/>
              <p:nvPr/>
            </p:nvSpPr>
            <p:spPr>
              <a:xfrm>
                <a:off x="9535698" y="2492482"/>
                <a:ext cx="1447832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400" dirty="0" err="1"/>
                  <a:t>Raster</a:t>
                </a:r>
                <a:r>
                  <a:rPr lang="es-CO" sz="1400" dirty="0"/>
                  <a:t>/</a:t>
                </a:r>
              </a:p>
              <a:p>
                <a:r>
                  <a:rPr lang="es-CO" sz="1400" dirty="0" err="1"/>
                  <a:t>Masks</a:t>
                </a:r>
                <a:r>
                  <a:rPr lang="es-CO" sz="1400" dirty="0"/>
                  <a:t>/</a:t>
                </a:r>
              </a:p>
              <a:p>
                <a:r>
                  <a:rPr lang="es-CO" sz="1400" dirty="0" err="1"/>
                  <a:t>Land</a:t>
                </a:r>
                <a:r>
                  <a:rPr lang="es-CO" sz="1400" dirty="0"/>
                  <a:t>-Sea-</a:t>
                </a:r>
                <a:r>
                  <a:rPr lang="es-CO" sz="1400" dirty="0" err="1"/>
                  <a:t>Mask</a:t>
                </a:r>
                <a:endParaRPr lang="es-CO" sz="1400" dirty="0"/>
              </a:p>
            </p:txBody>
          </p:sp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9C50162D-411D-4B90-B1D8-1BEC77A01344}"/>
                  </a:ext>
                </a:extLst>
              </p:cNvPr>
              <p:cNvSpPr txBox="1"/>
              <p:nvPr/>
            </p:nvSpPr>
            <p:spPr>
              <a:xfrm>
                <a:off x="1053200" y="3645186"/>
                <a:ext cx="9275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/>
                  <a:t>Selección del área de interés</a:t>
                </a:r>
              </a:p>
            </p:txBody>
          </p:sp>
          <p:sp>
            <p:nvSpPr>
              <p:cNvPr id="124" name="CuadroTexto 123">
                <a:extLst>
                  <a:ext uri="{FF2B5EF4-FFF2-40B4-BE49-F238E27FC236}">
                    <a16:creationId xmlns:a16="http://schemas.microsoft.com/office/drawing/2014/main" id="{2C8558C2-C69C-4CB5-95C3-E9DDACC6C5A3}"/>
                  </a:ext>
                </a:extLst>
              </p:cNvPr>
              <p:cNvSpPr txBox="1"/>
              <p:nvPr/>
            </p:nvSpPr>
            <p:spPr>
              <a:xfrm>
                <a:off x="1930246" y="3645943"/>
                <a:ext cx="1585691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200"/>
                </a:lvl1pPr>
              </a:lstStyle>
              <a:p>
                <a:r>
                  <a:rPr lang="es-CO" dirty="0"/>
                  <a:t>El archivo de órbita proporciona información precisa sobre la posición y la velocidad del satélite. Para Sentinel-1, las órbitas precisas se producen unas semanas después de la adquisición</a:t>
                </a:r>
              </a:p>
            </p:txBody>
          </p:sp>
          <p:sp>
            <p:nvSpPr>
              <p:cNvPr id="125" name="CuadroTexto 124">
                <a:extLst>
                  <a:ext uri="{FF2B5EF4-FFF2-40B4-BE49-F238E27FC236}">
                    <a16:creationId xmlns:a16="http://schemas.microsoft.com/office/drawing/2014/main" id="{097A136E-6993-4360-AB02-43F4257E3DCD}"/>
                  </a:ext>
                </a:extLst>
              </p:cNvPr>
              <p:cNvSpPr txBox="1"/>
              <p:nvPr/>
            </p:nvSpPr>
            <p:spPr>
              <a:xfrm>
                <a:off x="3347243" y="3645943"/>
                <a:ext cx="1742785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200"/>
                </a:lvl1pPr>
              </a:lstStyle>
              <a:p>
                <a:r>
                  <a:rPr lang="es-CO" dirty="0"/>
                  <a:t>Los productos de nivel 1 proporcionan “ruido” para cada conjunto de datos de medición. Los valores de “ruido”, se pueden utilizar para derivar perfiles de “ruido” calibrados que coincidan con los datos GRD (</a:t>
                </a:r>
                <a:r>
                  <a:rPr lang="es-CO" b="0" i="0" dirty="0" err="1">
                    <a:solidFill>
                      <a:srgbClr val="4D5156"/>
                    </a:solidFill>
                    <a:effectLst/>
                    <a:latin typeface="arial" panose="020B0604020202020204" pitchFamily="34" charset="0"/>
                  </a:rPr>
                  <a:t>Ground</a:t>
                </a:r>
                <a:r>
                  <a:rPr lang="es-CO" b="0" i="0" dirty="0">
                    <a:solidFill>
                      <a:srgbClr val="4D5156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CO" b="0" i="0" dirty="0" err="1">
                    <a:solidFill>
                      <a:srgbClr val="4D5156"/>
                    </a:solidFill>
                    <a:effectLst/>
                    <a:latin typeface="arial" panose="020B0604020202020204" pitchFamily="34" charset="0"/>
                  </a:rPr>
                  <a:t>Range</a:t>
                </a:r>
                <a:r>
                  <a:rPr lang="es-CO" b="0" i="0" dirty="0">
                    <a:solidFill>
                      <a:srgbClr val="4D5156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CO" b="0" i="0" dirty="0" err="1">
                    <a:solidFill>
                      <a:srgbClr val="4D5156"/>
                    </a:solidFill>
                    <a:effectLst/>
                    <a:latin typeface="arial" panose="020B0604020202020204" pitchFamily="34" charset="0"/>
                  </a:rPr>
                  <a:t>Detected</a:t>
                </a:r>
                <a:r>
                  <a:rPr lang="es-CO" b="0" i="0" dirty="0">
                    <a:solidFill>
                      <a:srgbClr val="4D5156"/>
                    </a:solidFill>
                    <a:effectLst/>
                    <a:latin typeface="arial" panose="020B0604020202020204" pitchFamily="34" charset="0"/>
                  </a:rPr>
                  <a:t>)</a:t>
                </a:r>
                <a:r>
                  <a:rPr lang="es-CO" dirty="0"/>
                  <a:t> calibrados.    </a:t>
                </a:r>
              </a:p>
            </p:txBody>
          </p:sp>
          <p:sp>
            <p:nvSpPr>
              <p:cNvPr id="126" name="CuadroTexto 125">
                <a:extLst>
                  <a:ext uri="{FF2B5EF4-FFF2-40B4-BE49-F238E27FC236}">
                    <a16:creationId xmlns:a16="http://schemas.microsoft.com/office/drawing/2014/main" id="{CFBE4E0C-0AB1-4D14-A8BC-7F65DAD16953}"/>
                  </a:ext>
                </a:extLst>
              </p:cNvPr>
              <p:cNvSpPr txBox="1"/>
              <p:nvPr/>
            </p:nvSpPr>
            <p:spPr>
              <a:xfrm>
                <a:off x="5039328" y="3709588"/>
                <a:ext cx="1467698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200"/>
                </a:lvl1pPr>
              </a:lstStyle>
              <a:p>
                <a:r>
                  <a:rPr lang="es-CO" dirty="0"/>
                  <a:t>El objetivo de la calibración SAR (</a:t>
                </a:r>
                <a:r>
                  <a:rPr lang="es-CO" b="0" i="0" dirty="0" err="1">
                    <a:solidFill>
                      <a:srgbClr val="4D5156"/>
                    </a:solidFill>
                    <a:effectLst/>
                    <a:latin typeface="arial" panose="020B0604020202020204" pitchFamily="34" charset="0"/>
                  </a:rPr>
                  <a:t>Synthetic</a:t>
                </a:r>
                <a:r>
                  <a:rPr lang="es-CO" b="0" i="0" dirty="0">
                    <a:solidFill>
                      <a:srgbClr val="4D5156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CO" b="0" i="0" dirty="0" err="1">
                    <a:solidFill>
                      <a:srgbClr val="4D5156"/>
                    </a:solidFill>
                    <a:effectLst/>
                    <a:latin typeface="arial" panose="020B0604020202020204" pitchFamily="34" charset="0"/>
                  </a:rPr>
                  <a:t>Aperture</a:t>
                </a:r>
                <a:r>
                  <a:rPr lang="es-CO" b="0" i="0" dirty="0">
                    <a:solidFill>
                      <a:srgbClr val="4D5156"/>
                    </a:solidFill>
                    <a:effectLst/>
                    <a:latin typeface="arial" panose="020B0604020202020204" pitchFamily="34" charset="0"/>
                  </a:rPr>
                  <a:t> Radar)</a:t>
                </a:r>
                <a:r>
                  <a:rPr lang="es-CO" dirty="0"/>
                  <a:t> es proporcionar imágenes en las que los valores de píxeles puedan estar directamente relacionados con la retrodispersión del radar de la escena..</a:t>
                </a:r>
              </a:p>
            </p:txBody>
          </p:sp>
          <p:sp>
            <p:nvSpPr>
              <p:cNvPr id="127" name="CuadroTexto 126">
                <a:extLst>
                  <a:ext uri="{FF2B5EF4-FFF2-40B4-BE49-F238E27FC236}">
                    <a16:creationId xmlns:a16="http://schemas.microsoft.com/office/drawing/2014/main" id="{083A5195-EEB0-4747-9373-77D0CB0CA2AC}"/>
                  </a:ext>
                </a:extLst>
              </p:cNvPr>
              <p:cNvSpPr txBox="1"/>
              <p:nvPr/>
            </p:nvSpPr>
            <p:spPr>
              <a:xfrm>
                <a:off x="6456520" y="3713951"/>
                <a:ext cx="1573897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200"/>
                </a:lvl1pPr>
              </a:lstStyle>
              <a:p>
                <a:r>
                  <a:rPr lang="es-CO" dirty="0"/>
                  <a:t>Las imágenes SAR tienen elementos inherentes como texturizado que degradan la calidad de la imagen y dificultan la interpretación de las características. Hay interferencia constructiva y destructiva y  aleatoria..</a:t>
                </a:r>
              </a:p>
            </p:txBody>
          </p:sp>
          <p:sp>
            <p:nvSpPr>
              <p:cNvPr id="128" name="CuadroTexto 127">
                <a:extLst>
                  <a:ext uri="{FF2B5EF4-FFF2-40B4-BE49-F238E27FC236}">
                    <a16:creationId xmlns:a16="http://schemas.microsoft.com/office/drawing/2014/main" id="{57EFBB7F-B4C1-4ACB-B182-228A2C6AAB6B}"/>
                  </a:ext>
                </a:extLst>
              </p:cNvPr>
              <p:cNvSpPr txBox="1"/>
              <p:nvPr/>
            </p:nvSpPr>
            <p:spPr>
              <a:xfrm>
                <a:off x="7924218" y="3709588"/>
                <a:ext cx="1743657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200"/>
                </a:lvl1pPr>
              </a:lstStyle>
              <a:p>
                <a:r>
                  <a:rPr lang="es-CO" dirty="0"/>
                  <a:t>Para cada celda de la cuadrícula DEM (modelo digital de elevación) se calcula su posición de píxel correspondiente en la imagen SAR simulada. Su posición de píxel se puede y finalmente, el valor de píxel para la imagen </a:t>
                </a:r>
                <a:r>
                  <a:rPr lang="es-CO" dirty="0" err="1"/>
                  <a:t>ortorectificada</a:t>
                </a:r>
                <a:r>
                  <a:rPr lang="es-CO" dirty="0"/>
                  <a:t> se puede obtener mediante interpolación </a:t>
                </a:r>
              </a:p>
            </p:txBody>
          </p:sp>
          <p:sp>
            <p:nvSpPr>
              <p:cNvPr id="129" name="CuadroTexto 128">
                <a:extLst>
                  <a:ext uri="{FF2B5EF4-FFF2-40B4-BE49-F238E27FC236}">
                    <a16:creationId xmlns:a16="http://schemas.microsoft.com/office/drawing/2014/main" id="{AD000273-863A-4193-9E71-0BEF2A4D9B93}"/>
                  </a:ext>
                </a:extLst>
              </p:cNvPr>
              <p:cNvSpPr txBox="1"/>
              <p:nvPr/>
            </p:nvSpPr>
            <p:spPr>
              <a:xfrm>
                <a:off x="9768407" y="3709588"/>
                <a:ext cx="1367165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200"/>
                </a:lvl1pPr>
              </a:lstStyle>
              <a:p>
                <a:r>
                  <a:rPr lang="es-CO" dirty="0"/>
                  <a:t>Se convertirán los píxeles con valores de tierra en datos sin valor (</a:t>
                </a:r>
                <a:r>
                  <a:rPr lang="es-CO" dirty="0" err="1"/>
                  <a:t>NaN</a:t>
                </a:r>
                <a:r>
                  <a:rPr lang="es-CO" dirty="0"/>
                  <a:t>). Si la casilla de verificación "preservar tierra" se establece en “true”, todos los píxeles terrestres se conservarán y  los oceánicos se establecerán en valor nulo (</a:t>
                </a:r>
                <a:r>
                  <a:rPr lang="es-CO" dirty="0" err="1"/>
                  <a:t>NaN</a:t>
                </a:r>
                <a:r>
                  <a:rPr lang="es-CO" dirty="0"/>
                  <a:t>)</a:t>
                </a:r>
              </a:p>
            </p:txBody>
          </p:sp>
        </p:grp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FE512A17-9C83-45A7-BF93-CE87005FB0BD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59591F4F-CEC8-5773-C5F3-2DD2D9E5B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4DDEF7E-D703-CB4E-46AC-935C08AAC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3A8C49E-E085-CFDF-9EB5-1D65A881A4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B3729B0D-CA6C-47EE-9841-D03DAEB1B29D}"/>
              </a:ext>
            </a:extLst>
          </p:cNvPr>
          <p:cNvSpPr txBox="1"/>
          <p:nvPr/>
        </p:nvSpPr>
        <p:spPr>
          <a:xfrm>
            <a:off x="36129" y="832043"/>
            <a:ext cx="1215587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Flujo de trabajo: filtrar la información traída por el sensor para generar las señales sigma_0:</a:t>
            </a:r>
          </a:p>
          <a:p>
            <a:pPr algn="ctr"/>
            <a:r>
              <a:rPr lang="es-CO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medida convencional de la intensidad de una señal de radar reflejada desde un objeto. </a:t>
            </a:r>
            <a:r>
              <a:rPr lang="es-CO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Unidades de área, como metros cuadrados </a:t>
            </a:r>
            <a:endParaRPr lang="es-CO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5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11192</TotalTime>
  <Words>1022</Words>
  <Application>Microsoft Office PowerPoint</Application>
  <PresentationFormat>Panorámica</PresentationFormat>
  <Paragraphs>159</Paragraphs>
  <Slides>20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Arial</vt:lpstr>
      <vt:lpstr>Calibri</vt:lpstr>
      <vt:lpstr>roboto_slab_bold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Davila</dc:creator>
  <cp:lastModifiedBy>MANUEL FERNANDO DAVILA SGUERRA</cp:lastModifiedBy>
  <cp:revision>650</cp:revision>
  <dcterms:created xsi:type="dcterms:W3CDTF">2020-07-12T17:09:54Z</dcterms:created>
  <dcterms:modified xsi:type="dcterms:W3CDTF">2023-09-20T22:50:08Z</dcterms:modified>
</cp:coreProperties>
</file>