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87" r:id="rId2"/>
    <p:sldId id="388" r:id="rId3"/>
    <p:sldId id="557" r:id="rId4"/>
    <p:sldId id="518" r:id="rId5"/>
    <p:sldId id="458" r:id="rId6"/>
    <p:sldId id="408" r:id="rId7"/>
    <p:sldId id="439" r:id="rId8"/>
    <p:sldId id="468" r:id="rId9"/>
    <p:sldId id="535" r:id="rId10"/>
    <p:sldId id="480" r:id="rId11"/>
    <p:sldId id="416" r:id="rId12"/>
    <p:sldId id="457" r:id="rId13"/>
    <p:sldId id="475" r:id="rId14"/>
    <p:sldId id="476" r:id="rId15"/>
    <p:sldId id="441" r:id="rId16"/>
    <p:sldId id="536" r:id="rId17"/>
    <p:sldId id="541" r:id="rId18"/>
    <p:sldId id="542" r:id="rId19"/>
    <p:sldId id="537" r:id="rId20"/>
    <p:sldId id="540" r:id="rId21"/>
    <p:sldId id="543" r:id="rId22"/>
    <p:sldId id="544" r:id="rId23"/>
    <p:sldId id="538" r:id="rId24"/>
    <p:sldId id="539" r:id="rId25"/>
    <p:sldId id="520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2D6D1F8-AD51-478E-AB81-C596C7630825}">
          <p14:sldIdLst>
            <p14:sldId id="387"/>
          </p14:sldIdLst>
        </p14:section>
        <p14:section name="Sección sin título" id="{D5C1F7F9-F9B9-4603-82EF-C4DA62435514}">
          <p14:sldIdLst>
            <p14:sldId id="388"/>
            <p14:sldId id="557"/>
            <p14:sldId id="518"/>
            <p14:sldId id="458"/>
            <p14:sldId id="408"/>
            <p14:sldId id="439"/>
            <p14:sldId id="468"/>
            <p14:sldId id="535"/>
            <p14:sldId id="480"/>
            <p14:sldId id="416"/>
            <p14:sldId id="457"/>
            <p14:sldId id="475"/>
            <p14:sldId id="476"/>
            <p14:sldId id="441"/>
            <p14:sldId id="536"/>
            <p14:sldId id="541"/>
            <p14:sldId id="542"/>
            <p14:sldId id="537"/>
            <p14:sldId id="540"/>
            <p14:sldId id="543"/>
            <p14:sldId id="544"/>
            <p14:sldId id="538"/>
            <p14:sldId id="539"/>
            <p14:sldId id="5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1" autoAdjust="0"/>
    <p:restoredTop sz="88132" autoAdjust="0"/>
  </p:normalViewPr>
  <p:slideViewPr>
    <p:cSldViewPr snapToGrid="0">
      <p:cViewPr varScale="1">
        <p:scale>
          <a:sx n="98" d="100"/>
          <a:sy n="98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debian\mdavila\temporal\mediciones-to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</a:t>
            </a:r>
            <a:r>
              <a:rPr lang="en-US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metros </a:t>
            </a:r>
            <a:r>
              <a:rPr lang="en-US" sz="1400" b="1" i="0" u="none" strike="noStrike" kern="1200" spc="0" baseline="0" dirty="0" err="1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cuadrados</a:t>
            </a:r>
            <a:endParaRPr lang="en-US" sz="1400" b="1" i="0" u="none" strike="noStrike" kern="1200" spc="0" baseline="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'[mediciones-tota.xlsx]Hoja1'!$G$4</c:f>
              <c:strCache>
                <c:ptCount val="1"/>
                <c:pt idx="0">
                  <c:v>Área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'[mediciones-tota.xlsx]Hoja1'!$F$5:$F$9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'[mediciones-tota.xlsx]Hoja1'!$G$5:$G$9</c:f>
              <c:numCache>
                <c:formatCode>#,##0</c:formatCode>
                <c:ptCount val="5"/>
                <c:pt idx="0">
                  <c:v>57500457</c:v>
                </c:pt>
                <c:pt idx="1">
                  <c:v>57651308</c:v>
                </c:pt>
                <c:pt idx="2">
                  <c:v>58073509</c:v>
                </c:pt>
                <c:pt idx="3">
                  <c:v>58100290</c:v>
                </c:pt>
                <c:pt idx="4">
                  <c:v>57724195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A-40E2-B93E-0A212516EE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2496687"/>
        <c:axId val="2056987231"/>
        <c:axId val="0"/>
      </c:bar3DChart>
      <c:catAx>
        <c:axId val="2012496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56987231"/>
        <c:crosses val="autoZero"/>
        <c:auto val="1"/>
        <c:lblAlgn val="ctr"/>
        <c:lblOffset val="100"/>
        <c:noMultiLvlLbl val="0"/>
      </c:catAx>
      <c:valAx>
        <c:axId val="2056987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12496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Perímetro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'[mediciones-tota.xlsx]Hoja1'!$H$5:$H$9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'[mediciones-tota.xlsx]Hoja1'!$I$5:$I$9</c:f>
              <c:numCache>
                <c:formatCode>#,##0</c:formatCode>
                <c:ptCount val="5"/>
                <c:pt idx="0">
                  <c:v>49018</c:v>
                </c:pt>
                <c:pt idx="1">
                  <c:v>47115</c:v>
                </c:pt>
                <c:pt idx="2">
                  <c:v>47794</c:v>
                </c:pt>
                <c:pt idx="3">
                  <c:v>48480</c:v>
                </c:pt>
                <c:pt idx="4">
                  <c:v>49235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D-4F7A-8EF2-8EBEE30D4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34767"/>
        <c:axId val="192523647"/>
        <c:axId val="0"/>
      </c:bar3DChart>
      <c:catAx>
        <c:axId val="32803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2523647"/>
        <c:crosses val="autoZero"/>
        <c:auto val="1"/>
        <c:lblAlgn val="ctr"/>
        <c:lblOffset val="100"/>
        <c:noMultiLvlLbl val="0"/>
      </c:catAx>
      <c:valAx>
        <c:axId val="19252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803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Relación de perímetros sobre Área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1" i="0" u="none" strike="noStrike" kern="1200" spc="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'[mediciones-tota.xlsx]Hoja1'!$H$5,'[mediciones-tota.xlsx]Hoja1'!$H$6,'[mediciones-tota.xlsx]Hoja1'!$H$7,'[mediciones-tota.xlsx]Hoja1'!$H$8,'[mediciones-tota.xlsx]Hoja1'!$H$9</c:f>
              <c:strCache>
                <c:ptCount val="5"/>
                <c:pt idx="0">
                  <c:v>"20190225"</c:v>
                </c:pt>
                <c:pt idx="1">
                  <c:v>"20190725"</c:v>
                </c:pt>
                <c:pt idx="2">
                  <c:v>"20200210"</c:v>
                </c:pt>
                <c:pt idx="3">
                  <c:v>"20200301"</c:v>
                </c:pt>
                <c:pt idx="4">
                  <c:v>"20200311"</c:v>
                </c:pt>
              </c:strCache>
            </c:strRef>
          </c:cat>
          <c:val>
            <c:numRef>
              <c:f>'[mediciones-tota.xlsx]Hoja1'!$J$5,'[mediciones-tota.xlsx]Hoja1'!$J$6,'[mediciones-tota.xlsx]Hoja1'!$J$7,'[mediciones-tota.xlsx]Hoja1'!$J$8,'[mediciones-tota.xlsx]Hoja1'!$J$9</c:f>
              <c:numCache>
                <c:formatCode>0.000%</c:formatCode>
                <c:ptCount val="5"/>
                <c:pt idx="0">
                  <c:v>8.5248018115751669E-4</c:v>
                </c:pt>
                <c:pt idx="1">
                  <c:v>8.1724078142338076E-4</c:v>
                </c:pt>
                <c:pt idx="2">
                  <c:v>8.2299142626287658E-4</c:v>
                </c:pt>
                <c:pt idx="3">
                  <c:v>8.3441924300205726E-4</c:v>
                </c:pt>
                <c:pt idx="4">
                  <c:v>8.5293523798816073E-4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3-411E-8075-79F682045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7400815"/>
        <c:axId val="194771839"/>
        <c:axId val="0"/>
      </c:bar3DChart>
      <c:catAx>
        <c:axId val="37740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4771839"/>
        <c:crosses val="autoZero"/>
        <c:auto val="1"/>
        <c:lblAlgn val="ctr"/>
        <c:lblOffset val="100"/>
        <c:noMultiLvlLbl val="0"/>
      </c:catAx>
      <c:valAx>
        <c:axId val="194771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7740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Perímetro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8034767"/>
        <c:axId val="192523647"/>
        <c:axId val="0"/>
      </c:bar3DChart>
      <c:catAx>
        <c:axId val="32803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2523647"/>
        <c:crosses val="autoZero"/>
        <c:auto val="1"/>
        <c:lblAlgn val="ctr"/>
        <c:lblOffset val="100"/>
        <c:noMultiLvlLbl val="0"/>
      </c:catAx>
      <c:valAx>
        <c:axId val="19252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8034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0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Diferencias de Áreas en metros cuadrados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0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'[mediciones-tota.xlsx]Hoja1'!$F$6,'[mediciones-tota.xlsx]Hoja1'!$F$7,'[mediciones-tota.xlsx]Hoja1'!$F$8,'[mediciones-tota.xlsx]Hoja1'!$F$9</c:f>
              <c:strCache>
                <c:ptCount val="4"/>
                <c:pt idx="0">
                  <c:v>"20190725"</c:v>
                </c:pt>
                <c:pt idx="1">
                  <c:v>"20200210"</c:v>
                </c:pt>
                <c:pt idx="2">
                  <c:v>"20200301"</c:v>
                </c:pt>
                <c:pt idx="3">
                  <c:v>"20200311"</c:v>
                </c:pt>
              </c:strCache>
            </c:strRef>
          </c:cat>
          <c:val>
            <c:numRef>
              <c:f>'[mediciones-tota.xlsx]Hoja1'!$K$6,'[mediciones-tota.xlsx]Hoja1'!$K$7,'[mediciones-tota.xlsx]Hoja1'!$K$8,'[mediciones-tota.xlsx]Hoja1'!$K$9</c:f>
              <c:numCache>
                <c:formatCode>#,##0</c:formatCode>
                <c:ptCount val="4"/>
                <c:pt idx="0">
                  <c:v>-150851</c:v>
                </c:pt>
                <c:pt idx="1">
                  <c:v>-422201</c:v>
                </c:pt>
                <c:pt idx="2">
                  <c:v>-26781</c:v>
                </c:pt>
                <c:pt idx="3">
                  <c:v>376095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30-44B0-AAB0-FE29AB3BE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6044319"/>
        <c:axId val="316016751"/>
      </c:lineChart>
      <c:catAx>
        <c:axId val="37604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6016751"/>
        <c:crosses val="autoZero"/>
        <c:auto val="1"/>
        <c:lblAlgn val="ctr"/>
        <c:lblOffset val="100"/>
        <c:noMultiLvlLbl val="0"/>
      </c:catAx>
      <c:valAx>
        <c:axId val="31601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7604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1" i="0" u="none" strike="noStrike" kern="1200" spc="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400" b="1" i="0" u="none" strike="noStrike" kern="1200" spc="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Diferencias de Perímetro en metros lineales</a:t>
            </a:r>
          </a:p>
        </c:rich>
      </c:tx>
      <c:layout>
        <c:manualLayout>
          <c:xMode val="edge"/>
          <c:yMode val="edge"/>
          <c:x val="0.1731944444444444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CO" sz="1400" b="1" i="0" u="none" strike="noStrike" kern="1200" spc="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'[mediciones-tota.xlsx]Hoja1'!$H$6,'[mediciones-tota.xlsx]Hoja1'!$H$7,'[mediciones-tota.xlsx]Hoja1'!$H$8,'[mediciones-tota.xlsx]Hoja1'!$H$9</c:f>
              <c:strCache>
                <c:ptCount val="4"/>
                <c:pt idx="0">
                  <c:v>"20190725"</c:v>
                </c:pt>
                <c:pt idx="1">
                  <c:v>"20200210"</c:v>
                </c:pt>
                <c:pt idx="2">
                  <c:v>"20200301"</c:v>
                </c:pt>
                <c:pt idx="3">
                  <c:v>"20200311"</c:v>
                </c:pt>
              </c:strCache>
            </c:strRef>
          </c:cat>
          <c:val>
            <c:numRef>
              <c:f>'[mediciones-tota.xlsx]Hoja1'!$L$6,'[mediciones-tota.xlsx]Hoja1'!$L$7,'[mediciones-tota.xlsx]Hoja1'!$L$8,'[mediciones-tota.xlsx]Hoja1'!$L$9</c:f>
              <c:numCache>
                <c:formatCode>#,##0</c:formatCode>
                <c:ptCount val="4"/>
                <c:pt idx="0">
                  <c:v>1903</c:v>
                </c:pt>
                <c:pt idx="1">
                  <c:v>-679</c:v>
                </c:pt>
                <c:pt idx="2">
                  <c:v>-686</c:v>
                </c:pt>
                <c:pt idx="3">
                  <c:v>-755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61-4FCF-B895-EFD60A2CE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545343"/>
        <c:axId val="194771423"/>
      </c:lineChart>
      <c:catAx>
        <c:axId val="32054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4771423"/>
        <c:crosses val="autoZero"/>
        <c:auto val="1"/>
        <c:lblAlgn val="ctr"/>
        <c:lblOffset val="100"/>
        <c:noMultiLvlLbl val="0"/>
      </c:catAx>
      <c:valAx>
        <c:axId val="194771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20545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7800B-D084-42AF-8E87-686B5799D457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7A4B-7C64-4915-A1AB-30157D4583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65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91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7171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22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00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421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612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7737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150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7A4B-7C64-4915-A1AB-30157D45837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575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CDDF67-1A04-4CA5-A328-975C795B4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95A82-30CE-4EC4-835D-C993842C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E0D35F-C1CB-4B5A-92A3-414B7FA4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86DD73-9019-4E86-AE29-0551F2D0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D747DA-D386-412F-8A76-A5C42810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59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C8B29-5451-4D57-92FD-9CB75B3A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7EDEA8-8BD7-4307-BA8E-E5BFAB06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65F368-FCC5-4427-9ABC-40ED71BC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4C943-96EB-481F-974F-F23396DB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BE11E-4004-4B47-B19E-3E71B6A6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0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125027A-CE45-4F68-89D3-5C4F8A43EE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F7039-AE49-4631-91B2-E0658A31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41AB8C-2DB7-4F23-AF03-722CBFBD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5BF65E-BB3C-4F60-B973-1566D7C53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807AEC-D6CC-4FB6-82AC-6A8418B2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3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D0DDF-8D87-4536-B861-A5803AD1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35B71-2AE4-41DA-9D15-1E56EE8EF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05188-3F22-418B-91BC-6808E431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E47F95-36DA-41E8-8ED9-FE07C0DDA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BFD6-73BC-42C4-9647-1BB6672B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49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77A99-0788-4FD2-BE68-95FE0B8F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D401B2-2FFF-406E-B775-79A34A57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16830-DFE2-4779-B62B-8894B7C2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79E50E-D4F0-4EE0-BC32-359F9319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B5BAD2-B973-46DF-9909-7F1A6508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1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013E4-526A-4225-ABC9-AE9FD41B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3A907-C982-4AF7-AFD8-9D95D3EEA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19D520-E6A9-4901-94E0-FE736E64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A5BF79-3BC9-4E34-ACE9-2FC6C1F5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4ED2F-6CC4-43FC-A3B8-524C6DF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2EBC29-9A6D-4F63-A0C5-51932121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587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EC9F-8481-4722-82A7-9CEDDEDA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82BC88-DC16-4414-9D51-239C708E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CDACFA-C2E0-4F46-954E-7EE60CE3B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BC5CC3-B9D8-42A2-812B-9522BAC30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828A4-7C66-4320-8E0C-12EC3D412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1F9E32-53D9-40C3-B0B4-F8F930F5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C18E9A-3513-4654-804D-9CEEA7E7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82A66F-D94A-4447-A909-B62B00F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0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D95BD5-F108-41DC-8ABB-72EA7524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984916-63B0-4FC3-A509-7F883BE5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BE1F1F-C85B-4A72-8A1B-AD7544C0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95C160-23CF-4501-9CE4-1731C766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6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8472C4-DF3F-4A64-8AB0-24DDEFF1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BB42C6-5591-47BE-BD42-8506DEA1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4DEFBF-770F-43E8-84E0-BCD2C44D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27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60633-B598-40F8-B4A0-F4EB6E8F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12F619-AAA0-4012-803F-B768B510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E56D31-C449-4925-BB3E-AD63413E5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0F7202-05C5-4FAF-987D-0E7F6DE4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9BF271-A3DF-44C0-83FF-9C2459DD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2D30E-6891-4050-9670-6FBC4E8E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4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075B3-DB33-4F48-AB99-161FB7E6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327938-F2BE-41FA-9D84-15F18E479B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CB752F-F98E-4D7A-B204-B0977FFF5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2257B3-E147-4FD4-A495-97A1C740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5734D1-AF09-4DC3-A198-757AD63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D30374-574F-4E37-A9F5-686EFE63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1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7F83F9-9C69-4F4D-BD2B-4C5CB19D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B8D3C-62FB-4BA2-87AB-D41A0E815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1E170-7332-4671-BD06-849B14E66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08210-616C-4DEB-9B28-2CF7065DA060}" type="datetimeFigureOut">
              <a:rPr lang="es-CO" smtClean="0"/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DDCD47-7B01-4DB7-B2D0-4E559FE2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BCBE81-B044-47D8-8B40-BE87BD7AD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A65C-ED61-4934-A75B-592A6421C0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2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iempo.com/colombia/otras-ciudades/problematica-del-lago-de-tota-en-boyaca-31905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.png"/><Relationship Id="rId2" Type="http://schemas.openxmlformats.org/officeDocument/2006/relationships/hyperlink" Target="https://repositorio.upct.es/xmlui/bitstream/handle/10317/6353/tfg-mas-uso.pdf?sequence=2&amp;isAllowed=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nel.esa.int/web/sentinel/user-guides/sentinel-1-sar/definition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brockmann-consult.de/wp-content/uploads/2017/11/sco1_12brockmann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078EBABF-5C41-E2B2-779A-56EBC9F90567}"/>
              </a:ext>
            </a:extLst>
          </p:cNvPr>
          <p:cNvGrpSpPr/>
          <p:nvPr/>
        </p:nvGrpSpPr>
        <p:grpSpPr>
          <a:xfrm>
            <a:off x="-1" y="82550"/>
            <a:ext cx="12353933" cy="5849747"/>
            <a:chOff x="-1" y="82550"/>
            <a:chExt cx="12353933" cy="5849747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90CD100-5CEC-C336-354C-EEAC0BE011E8}"/>
                </a:ext>
              </a:extLst>
            </p:cNvPr>
            <p:cNvGrpSpPr/>
            <p:nvPr/>
          </p:nvGrpSpPr>
          <p:grpSpPr>
            <a:xfrm>
              <a:off x="-1" y="82550"/>
              <a:ext cx="11980506" cy="5849747"/>
              <a:chOff x="-1" y="82550"/>
              <a:chExt cx="11980506" cy="5849747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5D332069-DDD1-47E9-ACC6-095A37464A1B}"/>
                  </a:ext>
                </a:extLst>
              </p:cNvPr>
              <p:cNvSpPr txBox="1"/>
              <p:nvPr/>
            </p:nvSpPr>
            <p:spPr>
              <a:xfrm>
                <a:off x="-1" y="5285966"/>
                <a:ext cx="119805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>
                    <a:solidFill>
                      <a:schemeClr val="accent1"/>
                    </a:solidFill>
                  </a:rPr>
                  <a:t>Estas publicaciones presentan de forma general los procedimientos para llegar a resultados concretos. </a:t>
                </a:r>
              </a:p>
              <a:p>
                <a:pPr algn="ctr"/>
                <a:r>
                  <a:rPr lang="es-MX" dirty="0">
                    <a:solidFill>
                      <a:schemeClr val="accent1"/>
                    </a:solidFill>
                  </a:rPr>
                  <a:t>Intentamos hacer pedagogía en el tema de la lectura de imágenes satelitales además de obtener resultados finales</a:t>
                </a:r>
                <a:endParaRPr lang="es-CO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448508" y="4526521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b="1" dirty="0"/>
                  <a:t>Manuel Dávila Sguerra</a:t>
                </a:r>
                <a:endParaRPr lang="es-CO" b="1" dirty="0"/>
              </a:p>
            </p:txBody>
          </p:sp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DB1FCA29-B4E7-4784-9AB8-4268BFB303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508" y="771983"/>
                <a:ext cx="3083489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CO" sz="32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3200" b="1">
                    <a:cs typeface="Arial" panose="020B0604020202020204" pitchFamily="34" charset="0"/>
                  </a:rPr>
                  <a:t>: </a:t>
                </a:r>
                <a:endParaRPr lang="es-MX" altLang="es-CO" sz="32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0" name="CuadroTexto 15">
                <a:extLst>
                  <a:ext uri="{FF2B5EF4-FFF2-40B4-BE49-F238E27FC236}">
                    <a16:creationId xmlns:a16="http://schemas.microsoft.com/office/drawing/2014/main" id="{146C1D04-B442-00C8-EECC-273907DCED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975" y="82550"/>
                <a:ext cx="2398713" cy="585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PROYECTO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s-CO" altLang="es-CO" sz="1600" b="1">
                    <a:cs typeface="Arial" panose="020B0604020202020204" pitchFamily="34" charset="0"/>
                  </a:rPr>
                  <a:t>SATELITES SOCIALES</a:t>
                </a:r>
              </a:p>
            </p:txBody>
          </p:sp>
        </p:grp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719B951-3A74-4596-B5A9-BB6EAD96C623}"/>
                </a:ext>
              </a:extLst>
            </p:cNvPr>
            <p:cNvSpPr txBox="1"/>
            <p:nvPr/>
          </p:nvSpPr>
          <p:spPr>
            <a:xfrm>
              <a:off x="500288" y="1572034"/>
              <a:ext cx="1185364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Lanzan SOS por contaminación en el Lago de Tota, en Boyacá</a:t>
              </a:r>
            </a:p>
            <a:p>
              <a:pPr algn="ctr" fontAlgn="base"/>
              <a:endPara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CO" dirty="0">
                  <a:solidFill>
                    <a:srgbClr val="C00000"/>
                  </a:solidFill>
                  <a:cs typeface="Arial" panose="020B0604020202020204" pitchFamily="34" charset="0"/>
                </a:rPr>
                <a:t>Estudiar </a:t>
              </a:r>
              <a:r>
                <a:rPr kumimoji="0" lang="es-ES" altLang="es-CO" sz="1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</a:rPr>
                <a:t>Constituyentes ópticamente activos </a:t>
              </a:r>
              <a:r>
                <a:rPr kumimoji="0" lang="es-ES" altLang="es-CO" sz="180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</a:rPr>
                <a:t>como: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CO" sz="18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</a:rPr>
                <a:t> Clorofila, Material suspendido total y Materia orgánica </a:t>
              </a:r>
              <a:r>
                <a:rPr kumimoji="0" lang="es-ES" altLang="es-CO" sz="18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</a:rPr>
                <a:t>disuelta coloreada en el un Lago o Laguna</a:t>
              </a:r>
              <a:endParaRPr lang="es-CO" dirty="0">
                <a:solidFill>
                  <a:srgbClr val="C00000"/>
                </a:solidFill>
                <a:cs typeface="Arial" panose="020B0604020202020204" pitchFamily="34" charset="0"/>
              </a:endParaRPr>
            </a:p>
            <a:p>
              <a:pPr algn="ctr" fontAlgn="base"/>
              <a:endPara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/>
              <a:r>
                <a:rPr lang="es-MX" dirty="0">
                  <a:solidFill>
                    <a:srgbClr val="1C1C1C"/>
                  </a:solidFill>
                  <a:latin typeface="roboto_slab_bold"/>
                  <a:hlinkClick r:id="rId3"/>
                </a:rPr>
                <a:t>Información en:</a:t>
              </a:r>
            </a:p>
            <a:p>
              <a:pPr algn="ctr" fontAlgn="base"/>
              <a:r>
                <a:rPr lang="es-CO" sz="1600" dirty="0">
                  <a:hlinkClick r:id="rId3"/>
                </a:rPr>
                <a:t>https://www.eltiempo.com/colombia/otras-ciudades/problematica-del-lago-de-tota-en-boyaca-319058</a:t>
              </a:r>
              <a:r>
                <a:rPr lang="es-CO" sz="1600" dirty="0"/>
                <a:t> (El tiempo, 2019)</a:t>
              </a:r>
              <a:endParaRPr lang="es-MX" sz="1600" b="0" i="0" dirty="0">
                <a:solidFill>
                  <a:srgbClr val="1C1C1C"/>
                </a:solidFill>
                <a:effectLst/>
                <a:latin typeface="roboto_slab_bold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0E4B6DC-24CE-54C3-1869-960E254E2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57B3F8-3393-7E77-0C0D-C7224020F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541CC8-B980-0C93-AA1D-1A05142EF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53D11E18-175B-70B8-6D20-E7E46081491C}"/>
              </a:ext>
            </a:extLst>
          </p:cNvPr>
          <p:cNvGrpSpPr/>
          <p:nvPr/>
        </p:nvGrpSpPr>
        <p:grpSpPr>
          <a:xfrm>
            <a:off x="97276" y="161164"/>
            <a:ext cx="11089532" cy="6696836"/>
            <a:chOff x="-56007" y="83343"/>
            <a:chExt cx="11222298" cy="6716286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98528A1-3036-4D39-94BE-E26CA1638915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EF537A3-2190-4C4D-ABEB-2BFE80BB1DA1}"/>
                </a:ext>
              </a:extLst>
            </p:cNvPr>
            <p:cNvGrpSpPr/>
            <p:nvPr/>
          </p:nvGrpSpPr>
          <p:grpSpPr>
            <a:xfrm>
              <a:off x="-56007" y="1529180"/>
              <a:ext cx="10079350" cy="5270449"/>
              <a:chOff x="49751" y="1165637"/>
              <a:chExt cx="11263747" cy="5740998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1E602FF4-7B6B-4A26-A259-63B1FD0DB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5126" y="1288777"/>
                <a:ext cx="691368" cy="37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53824A97-6B05-4D28-AF3C-6B2A727DB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9961" y="1254869"/>
                <a:ext cx="1073175" cy="406320"/>
              </a:xfrm>
              <a:prstGeom prst="rect">
                <a:avLst/>
              </a:prstGeom>
            </p:spPr>
          </p:pic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6017907" y="1165637"/>
                <a:ext cx="2094109" cy="49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3" name="Imagen 2" descr="Una captura de pantalla de una computadora&#10;&#10;Descripción generada automáticamente">
                <a:extLst>
                  <a:ext uri="{FF2B5EF4-FFF2-40B4-BE49-F238E27FC236}">
                    <a16:creationId xmlns:a16="http://schemas.microsoft.com/office/drawing/2014/main" id="{C72EAD53-0615-4E20-93C6-3460807CC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038" y="1286825"/>
                <a:ext cx="8308460" cy="5619810"/>
              </a:xfrm>
              <a:prstGeom prst="rect">
                <a:avLst/>
              </a:prstGeom>
            </p:spPr>
          </p:pic>
          <p:sp>
            <p:nvSpPr>
              <p:cNvPr id="2" name="Cerrar llave 1">
                <a:extLst>
                  <a:ext uri="{FF2B5EF4-FFF2-40B4-BE49-F238E27FC236}">
                    <a16:creationId xmlns:a16="http://schemas.microsoft.com/office/drawing/2014/main" id="{E276D848-0540-4986-97E6-A09B34A14D3D}"/>
                  </a:ext>
                </a:extLst>
              </p:cNvPr>
              <p:cNvSpPr/>
              <p:nvPr/>
            </p:nvSpPr>
            <p:spPr>
              <a:xfrm>
                <a:off x="4020783" y="2588857"/>
                <a:ext cx="123422" cy="1725514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3FD91750-AB6C-44CD-9B08-91EEC85236DE}"/>
                  </a:ext>
                </a:extLst>
              </p:cNvPr>
              <p:cNvSpPr txBox="1"/>
              <p:nvPr/>
            </p:nvSpPr>
            <p:spPr>
              <a:xfrm>
                <a:off x="4232251" y="3194396"/>
                <a:ext cx="177727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00" dirty="0"/>
                  <a:t>Concentraciones de propiedades ópticas inherentes</a:t>
                </a:r>
              </a:p>
              <a:p>
                <a:r>
                  <a:rPr lang="es-ES" altLang="es-CO" sz="1000" b="1" dirty="0" err="1">
                    <a:solidFill>
                      <a:srgbClr val="222222"/>
                    </a:solidFill>
                    <a:cs typeface="Arial" panose="020B0604020202020204" pitchFamily="34" charset="0"/>
                  </a:rPr>
                  <a:t>Conc_tsm</a:t>
                </a:r>
                <a:r>
                  <a:rPr lang="es-ES" altLang="es-CO" sz="1000" dirty="0">
                    <a:solidFill>
                      <a:srgbClr val="222222"/>
                    </a:solidFill>
                    <a:cs typeface="Arial" panose="020B0604020202020204" pitchFamily="34" charset="0"/>
                  </a:rPr>
                  <a:t>: Materia total suspendida</a:t>
                </a:r>
              </a:p>
              <a:p>
                <a:r>
                  <a:rPr lang="es-CO" sz="1000" b="1" dirty="0" err="1"/>
                  <a:t>conc_chl</a:t>
                </a:r>
                <a:r>
                  <a:rPr lang="es-CO" sz="1000" dirty="0"/>
                  <a:t>: concentración de clorofila</a:t>
                </a:r>
              </a:p>
            </p:txBody>
          </p:sp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E78E2A40-9C81-49BF-9FCE-2EBB85DE4E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4205" y="1821047"/>
                <a:ext cx="2303874" cy="2397461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864E70F-CD56-451D-9CE0-1F7D6B896A8A}"/>
                  </a:ext>
                </a:extLst>
              </p:cNvPr>
              <p:cNvSpPr txBox="1"/>
              <p:nvPr/>
            </p:nvSpPr>
            <p:spPr>
              <a:xfrm rot="19021065">
                <a:off x="4476902" y="2608717"/>
                <a:ext cx="161294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Niveles de Clorofila</a:t>
                </a:r>
              </a:p>
            </p:txBody>
          </p:sp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361ED0E2-3CF6-462B-8504-3E4206B676A0}"/>
                  </a:ext>
                </a:extLst>
              </p:cNvPr>
              <p:cNvSpPr/>
              <p:nvPr/>
            </p:nvSpPr>
            <p:spPr>
              <a:xfrm>
                <a:off x="3675203" y="4154935"/>
                <a:ext cx="345580" cy="15943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BD4E83EE-153A-4B43-B208-93B09D7FC53E}"/>
                  </a:ext>
                </a:extLst>
              </p:cNvPr>
              <p:cNvSpPr/>
              <p:nvPr/>
            </p:nvSpPr>
            <p:spPr>
              <a:xfrm>
                <a:off x="6225919" y="1598285"/>
                <a:ext cx="691368" cy="28758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BEDB045D-CDF5-4AB2-8A98-F2A21E67FC27}"/>
                  </a:ext>
                </a:extLst>
              </p:cNvPr>
              <p:cNvSpPr/>
              <p:nvPr/>
            </p:nvSpPr>
            <p:spPr>
              <a:xfrm rot="18857742">
                <a:off x="7365753" y="2558589"/>
                <a:ext cx="1777750" cy="79812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7" name="Conector recto de flecha 16">
                <a:extLst>
                  <a:ext uri="{FF2B5EF4-FFF2-40B4-BE49-F238E27FC236}">
                    <a16:creationId xmlns:a16="http://schemas.microsoft.com/office/drawing/2014/main" id="{E436FCE2-0C36-47B2-833E-A6E867B813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7288" y="1821047"/>
                <a:ext cx="881544" cy="8716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Imagen 9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D43C7CDE-E7E6-4A13-A9D9-7354EB2D7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51" y="3137768"/>
                <a:ext cx="2181721" cy="854808"/>
              </a:xfrm>
              <a:prstGeom prst="rect">
                <a:avLst/>
              </a:prstGeom>
            </p:spPr>
          </p:pic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DCB6B37-E2A6-4DFC-AA3C-9789F17EB220}"/>
                  </a:ext>
                </a:extLst>
              </p:cNvPr>
              <p:cNvSpPr txBox="1"/>
              <p:nvPr/>
            </p:nvSpPr>
            <p:spPr>
              <a:xfrm rot="5400000">
                <a:off x="1828571" y="3577965"/>
                <a:ext cx="16761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1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Niveles de clorofila</a:t>
                </a:r>
              </a:p>
            </p:txBody>
          </p:sp>
          <p:sp>
            <p:nvSpPr>
              <p:cNvPr id="26" name="Cerrar llave 25">
                <a:extLst>
                  <a:ext uri="{FF2B5EF4-FFF2-40B4-BE49-F238E27FC236}">
                    <a16:creationId xmlns:a16="http://schemas.microsoft.com/office/drawing/2014/main" id="{C4648481-CBC9-4877-8643-6BC79E0A7029}"/>
                  </a:ext>
                </a:extLst>
              </p:cNvPr>
              <p:cNvSpPr/>
              <p:nvPr/>
            </p:nvSpPr>
            <p:spPr>
              <a:xfrm>
                <a:off x="2315361" y="3070371"/>
                <a:ext cx="155448" cy="914400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00414071-422C-49F9-A8D5-1C5231A3E340}"/>
                </a:ext>
              </a:extLst>
            </p:cNvPr>
            <p:cNvSpPr txBox="1"/>
            <p:nvPr/>
          </p:nvSpPr>
          <p:spPr>
            <a:xfrm>
              <a:off x="408562" y="718871"/>
              <a:ext cx="107577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dirty="0">
                  <a:solidFill>
                    <a:srgbClr val="C00000"/>
                  </a:solidFill>
                </a:rPr>
                <a:t>Propiedades ópticamente activas creadas por el proceso C2RCC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Concentración de Clorofila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587DC9BE-E328-5586-6B62-ECAF25FF3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CF0C25-97D8-8B84-FF84-82A4868DF0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E8A7BAA-6315-4696-ED0E-6482A3A142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C522159A-FF60-D9CF-228A-B643A3FE0707}"/>
              </a:ext>
            </a:extLst>
          </p:cNvPr>
          <p:cNvGrpSpPr/>
          <p:nvPr/>
        </p:nvGrpSpPr>
        <p:grpSpPr>
          <a:xfrm>
            <a:off x="970658" y="83343"/>
            <a:ext cx="10754310" cy="6586016"/>
            <a:chOff x="970658" y="83343"/>
            <a:chExt cx="10754310" cy="6586016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166F8DC-F03F-2B08-E870-8F00AE26CC3E}"/>
                </a:ext>
              </a:extLst>
            </p:cNvPr>
            <p:cNvGrpSpPr/>
            <p:nvPr/>
          </p:nvGrpSpPr>
          <p:grpSpPr>
            <a:xfrm>
              <a:off x="970658" y="83343"/>
              <a:ext cx="10754310" cy="6586016"/>
              <a:chOff x="970658" y="83343"/>
              <a:chExt cx="10754310" cy="6586016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5305D26C-1C68-4C13-91D9-3508CA92EB0A}"/>
                  </a:ext>
                </a:extLst>
              </p:cNvPr>
              <p:cNvGrpSpPr/>
              <p:nvPr/>
            </p:nvGrpSpPr>
            <p:grpSpPr>
              <a:xfrm>
                <a:off x="970658" y="1592826"/>
                <a:ext cx="10754310" cy="5076533"/>
                <a:chOff x="292232" y="668119"/>
                <a:chExt cx="11827128" cy="6001240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51908" y="3277908"/>
                  <a:ext cx="313624" cy="2955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4" name="Imagen 3" descr="Imagen que contiene texto, mapa&#10;&#10;Descripción generada automáticamente">
                  <a:extLst>
                    <a:ext uri="{FF2B5EF4-FFF2-40B4-BE49-F238E27FC236}">
                      <a16:creationId xmlns:a16="http://schemas.microsoft.com/office/drawing/2014/main" id="{5D8BFA6E-01A5-417F-BAE0-D37178907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7381" y="668119"/>
                  <a:ext cx="8681979" cy="6001240"/>
                </a:xfrm>
                <a:prstGeom prst="rect">
                  <a:avLst/>
                </a:prstGeom>
              </p:spPr>
            </p:pic>
            <p:sp>
              <p:nvSpPr>
                <p:cNvPr id="5" name="CuadroTexto 4">
                  <a:extLst>
                    <a:ext uri="{FF2B5EF4-FFF2-40B4-BE49-F238E27FC236}">
                      <a16:creationId xmlns:a16="http://schemas.microsoft.com/office/drawing/2014/main" id="{0845BFDE-B425-43D7-B085-77CEEE29033C}"/>
                    </a:ext>
                  </a:extLst>
                </p:cNvPr>
                <p:cNvSpPr txBox="1"/>
                <p:nvPr/>
              </p:nvSpPr>
              <p:spPr>
                <a:xfrm>
                  <a:off x="472871" y="2031402"/>
                  <a:ext cx="2063739" cy="3580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/>
                    <a:t>Clorofila </a:t>
                  </a:r>
                  <a:r>
                    <a:rPr lang="es-CO" dirty="0" err="1">
                      <a:solidFill>
                        <a:schemeClr val="accent1"/>
                      </a:solidFill>
                    </a:rPr>
                    <a:t>conc_chl</a:t>
                  </a:r>
                  <a:endParaRPr lang="es-CO" dirty="0">
                    <a:solidFill>
                      <a:schemeClr val="accent1"/>
                    </a:solidFill>
                  </a:endParaRPr>
                </a:p>
              </p:txBody>
            </p:sp>
            <p:pic>
              <p:nvPicPr>
                <p:cNvPr id="7" name="Imagen 6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B7993BC2-9C7E-453C-9F96-3B6FC8FECD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232" y="3146015"/>
                  <a:ext cx="2425020" cy="854808"/>
                </a:xfrm>
                <a:prstGeom prst="rect">
                  <a:avLst/>
                </a:prstGeom>
              </p:spPr>
            </p:pic>
            <p:pic>
              <p:nvPicPr>
                <p:cNvPr id="8" name="Imagen 7" descr="Imagen que contiene hecho de madera, tabla, teléfono, sostener&#10;&#10;Descripción generada automáticamente">
                  <a:extLst>
                    <a:ext uri="{FF2B5EF4-FFF2-40B4-BE49-F238E27FC236}">
                      <a16:creationId xmlns:a16="http://schemas.microsoft.com/office/drawing/2014/main" id="{301C0631-8F78-43B1-AEFF-CC088996B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8418" y="2944801"/>
                  <a:ext cx="750372" cy="629623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9266A5F0-2EE7-4AB3-B605-B0B1DD7DC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2194" y="2928981"/>
                  <a:ext cx="750373" cy="644438"/>
                </a:xfrm>
                <a:prstGeom prst="rect">
                  <a:avLst/>
                </a:prstGeom>
              </p:spPr>
            </p:pic>
            <p:pic>
              <p:nvPicPr>
                <p:cNvPr id="13" name="Imagen 12">
                  <a:extLst>
                    <a:ext uri="{FF2B5EF4-FFF2-40B4-BE49-F238E27FC236}">
                      <a16:creationId xmlns:a16="http://schemas.microsoft.com/office/drawing/2014/main" id="{AFD1E28D-8DD7-4003-A920-D18A1DD97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71197" y="2932148"/>
                  <a:ext cx="828571" cy="666667"/>
                </a:xfrm>
                <a:prstGeom prst="rect">
                  <a:avLst/>
                </a:prstGeom>
              </p:spPr>
            </p:pic>
            <p:pic>
              <p:nvPicPr>
                <p:cNvPr id="17" name="Imagen 16" descr="Imagen que contiene hecho de madera, tabla, computer, computadora&#10;&#10;Descripción generada automáticamente">
                  <a:extLst>
                    <a:ext uri="{FF2B5EF4-FFF2-40B4-BE49-F238E27FC236}">
                      <a16:creationId xmlns:a16="http://schemas.microsoft.com/office/drawing/2014/main" id="{88BA929C-423C-4428-8331-2B445D077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94078" y="5806841"/>
                  <a:ext cx="809524" cy="647619"/>
                </a:xfrm>
                <a:prstGeom prst="rect">
                  <a:avLst/>
                </a:prstGeom>
              </p:spPr>
            </p:pic>
            <p:pic>
              <p:nvPicPr>
                <p:cNvPr id="19" name="Imagen 18" descr="Imagen que contiene hecho de madera, teléfono, cuarto, sostener&#10;&#10;Descripción generada automáticamente">
                  <a:extLst>
                    <a:ext uri="{FF2B5EF4-FFF2-40B4-BE49-F238E27FC236}">
                      <a16:creationId xmlns:a16="http://schemas.microsoft.com/office/drawing/2014/main" id="{4EA26DFF-9106-436C-9ACE-BB1761D69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25947" y="5821739"/>
                  <a:ext cx="809524" cy="685714"/>
                </a:xfrm>
                <a:prstGeom prst="rect">
                  <a:avLst/>
                </a:prstGeom>
              </p:spPr>
            </p:pic>
            <p:pic>
              <p:nvPicPr>
                <p:cNvPr id="21" name="Imagen 20" descr="Imagen que contiene hecho de madera, tabla, computer, colgando&#10;&#10;Descripción generada automáticamente">
                  <a:extLst>
                    <a:ext uri="{FF2B5EF4-FFF2-40B4-BE49-F238E27FC236}">
                      <a16:creationId xmlns:a16="http://schemas.microsoft.com/office/drawing/2014/main" id="{82ABB429-52E1-4F42-B92D-F64FA3F89C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57816" y="5871643"/>
                  <a:ext cx="725689" cy="617253"/>
                </a:xfrm>
                <a:prstGeom prst="rect">
                  <a:avLst/>
                </a:prstGeom>
              </p:spPr>
            </p:pic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8F86F348-5261-4C6D-A785-DCFDAF71546A}"/>
                    </a:ext>
                  </a:extLst>
                </p:cNvPr>
                <p:cNvSpPr txBox="1"/>
                <p:nvPr/>
              </p:nvSpPr>
              <p:spPr>
                <a:xfrm>
                  <a:off x="472871" y="4404220"/>
                  <a:ext cx="2532167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dirty="0">
                      <a:solidFill>
                        <a:schemeClr val="accent1"/>
                      </a:solidFill>
                    </a:rPr>
                    <a:t>Concentraciones medidas en miligramos por metro cúbico</a:t>
                  </a:r>
                </a:p>
              </p:txBody>
            </p:sp>
            <p:sp>
              <p:nvSpPr>
                <p:cNvPr id="9" name="CuadroTexto 8">
                  <a:extLst>
                    <a:ext uri="{FF2B5EF4-FFF2-40B4-BE49-F238E27FC236}">
                      <a16:creationId xmlns:a16="http://schemas.microsoft.com/office/drawing/2014/main" id="{10BCE097-4AC0-4A04-A0C7-85CB95FF698B}"/>
                    </a:ext>
                  </a:extLst>
                </p:cNvPr>
                <p:cNvSpPr txBox="1"/>
                <p:nvPr/>
              </p:nvSpPr>
              <p:spPr>
                <a:xfrm rot="5400000">
                  <a:off x="2311532" y="3636239"/>
                  <a:ext cx="16761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clorofila</a:t>
                  </a:r>
                </a:p>
              </p:txBody>
            </p:sp>
            <p:sp>
              <p:nvSpPr>
                <p:cNvPr id="11" name="Cerrar llave 10">
                  <a:extLst>
                    <a:ext uri="{FF2B5EF4-FFF2-40B4-BE49-F238E27FC236}">
                      <a16:creationId xmlns:a16="http://schemas.microsoft.com/office/drawing/2014/main" id="{433C4E2C-5ACA-4264-8B85-CDD5030543FA}"/>
                    </a:ext>
                  </a:extLst>
                </p:cNvPr>
                <p:cNvSpPr/>
                <p:nvPr/>
              </p:nvSpPr>
              <p:spPr>
                <a:xfrm>
                  <a:off x="2798322" y="3128645"/>
                  <a:ext cx="155448" cy="914400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611AE98-7377-414A-9CF5-40FD74833821}"/>
                </a:ext>
              </a:extLst>
            </p:cNvPr>
            <p:cNvSpPr txBox="1"/>
            <p:nvPr/>
          </p:nvSpPr>
          <p:spPr>
            <a:xfrm>
              <a:off x="2448039" y="718871"/>
              <a:ext cx="6853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dirty="0">
                  <a:solidFill>
                    <a:srgbClr val="C00000"/>
                  </a:solidFill>
                </a:rPr>
                <a:t>Propiedades ópticamente activas creadas por el proceso C2RCC</a:t>
              </a:r>
            </a:p>
            <a:p>
              <a:pPr algn="ctr"/>
              <a:r>
                <a:rPr lang="es-CO" b="1" dirty="0">
                  <a:solidFill>
                    <a:srgbClr val="C00000"/>
                  </a:solidFill>
                </a:rPr>
                <a:t>Concentración de Clorofila  diversas fechas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6B9541D3-B096-49EA-1E65-4659E3F2DE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9796893-9D82-86CE-3A23-0A145BC3CC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F19D348-F64E-E2B5-112F-C8F99BB406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04F6FE0-BCEB-E91B-3219-C9457AB225A7}"/>
              </a:ext>
            </a:extLst>
          </p:cNvPr>
          <p:cNvGrpSpPr/>
          <p:nvPr/>
        </p:nvGrpSpPr>
        <p:grpSpPr>
          <a:xfrm>
            <a:off x="316611" y="83343"/>
            <a:ext cx="11039647" cy="6543958"/>
            <a:chOff x="52983" y="83343"/>
            <a:chExt cx="11303275" cy="6691314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5C91D933-F9CE-4371-A532-10ED03AA8323}"/>
                </a:ext>
              </a:extLst>
            </p:cNvPr>
            <p:cNvGrpSpPr/>
            <p:nvPr/>
          </p:nvGrpSpPr>
          <p:grpSpPr>
            <a:xfrm>
              <a:off x="52983" y="1740310"/>
              <a:ext cx="11303275" cy="5034347"/>
              <a:chOff x="51999" y="668118"/>
              <a:chExt cx="12072552" cy="6106539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4" name="Imagen 3" descr="Imagen que contiene pasto, foto, diferente, mapa&#10;&#10;Descripción generada automáticamente">
                <a:extLst>
                  <a:ext uri="{FF2B5EF4-FFF2-40B4-BE49-F238E27FC236}">
                    <a16:creationId xmlns:a16="http://schemas.microsoft.com/office/drawing/2014/main" id="{92547C09-EECA-4E50-92F3-4BB917BE2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5782" y="668118"/>
                <a:ext cx="8318769" cy="6106539"/>
              </a:xfrm>
              <a:prstGeom prst="rect">
                <a:avLst/>
              </a:prstGeom>
            </p:spPr>
          </p:pic>
          <p:pic>
            <p:nvPicPr>
              <p:cNvPr id="7" name="Imagen 6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B9323983-1E04-4EF4-AC32-E120EC141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087" y="1580202"/>
                <a:ext cx="2695238" cy="1590476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CFB4043E-5E29-4891-942E-BAE30310E3D4}"/>
                  </a:ext>
                </a:extLst>
              </p:cNvPr>
              <p:cNvSpPr txBox="1"/>
              <p:nvPr/>
            </p:nvSpPr>
            <p:spPr>
              <a:xfrm>
                <a:off x="51999" y="3405607"/>
                <a:ext cx="3628990" cy="309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s-ES" altLang="es-CO" sz="1600" dirty="0">
                    <a:solidFill>
                      <a:srgbClr val="2222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total suspendido:</a:t>
                </a:r>
              </a:p>
              <a:p>
                <a:pPr algn="just"/>
                <a:r>
                  <a:rPr lang="es-ES" altLang="es-CO" sz="1600" dirty="0">
                    <a:solidFill>
                      <a:srgbClr val="2222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TSM/SPM: </a:t>
                </a:r>
                <a:r>
                  <a:rPr lang="es-MX" sz="16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son una </a:t>
                </a:r>
                <a:r>
                  <a:rPr lang="es-MX" sz="1600" b="1" i="0" dirty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serie cuerpos sólidos diminutos  o gotas de líquidos dispersos en la </a:t>
                </a:r>
                <a:r>
                  <a:rPr lang="es-MX" sz="1600" b="1" i="0" u="none" strike="noStrike" dirty="0">
                    <a:solidFill>
                      <a:schemeClr val="accent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atmósfera</a:t>
                </a:r>
                <a:r>
                  <a:rPr lang="es-MX" sz="16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Son generadas a partir de alguna actividad </a:t>
                </a:r>
                <a:r>
                  <a:rPr lang="es-MX" sz="1600" b="0" i="0" u="none" strike="noStrike" dirty="0">
                    <a:solidFill>
                      <a:srgbClr val="0B008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MX" sz="1600" b="0" i="0" dirty="0">
                    <a:solidFill>
                      <a:srgbClr val="202122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causada por «el hombre», como la quema de carbón para producir electricidad o natural como por ejemplo la actividad volcánica</a:t>
                </a:r>
                <a:endParaRPr lang="es-ES" altLang="es-CO" sz="1600" dirty="0">
                  <a:solidFill>
                    <a:srgbClr val="22222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" name="Imagen 7" descr="Imagen que contiene teléfono&#10;&#10;Descripción generada automáticamente">
                <a:extLst>
                  <a:ext uri="{FF2B5EF4-FFF2-40B4-BE49-F238E27FC236}">
                    <a16:creationId xmlns:a16="http://schemas.microsoft.com/office/drawing/2014/main" id="{3A5B2D95-0D49-4787-A3CF-CD3DF8F3B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2081" y="2952789"/>
                <a:ext cx="785844" cy="676191"/>
              </a:xfrm>
              <a:prstGeom prst="rect">
                <a:avLst/>
              </a:prstGeom>
            </p:spPr>
          </p:pic>
          <p:pic>
            <p:nvPicPr>
              <p:cNvPr id="10" name="Imagen 9" descr="Imagen que contiene sostener, hecho de madera, teléfono, tabla&#10;&#10;Descripción generada automáticamente">
                <a:extLst>
                  <a:ext uri="{FF2B5EF4-FFF2-40B4-BE49-F238E27FC236}">
                    <a16:creationId xmlns:a16="http://schemas.microsoft.com/office/drawing/2014/main" id="{AE856BB4-9C70-4EA9-82B2-7932E0A8B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535" y="2945271"/>
                <a:ext cx="809524" cy="676190"/>
              </a:xfrm>
              <a:prstGeom prst="rect">
                <a:avLst/>
              </a:prstGeom>
            </p:spPr>
          </p:pic>
          <p:pic>
            <p:nvPicPr>
              <p:cNvPr id="15" name="Imagen 14" descr="Imagen que contiene hecho de madera, tabla, cuarto, teléfono&#10;&#10;Descripción generada automáticamente">
                <a:extLst>
                  <a:ext uri="{FF2B5EF4-FFF2-40B4-BE49-F238E27FC236}">
                    <a16:creationId xmlns:a16="http://schemas.microsoft.com/office/drawing/2014/main" id="{E0B4B39C-0646-4AB6-B089-A511C73DD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8564" y="2876638"/>
                <a:ext cx="828571" cy="704762"/>
              </a:xfrm>
              <a:prstGeom prst="rect">
                <a:avLst/>
              </a:prstGeom>
            </p:spPr>
          </p:pic>
          <p:pic>
            <p:nvPicPr>
              <p:cNvPr id="18" name="Imagen 17" descr="Imagen que contiene teléfono&#10;&#10;Descripción generada automáticamente">
                <a:extLst>
                  <a:ext uri="{FF2B5EF4-FFF2-40B4-BE49-F238E27FC236}">
                    <a16:creationId xmlns:a16="http://schemas.microsoft.com/office/drawing/2014/main" id="{0936543F-08B0-4584-8599-DBE498711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3005" y="5866071"/>
                <a:ext cx="785844" cy="676191"/>
              </a:xfrm>
              <a:prstGeom prst="rect">
                <a:avLst/>
              </a:prstGeom>
            </p:spPr>
          </p:pic>
          <p:pic>
            <p:nvPicPr>
              <p:cNvPr id="20" name="Imagen 19" descr="Imagen que contiene tabla, hecho de madera, teléfono, sostener&#10;&#10;Descripción generada automáticamente">
                <a:extLst>
                  <a:ext uri="{FF2B5EF4-FFF2-40B4-BE49-F238E27FC236}">
                    <a16:creationId xmlns:a16="http://schemas.microsoft.com/office/drawing/2014/main" id="{63EC7318-EAD7-401C-B038-4D727AA51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005" y="5866071"/>
                <a:ext cx="785845" cy="676192"/>
              </a:xfrm>
              <a:prstGeom prst="rect">
                <a:avLst/>
              </a:prstGeom>
            </p:spPr>
          </p:pic>
          <p:pic>
            <p:nvPicPr>
              <p:cNvPr id="22" name="Imagen 21" descr="Imagen que contiene tabla, hecho de madera, cuarto, sostener&#10;&#10;Descripción generada automáticamente">
                <a:extLst>
                  <a:ext uri="{FF2B5EF4-FFF2-40B4-BE49-F238E27FC236}">
                    <a16:creationId xmlns:a16="http://schemas.microsoft.com/office/drawing/2014/main" id="{1D27AD94-6AAB-4343-9F07-E96572CFC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58563" y="5789920"/>
                <a:ext cx="828571" cy="714286"/>
              </a:xfrm>
              <a:prstGeom prst="rect">
                <a:avLst/>
              </a:prstGeom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F53EC7C-01F8-47ED-8BBF-1631FE8D8748}"/>
                  </a:ext>
                </a:extLst>
              </p:cNvPr>
              <p:cNvSpPr txBox="1"/>
              <p:nvPr/>
            </p:nvSpPr>
            <p:spPr>
              <a:xfrm rot="5400000">
                <a:off x="2302128" y="2398313"/>
                <a:ext cx="230832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1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Niveles de material suspendido </a:t>
                </a:r>
              </a:p>
            </p:txBody>
          </p:sp>
          <p:sp>
            <p:nvSpPr>
              <p:cNvPr id="9" name="Cerrar llave 8">
                <a:extLst>
                  <a:ext uri="{FF2B5EF4-FFF2-40B4-BE49-F238E27FC236}">
                    <a16:creationId xmlns:a16="http://schemas.microsoft.com/office/drawing/2014/main" id="{31128AF3-E096-4877-9864-9683F5F9F148}"/>
                  </a:ext>
                </a:extLst>
              </p:cNvPr>
              <p:cNvSpPr/>
              <p:nvPr/>
            </p:nvSpPr>
            <p:spPr>
              <a:xfrm>
                <a:off x="3129421" y="1779866"/>
                <a:ext cx="101165" cy="1390812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1C449DB-B26E-F6D7-9F6E-8DA4BD1F8A79}"/>
              </a:ext>
            </a:extLst>
          </p:cNvPr>
          <p:cNvSpPr txBox="1"/>
          <p:nvPr/>
        </p:nvSpPr>
        <p:spPr>
          <a:xfrm>
            <a:off x="2448039" y="718871"/>
            <a:ext cx="685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C00000"/>
                </a:solidFill>
              </a:rPr>
              <a:t>Propiedades ópticamente activas creadas por el proceso C2RCC</a:t>
            </a:r>
          </a:p>
          <a:p>
            <a:pPr algn="ctr"/>
            <a:r>
              <a:rPr lang="es-CO" b="1" dirty="0">
                <a:solidFill>
                  <a:srgbClr val="C00000"/>
                </a:solidFill>
              </a:rPr>
              <a:t>Material total suspendido TSM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07A768-0967-7D56-D14A-E450BE66CD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6A159A-E141-3C9F-F355-A5A3F9212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C483861-D1F6-6EBE-8505-B867214AB3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6184098-01E2-1621-85CD-E603CA4360D9}"/>
              </a:ext>
            </a:extLst>
          </p:cNvPr>
          <p:cNvGrpSpPr/>
          <p:nvPr/>
        </p:nvGrpSpPr>
        <p:grpSpPr>
          <a:xfrm>
            <a:off x="94976" y="83343"/>
            <a:ext cx="11870045" cy="6200725"/>
            <a:chOff x="94976" y="83343"/>
            <a:chExt cx="12164038" cy="6329510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D4950756-539F-4C41-9D20-78C82C03AAB3}"/>
                </a:ext>
              </a:extLst>
            </p:cNvPr>
            <p:cNvGrpSpPr/>
            <p:nvPr/>
          </p:nvGrpSpPr>
          <p:grpSpPr>
            <a:xfrm>
              <a:off x="94976" y="788376"/>
              <a:ext cx="12164038" cy="5624477"/>
              <a:chOff x="94976" y="788376"/>
              <a:chExt cx="12164038" cy="5624477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0E880BF1-74D6-4014-9027-D074FEEDC309}"/>
                  </a:ext>
                </a:extLst>
              </p:cNvPr>
              <p:cNvSpPr txBox="1"/>
              <p:nvPr/>
            </p:nvSpPr>
            <p:spPr>
              <a:xfrm>
                <a:off x="172230" y="877839"/>
                <a:ext cx="7679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O" sz="1400" b="1" dirty="0">
                    <a:solidFill>
                      <a:srgbClr val="C00000"/>
                    </a:solidFill>
                  </a:rPr>
                  <a:t>Proceso para generar la serie de subconjuntos del territorio tomando el área de la laguna desde el mapa R2CCR general</a:t>
                </a:r>
                <a:endParaRPr lang="es-ES" sz="1400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9" name="Imagen 8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23DD4D50-F5D7-4157-8C08-EE2F3BB48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9321" y="1668332"/>
                <a:ext cx="4103026" cy="4744521"/>
              </a:xfrm>
              <a:prstGeom prst="rect">
                <a:avLst/>
              </a:prstGeom>
              <a:noFill/>
              <a:ln w="12700">
                <a:solidFill>
                  <a:schemeClr val="accent6"/>
                </a:solidFill>
                <a:tailEnd type="triangle"/>
              </a:ln>
            </p:spPr>
          </p:pic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CB6796C9-A30D-4787-A345-9D20B4BBFA08}"/>
                  </a:ext>
                </a:extLst>
              </p:cNvPr>
              <p:cNvSpPr txBox="1"/>
              <p:nvPr/>
            </p:nvSpPr>
            <p:spPr>
              <a:xfrm>
                <a:off x="4781228" y="2221414"/>
                <a:ext cx="7889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/>
                  <a:t>Calcular </a:t>
                </a:r>
              </a:p>
              <a:p>
                <a:r>
                  <a:rPr lang="es-CO" sz="1200" dirty="0"/>
                  <a:t>el MCI</a:t>
                </a:r>
                <a:endParaRPr lang="es-ES" sz="1200" dirty="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0E47BCBF-46DD-43E7-B195-8E3E347713D1}"/>
                  </a:ext>
                </a:extLst>
              </p:cNvPr>
              <p:cNvSpPr txBox="1"/>
              <p:nvPr/>
            </p:nvSpPr>
            <p:spPr>
              <a:xfrm>
                <a:off x="4713067" y="3236161"/>
                <a:ext cx="11400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400"/>
                </a:lvl1pPr>
              </a:lstStyle>
              <a:p>
                <a:r>
                  <a:rPr lang="es-CO" sz="1200" dirty="0"/>
                  <a:t>Calcular el </a:t>
                </a:r>
              </a:p>
              <a:p>
                <a:r>
                  <a:rPr lang="es-CO" sz="1200" dirty="0"/>
                  <a:t>R705_R665</a:t>
                </a:r>
                <a:endParaRPr lang="es-ES" sz="1200" dirty="0"/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AB64C844-4085-4460-A481-FFCE6DC4573D}"/>
                  </a:ext>
                </a:extLst>
              </p:cNvPr>
              <p:cNvSpPr txBox="1"/>
              <p:nvPr/>
            </p:nvSpPr>
            <p:spPr>
              <a:xfrm>
                <a:off x="94976" y="1562139"/>
                <a:ext cx="3174167" cy="4770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CO" sz="1400" b="1" dirty="0">
                    <a:solidFill>
                      <a:schemeClr val="accent2"/>
                    </a:solidFill>
                  </a:rPr>
                  <a:t>MCI, Máxima Concentración de Clorofila</a:t>
                </a:r>
              </a:p>
              <a:p>
                <a:r>
                  <a:rPr lang="es-CO" sz="1400" dirty="0"/>
                  <a:t>Si el pixel es válido, entonces calcule la ecuación o de lo contrario no asigne valor</a:t>
                </a:r>
              </a:p>
              <a:p>
                <a:r>
                  <a:rPr lang="es-CO" sz="1200" dirty="0" err="1">
                    <a:solidFill>
                      <a:schemeClr val="accent1"/>
                    </a:solidFill>
                  </a:rPr>
                  <a:t>if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Valid_PE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then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(rhown_B5 - rhown_B4 - 0.53*(rhown_B6 - rhown_B4))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else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NaN</a:t>
                </a:r>
                <a:endParaRPr lang="es-CO" sz="1200" dirty="0">
                  <a:solidFill>
                    <a:schemeClr val="accent1"/>
                  </a:solidFill>
                </a:endParaRPr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endParaRPr lang="es-CO" sz="1400" b="1" dirty="0"/>
              </a:p>
              <a:p>
                <a:r>
                  <a:rPr lang="es-CO" sz="1400" b="1" dirty="0">
                    <a:solidFill>
                      <a:schemeClr val="accent2"/>
                    </a:solidFill>
                  </a:rPr>
                  <a:t>R705:R665, Índice diferencial</a:t>
                </a:r>
              </a:p>
              <a:p>
                <a:r>
                  <a:rPr lang="es-CO" sz="1400" dirty="0"/>
                  <a:t>Si el pixel es válido, entonces calcule la relación mostrada de las bandas B5/B4, </a:t>
                </a:r>
                <a:r>
                  <a:rPr lang="es-MX" sz="1400" dirty="0"/>
                  <a:t>bandas centradas en 705 y 665 nm,</a:t>
                </a:r>
                <a:r>
                  <a:rPr lang="es-CO" sz="1400" dirty="0"/>
                  <a:t> y si no,  no asigne nada</a:t>
                </a:r>
              </a:p>
              <a:p>
                <a:r>
                  <a:rPr lang="es-CO" sz="1200" dirty="0" err="1">
                    <a:solidFill>
                      <a:schemeClr val="accent1"/>
                    </a:solidFill>
                  </a:rPr>
                  <a:t>if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Valid_PE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then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(rhown_B5 / rhown_B4)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else</a:t>
                </a:r>
                <a:r>
                  <a:rPr lang="es-CO" sz="1200" dirty="0">
                    <a:solidFill>
                      <a:schemeClr val="accent1"/>
                    </a:solidFill>
                  </a:rPr>
                  <a:t> </a:t>
                </a:r>
                <a:r>
                  <a:rPr lang="es-CO" sz="1200" dirty="0" err="1">
                    <a:solidFill>
                      <a:schemeClr val="accent1"/>
                    </a:solidFill>
                  </a:rPr>
                  <a:t>NaN</a:t>
                </a:r>
                <a:endParaRPr lang="es-CO" sz="12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C777B63B-66EB-428B-8553-A89982F0F757}"/>
                  </a:ext>
                </a:extLst>
              </p:cNvPr>
              <p:cNvSpPr/>
              <p:nvPr/>
            </p:nvSpPr>
            <p:spPr>
              <a:xfrm>
                <a:off x="2931206" y="2683078"/>
                <a:ext cx="1850021" cy="130776"/>
              </a:xfrm>
              <a:custGeom>
                <a:avLst/>
                <a:gdLst>
                  <a:gd name="connsiteX0" fmla="*/ 0 w 1988288"/>
                  <a:gd name="connsiteY0" fmla="*/ 2811018 h 2811018"/>
                  <a:gd name="connsiteX1" fmla="*/ 861237 w 1988288"/>
                  <a:gd name="connsiteY1" fmla="*/ 110348 h 2811018"/>
                  <a:gd name="connsiteX2" fmla="*/ 1956391 w 1988288"/>
                  <a:gd name="connsiteY2" fmla="*/ 482488 h 2811018"/>
                  <a:gd name="connsiteX3" fmla="*/ 1956391 w 1988288"/>
                  <a:gd name="connsiteY3" fmla="*/ 482488 h 2811018"/>
                  <a:gd name="connsiteX4" fmla="*/ 1988288 w 1988288"/>
                  <a:gd name="connsiteY4" fmla="*/ 514385 h 281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8288" h="2811018">
                    <a:moveTo>
                      <a:pt x="0" y="2811018"/>
                    </a:moveTo>
                    <a:cubicBezTo>
                      <a:pt x="267586" y="1654727"/>
                      <a:pt x="535172" y="498436"/>
                      <a:pt x="861237" y="110348"/>
                    </a:cubicBezTo>
                    <a:cubicBezTo>
                      <a:pt x="1187302" y="-277740"/>
                      <a:pt x="1956391" y="482488"/>
                      <a:pt x="1956391" y="482488"/>
                    </a:cubicBezTo>
                    <a:lnTo>
                      <a:pt x="1956391" y="482488"/>
                    </a:lnTo>
                    <a:lnTo>
                      <a:pt x="1988288" y="514385"/>
                    </a:lnTo>
                  </a:path>
                </a:pathLst>
              </a:custGeom>
              <a:noFill/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D6ECFE2E-9FE8-44E2-90BE-2D0F81119E2B}"/>
                  </a:ext>
                </a:extLst>
              </p:cNvPr>
              <p:cNvSpPr/>
              <p:nvPr/>
            </p:nvSpPr>
            <p:spPr>
              <a:xfrm rot="19425300" flipV="1">
                <a:off x="1268909" y="3755577"/>
                <a:ext cx="3703590" cy="850570"/>
              </a:xfrm>
              <a:custGeom>
                <a:avLst/>
                <a:gdLst>
                  <a:gd name="connsiteX0" fmla="*/ 0 w 1988288"/>
                  <a:gd name="connsiteY0" fmla="*/ 2811018 h 2811018"/>
                  <a:gd name="connsiteX1" fmla="*/ 861237 w 1988288"/>
                  <a:gd name="connsiteY1" fmla="*/ 110348 h 2811018"/>
                  <a:gd name="connsiteX2" fmla="*/ 1956391 w 1988288"/>
                  <a:gd name="connsiteY2" fmla="*/ 482488 h 2811018"/>
                  <a:gd name="connsiteX3" fmla="*/ 1956391 w 1988288"/>
                  <a:gd name="connsiteY3" fmla="*/ 482488 h 2811018"/>
                  <a:gd name="connsiteX4" fmla="*/ 1988288 w 1988288"/>
                  <a:gd name="connsiteY4" fmla="*/ 514385 h 281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8288" h="2811018">
                    <a:moveTo>
                      <a:pt x="0" y="2811018"/>
                    </a:moveTo>
                    <a:cubicBezTo>
                      <a:pt x="267586" y="1654727"/>
                      <a:pt x="535172" y="498436"/>
                      <a:pt x="861237" y="110348"/>
                    </a:cubicBezTo>
                    <a:cubicBezTo>
                      <a:pt x="1187302" y="-277740"/>
                      <a:pt x="1956391" y="482488"/>
                      <a:pt x="1956391" y="482488"/>
                    </a:cubicBezTo>
                    <a:lnTo>
                      <a:pt x="1956391" y="482488"/>
                    </a:lnTo>
                    <a:lnTo>
                      <a:pt x="1988288" y="514385"/>
                    </a:lnTo>
                  </a:path>
                </a:pathLst>
              </a:custGeom>
              <a:noFill/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8E4DC38A-6F06-4CE1-888D-E71320FEA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3920" y="788376"/>
                <a:ext cx="4425094" cy="2721748"/>
              </a:xfrm>
              <a:prstGeom prst="rect">
                <a:avLst/>
              </a:prstGeom>
            </p:spPr>
          </p:pic>
          <p:pic>
            <p:nvPicPr>
              <p:cNvPr id="13" name="Imagen 12" descr="Texto&#10;&#10;Descripción generada automáticamente">
                <a:extLst>
                  <a:ext uri="{FF2B5EF4-FFF2-40B4-BE49-F238E27FC236}">
                    <a16:creationId xmlns:a16="http://schemas.microsoft.com/office/drawing/2014/main" id="{5F77D919-673E-4137-8D53-1ABED6C27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3921" y="4022664"/>
                <a:ext cx="4263103" cy="2388603"/>
              </a:xfrm>
              <a:prstGeom prst="rect">
                <a:avLst/>
              </a:prstGeom>
            </p:spPr>
          </p:pic>
          <p:sp>
            <p:nvSpPr>
              <p:cNvPr id="15" name="Abrir llave 14">
                <a:extLst>
                  <a:ext uri="{FF2B5EF4-FFF2-40B4-BE49-F238E27FC236}">
                    <a16:creationId xmlns:a16="http://schemas.microsoft.com/office/drawing/2014/main" id="{02DF83AE-D51C-494A-9842-D1AA8AF24D97}"/>
                  </a:ext>
                </a:extLst>
              </p:cNvPr>
              <p:cNvSpPr/>
              <p:nvPr/>
            </p:nvSpPr>
            <p:spPr>
              <a:xfrm rot="16200000">
                <a:off x="10156782" y="3326425"/>
                <a:ext cx="116426" cy="626376"/>
              </a:xfrm>
              <a:prstGeom prst="leftBrac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7" name="Abrir llave 16">
                <a:extLst>
                  <a:ext uri="{FF2B5EF4-FFF2-40B4-BE49-F238E27FC236}">
                    <a16:creationId xmlns:a16="http://schemas.microsoft.com/office/drawing/2014/main" id="{57D4C540-9C85-4C81-8BE9-5A8B8ADEEBBF}"/>
                  </a:ext>
                </a:extLst>
              </p:cNvPr>
              <p:cNvSpPr/>
              <p:nvPr/>
            </p:nvSpPr>
            <p:spPr>
              <a:xfrm rot="16200000">
                <a:off x="10045974" y="3724979"/>
                <a:ext cx="103152" cy="391485"/>
              </a:xfrm>
              <a:prstGeom prst="leftBrac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6DB5BAB3-AE40-4DCC-8347-BC37B2FD988B}"/>
                  </a:ext>
                </a:extLst>
              </p:cNvPr>
              <p:cNvSpPr/>
              <p:nvPr/>
            </p:nvSpPr>
            <p:spPr>
              <a:xfrm>
                <a:off x="5637402" y="3548543"/>
                <a:ext cx="4177717" cy="352338"/>
              </a:xfrm>
              <a:custGeom>
                <a:avLst/>
                <a:gdLst>
                  <a:gd name="connsiteX0" fmla="*/ 0 w 4177717"/>
                  <a:gd name="connsiteY0" fmla="*/ 0 h 352338"/>
                  <a:gd name="connsiteX1" fmla="*/ 4177717 w 4177717"/>
                  <a:gd name="connsiteY1" fmla="*/ 352338 h 352338"/>
                  <a:gd name="connsiteX2" fmla="*/ 4177717 w 4177717"/>
                  <a:gd name="connsiteY2" fmla="*/ 352338 h 35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77717" h="352338">
                    <a:moveTo>
                      <a:pt x="0" y="0"/>
                    </a:moveTo>
                    <a:lnTo>
                      <a:pt x="4177717" y="352338"/>
                    </a:lnTo>
                    <a:lnTo>
                      <a:pt x="4177717" y="352338"/>
                    </a:lnTo>
                  </a:path>
                </a:pathLst>
              </a:custGeom>
              <a:noFill/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29" name="Conector: angular 28">
                <a:extLst>
                  <a:ext uri="{FF2B5EF4-FFF2-40B4-BE49-F238E27FC236}">
                    <a16:creationId xmlns:a16="http://schemas.microsoft.com/office/drawing/2014/main" id="{070AEC04-3137-459A-BFCD-3708FC13A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0227" y="2486115"/>
                <a:ext cx="4170201" cy="1129153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57202CB3-3922-D160-C454-11B027986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33FD15-DD1E-74C2-D325-A18D9D210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00881D-0D3C-9879-87F2-E212B21244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9F1279C6-5C52-4079-DD0D-53A1D58400C4}"/>
              </a:ext>
            </a:extLst>
          </p:cNvPr>
          <p:cNvGrpSpPr/>
          <p:nvPr/>
        </p:nvGrpSpPr>
        <p:grpSpPr>
          <a:xfrm>
            <a:off x="160256" y="83342"/>
            <a:ext cx="10880638" cy="6774657"/>
            <a:chOff x="160256" y="83342"/>
            <a:chExt cx="10880638" cy="6774657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0B7F5924-AC56-34A4-2679-7A371A284D7E}"/>
                </a:ext>
              </a:extLst>
            </p:cNvPr>
            <p:cNvGrpSpPr/>
            <p:nvPr/>
          </p:nvGrpSpPr>
          <p:grpSpPr>
            <a:xfrm>
              <a:off x="160256" y="83342"/>
              <a:ext cx="10880638" cy="6774657"/>
              <a:chOff x="160256" y="83343"/>
              <a:chExt cx="10799971" cy="6726072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939A2024-12F9-4EAC-BFB4-EBC005F90834}"/>
                  </a:ext>
                </a:extLst>
              </p:cNvPr>
              <p:cNvGrpSpPr/>
              <p:nvPr/>
            </p:nvGrpSpPr>
            <p:grpSpPr>
              <a:xfrm>
                <a:off x="160256" y="1472157"/>
                <a:ext cx="10799971" cy="5337258"/>
                <a:chOff x="160256" y="1472157"/>
                <a:chExt cx="10799971" cy="5337258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305175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sp>
              <p:nvSpPr>
                <p:cNvPr id="10" name="Cilindro 9">
                  <a:extLst>
                    <a:ext uri="{FF2B5EF4-FFF2-40B4-BE49-F238E27FC236}">
                      <a16:creationId xmlns:a16="http://schemas.microsoft.com/office/drawing/2014/main" id="{8F2B78D5-FB2C-44FB-BB0C-0333BCC24520}"/>
                    </a:ext>
                  </a:extLst>
                </p:cNvPr>
                <p:cNvSpPr/>
                <p:nvPr/>
              </p:nvSpPr>
              <p:spPr>
                <a:xfrm>
                  <a:off x="160256" y="3416308"/>
                  <a:ext cx="2305183" cy="1052624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1200" dirty="0"/>
                    <a:t>STEP3_1_Graph_BMath.xml</a:t>
                  </a:r>
                </a:p>
              </p:txBody>
            </p:sp>
            <p:grpSp>
              <p:nvGrpSpPr>
                <p:cNvPr id="11" name="Grupo 10">
                  <a:extLst>
                    <a:ext uri="{FF2B5EF4-FFF2-40B4-BE49-F238E27FC236}">
                      <a16:creationId xmlns:a16="http://schemas.microsoft.com/office/drawing/2014/main" id="{E75AFD08-98FA-45BC-A8E7-1BFC1BA88E94}"/>
                    </a:ext>
                  </a:extLst>
                </p:cNvPr>
                <p:cNvGrpSpPr/>
                <p:nvPr/>
              </p:nvGrpSpPr>
              <p:grpSpPr>
                <a:xfrm>
                  <a:off x="4708494" y="2023832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49" name="Cilindro 48">
                    <a:extLst>
                      <a:ext uri="{FF2B5EF4-FFF2-40B4-BE49-F238E27FC236}">
                        <a16:creationId xmlns:a16="http://schemas.microsoft.com/office/drawing/2014/main" id="{5631057E-DBF5-4ACA-95EA-6CDCDC8BC553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0" name="Cilindro 49">
                    <a:extLst>
                      <a:ext uri="{FF2B5EF4-FFF2-40B4-BE49-F238E27FC236}">
                        <a16:creationId xmlns:a16="http://schemas.microsoft.com/office/drawing/2014/main" id="{678E458A-06FB-48C6-8A08-F61A248D6EC8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1" name="Cilindro 50">
                    <a:extLst>
                      <a:ext uri="{FF2B5EF4-FFF2-40B4-BE49-F238E27FC236}">
                        <a16:creationId xmlns:a16="http://schemas.microsoft.com/office/drawing/2014/main" id="{5447D091-7E76-42D9-BCE0-AF8E90D4FA47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7262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2" name="Cilindro 51">
                    <a:extLst>
                      <a:ext uri="{FF2B5EF4-FFF2-40B4-BE49-F238E27FC236}">
                        <a16:creationId xmlns:a16="http://schemas.microsoft.com/office/drawing/2014/main" id="{B609FEBD-AB82-427B-B705-1FA81C005632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3" name="Cilindro 52">
                    <a:extLst>
                      <a:ext uri="{FF2B5EF4-FFF2-40B4-BE49-F238E27FC236}">
                        <a16:creationId xmlns:a16="http://schemas.microsoft.com/office/drawing/2014/main" id="{0E10387A-B340-4604-AF16-ADB543AF0591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4" name="Cilindro 53">
                    <a:extLst>
                      <a:ext uri="{FF2B5EF4-FFF2-40B4-BE49-F238E27FC236}">
                        <a16:creationId xmlns:a16="http://schemas.microsoft.com/office/drawing/2014/main" id="{739CE9A7-1CDA-4143-B139-0485FF1993FC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13" name="Grupo 12">
                  <a:extLst>
                    <a:ext uri="{FF2B5EF4-FFF2-40B4-BE49-F238E27FC236}">
                      <a16:creationId xmlns:a16="http://schemas.microsoft.com/office/drawing/2014/main" id="{540D5E05-40AC-4C68-8819-837052F6AF3E}"/>
                    </a:ext>
                  </a:extLst>
                </p:cNvPr>
                <p:cNvGrpSpPr/>
                <p:nvPr/>
              </p:nvGrpSpPr>
              <p:grpSpPr>
                <a:xfrm>
                  <a:off x="4628345" y="5035179"/>
                  <a:ext cx="4165686" cy="614078"/>
                  <a:chOff x="3700132" y="1163581"/>
                  <a:chExt cx="4165686" cy="614078"/>
                </a:xfrm>
              </p:grpSpPr>
              <p:sp>
                <p:nvSpPr>
                  <p:cNvPr id="43" name="Cilindro 42">
                    <a:extLst>
                      <a:ext uri="{FF2B5EF4-FFF2-40B4-BE49-F238E27FC236}">
                        <a16:creationId xmlns:a16="http://schemas.microsoft.com/office/drawing/2014/main" id="{B2D787AF-F217-45DB-BAB7-3B5C1E5B2143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3700132" y="1169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4" name="Cilindro 43">
                    <a:extLst>
                      <a:ext uri="{FF2B5EF4-FFF2-40B4-BE49-F238E27FC236}">
                        <a16:creationId xmlns:a16="http://schemas.microsoft.com/office/drawing/2014/main" id="{3DDCFD7B-7867-46F6-86DF-2A8B69C4EB6D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4390466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5" name="Cilindro 44">
                    <a:extLst>
                      <a:ext uri="{FF2B5EF4-FFF2-40B4-BE49-F238E27FC236}">
                        <a16:creationId xmlns:a16="http://schemas.microsoft.com/office/drawing/2014/main" id="{AA08268A-6589-407C-8941-719CB799CC1D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195776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6" name="Cilindro 45">
                    <a:extLst>
                      <a:ext uri="{FF2B5EF4-FFF2-40B4-BE49-F238E27FC236}">
                        <a16:creationId xmlns:a16="http://schemas.microsoft.com/office/drawing/2014/main" id="{656A98D1-B478-4D14-BB1D-AEABDCA7E916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5892843" y="1169583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7" name="Cilindro 46">
                    <a:extLst>
                      <a:ext uri="{FF2B5EF4-FFF2-40B4-BE49-F238E27FC236}">
                        <a16:creationId xmlns:a16="http://schemas.microsoft.com/office/drawing/2014/main" id="{58172082-B140-4E93-88A1-126B155B35C4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6589908" y="1163581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48" name="Cilindro 47">
                    <a:extLst>
                      <a:ext uri="{FF2B5EF4-FFF2-40B4-BE49-F238E27FC236}">
                        <a16:creationId xmlns:a16="http://schemas.microsoft.com/office/drawing/2014/main" id="{8B1CD0CA-27C6-43C4-AF51-EAEC4F28BF99}"/>
                      </a:ext>
                    </a:extLst>
                  </p:cNvPr>
                  <p:cNvSpPr/>
                  <p:nvPr/>
                </p:nvSpPr>
                <p:spPr>
                  <a:xfrm rot="21443391">
                    <a:off x="7270395" y="1163582"/>
                    <a:ext cx="595423" cy="608076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5" name="Rectángulo: esquinas redondeadas 14">
                  <a:extLst>
                    <a:ext uri="{FF2B5EF4-FFF2-40B4-BE49-F238E27FC236}">
                      <a16:creationId xmlns:a16="http://schemas.microsoft.com/office/drawing/2014/main" id="{5E3CA2F3-00DB-48F2-8BCD-0706CD2C704A}"/>
                    </a:ext>
                  </a:extLst>
                </p:cNvPr>
                <p:cNvSpPr/>
                <p:nvPr/>
              </p:nvSpPr>
              <p:spPr>
                <a:xfrm>
                  <a:off x="3167405" y="3565596"/>
                  <a:ext cx="1332538" cy="826760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8E6644B8-7648-4089-B170-27EA5872D16A}"/>
                    </a:ext>
                  </a:extLst>
                </p:cNvPr>
                <p:cNvSpPr txBox="1"/>
                <p:nvPr/>
              </p:nvSpPr>
              <p:spPr>
                <a:xfrm>
                  <a:off x="3238799" y="3572939"/>
                  <a:ext cx="118974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/>
                    <a:t>Proceso de</a:t>
                  </a:r>
                </a:p>
                <a:p>
                  <a:r>
                    <a:rPr lang="es-CO" sz="1200" dirty="0"/>
                    <a:t>Generación de</a:t>
                  </a:r>
                </a:p>
                <a:p>
                  <a:r>
                    <a:rPr lang="es-CO" sz="1200" dirty="0"/>
                    <a:t>Indicadores </a:t>
                  </a:r>
                </a:p>
                <a:p>
                  <a:r>
                    <a:rPr lang="es-CO" sz="1200" dirty="0"/>
                    <a:t>bioquímicos</a:t>
                  </a:r>
                  <a:endParaRPr lang="es-ES" sz="1200" dirty="0"/>
                </a:p>
              </p:txBody>
            </p:sp>
            <p:sp>
              <p:nvSpPr>
                <p:cNvPr id="18" name="Flecha: a la derecha 17">
                  <a:extLst>
                    <a:ext uri="{FF2B5EF4-FFF2-40B4-BE49-F238E27FC236}">
                      <a16:creationId xmlns:a16="http://schemas.microsoft.com/office/drawing/2014/main" id="{262FD0D3-3BC4-48A7-94A9-EB0880E29EEB}"/>
                    </a:ext>
                  </a:extLst>
                </p:cNvPr>
                <p:cNvSpPr/>
                <p:nvPr/>
              </p:nvSpPr>
              <p:spPr>
                <a:xfrm>
                  <a:off x="2536833" y="3547904"/>
                  <a:ext cx="520861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Flecha: hacia abajo 18">
                  <a:extLst>
                    <a:ext uri="{FF2B5EF4-FFF2-40B4-BE49-F238E27FC236}">
                      <a16:creationId xmlns:a16="http://schemas.microsoft.com/office/drawing/2014/main" id="{3F5E9B88-4D90-41D9-8637-826BE84D2075}"/>
                    </a:ext>
                  </a:extLst>
                </p:cNvPr>
                <p:cNvSpPr/>
                <p:nvPr/>
              </p:nvSpPr>
              <p:spPr>
                <a:xfrm>
                  <a:off x="4743184" y="271403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0" name="Flecha: hacia abajo 19">
                  <a:extLst>
                    <a:ext uri="{FF2B5EF4-FFF2-40B4-BE49-F238E27FC236}">
                      <a16:creationId xmlns:a16="http://schemas.microsoft.com/office/drawing/2014/main" id="{4556387C-B15A-49BF-8616-B3A858E7EAA5}"/>
                    </a:ext>
                  </a:extLst>
                </p:cNvPr>
                <p:cNvSpPr/>
                <p:nvPr/>
              </p:nvSpPr>
              <p:spPr>
                <a:xfrm>
                  <a:off x="5371256" y="272469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Flecha: hacia abajo 20">
                  <a:extLst>
                    <a:ext uri="{FF2B5EF4-FFF2-40B4-BE49-F238E27FC236}">
                      <a16:creationId xmlns:a16="http://schemas.microsoft.com/office/drawing/2014/main" id="{1C9B3116-2DA1-41B1-9575-02599C16BE16}"/>
                    </a:ext>
                  </a:extLst>
                </p:cNvPr>
                <p:cNvSpPr/>
                <p:nvPr/>
              </p:nvSpPr>
              <p:spPr>
                <a:xfrm>
                  <a:off x="6238828" y="272724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" name="Flecha: hacia abajo 21">
                  <a:extLst>
                    <a:ext uri="{FF2B5EF4-FFF2-40B4-BE49-F238E27FC236}">
                      <a16:creationId xmlns:a16="http://schemas.microsoft.com/office/drawing/2014/main" id="{C0ED0BFA-26AF-474B-B003-A0960342A30A}"/>
                    </a:ext>
                  </a:extLst>
                </p:cNvPr>
                <p:cNvSpPr/>
                <p:nvPr/>
              </p:nvSpPr>
              <p:spPr>
                <a:xfrm>
                  <a:off x="6973872" y="2729061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" name="Flecha: hacia abajo 22">
                  <a:extLst>
                    <a:ext uri="{FF2B5EF4-FFF2-40B4-BE49-F238E27FC236}">
                      <a16:creationId xmlns:a16="http://schemas.microsoft.com/office/drawing/2014/main" id="{A9B22E61-03E3-4330-8D5B-4D5EA872855D}"/>
                    </a:ext>
                  </a:extLst>
                </p:cNvPr>
                <p:cNvSpPr/>
                <p:nvPr/>
              </p:nvSpPr>
              <p:spPr>
                <a:xfrm>
                  <a:off x="7686626" y="2715237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4" name="Flecha: hacia abajo 23">
                  <a:extLst>
                    <a:ext uri="{FF2B5EF4-FFF2-40B4-BE49-F238E27FC236}">
                      <a16:creationId xmlns:a16="http://schemas.microsoft.com/office/drawing/2014/main" id="{8765F7F5-1D96-4080-8B41-A83E3D8E5008}"/>
                    </a:ext>
                  </a:extLst>
                </p:cNvPr>
                <p:cNvSpPr/>
                <p:nvPr/>
              </p:nvSpPr>
              <p:spPr>
                <a:xfrm>
                  <a:off x="8341495" y="2724693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" name="Flecha: hacia abajo 24">
                  <a:extLst>
                    <a:ext uri="{FF2B5EF4-FFF2-40B4-BE49-F238E27FC236}">
                      <a16:creationId xmlns:a16="http://schemas.microsoft.com/office/drawing/2014/main" id="{852649F6-8CA7-4132-9DFF-10474976FEA9}"/>
                    </a:ext>
                  </a:extLst>
                </p:cNvPr>
                <p:cNvSpPr/>
                <p:nvPr/>
              </p:nvSpPr>
              <p:spPr>
                <a:xfrm>
                  <a:off x="4720308" y="453372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6" name="Flecha: hacia abajo 25">
                  <a:extLst>
                    <a:ext uri="{FF2B5EF4-FFF2-40B4-BE49-F238E27FC236}">
                      <a16:creationId xmlns:a16="http://schemas.microsoft.com/office/drawing/2014/main" id="{4DACB98B-330A-4DD4-AAFB-6D563CBC3767}"/>
                    </a:ext>
                  </a:extLst>
                </p:cNvPr>
                <p:cNvSpPr/>
                <p:nvPr/>
              </p:nvSpPr>
              <p:spPr>
                <a:xfrm>
                  <a:off x="5348380" y="454438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Flecha: hacia abajo 26">
                  <a:extLst>
                    <a:ext uri="{FF2B5EF4-FFF2-40B4-BE49-F238E27FC236}">
                      <a16:creationId xmlns:a16="http://schemas.microsoft.com/office/drawing/2014/main" id="{3F095830-3E96-42CC-9D1C-3E899B8531E6}"/>
                    </a:ext>
                  </a:extLst>
                </p:cNvPr>
                <p:cNvSpPr/>
                <p:nvPr/>
              </p:nvSpPr>
              <p:spPr>
                <a:xfrm>
                  <a:off x="6215952" y="454693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Flecha: hacia abajo 27">
                  <a:extLst>
                    <a:ext uri="{FF2B5EF4-FFF2-40B4-BE49-F238E27FC236}">
                      <a16:creationId xmlns:a16="http://schemas.microsoft.com/office/drawing/2014/main" id="{5AA82C97-5C8E-4687-AFD5-AE121D7FEADB}"/>
                    </a:ext>
                  </a:extLst>
                </p:cNvPr>
                <p:cNvSpPr/>
                <p:nvPr/>
              </p:nvSpPr>
              <p:spPr>
                <a:xfrm>
                  <a:off x="6950996" y="4548756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" name="Flecha: hacia abajo 28">
                  <a:extLst>
                    <a:ext uri="{FF2B5EF4-FFF2-40B4-BE49-F238E27FC236}">
                      <a16:creationId xmlns:a16="http://schemas.microsoft.com/office/drawing/2014/main" id="{6B08A9D1-308F-406E-BE81-0E942DC44513}"/>
                    </a:ext>
                  </a:extLst>
                </p:cNvPr>
                <p:cNvSpPr/>
                <p:nvPr/>
              </p:nvSpPr>
              <p:spPr>
                <a:xfrm>
                  <a:off x="7663750" y="4534932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Flecha: hacia abajo 29">
                  <a:extLst>
                    <a:ext uri="{FF2B5EF4-FFF2-40B4-BE49-F238E27FC236}">
                      <a16:creationId xmlns:a16="http://schemas.microsoft.com/office/drawing/2014/main" id="{33C4C989-B440-4D9C-BD2D-AA921AABCB7D}"/>
                    </a:ext>
                  </a:extLst>
                </p:cNvPr>
                <p:cNvSpPr/>
                <p:nvPr/>
              </p:nvSpPr>
              <p:spPr>
                <a:xfrm>
                  <a:off x="8318619" y="4544388"/>
                  <a:ext cx="469985" cy="3688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1" name="Rectángulo: esquinas redondeadas 30">
                  <a:extLst>
                    <a:ext uri="{FF2B5EF4-FFF2-40B4-BE49-F238E27FC236}">
                      <a16:creationId xmlns:a16="http://schemas.microsoft.com/office/drawing/2014/main" id="{43BBE9FB-53AD-4386-A668-A63E9452B89F}"/>
                    </a:ext>
                  </a:extLst>
                </p:cNvPr>
                <p:cNvSpPr/>
                <p:nvPr/>
              </p:nvSpPr>
              <p:spPr>
                <a:xfrm>
                  <a:off x="4740971" y="1472157"/>
                  <a:ext cx="4066598" cy="488555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Subconjunto de mapas C2RCC en  secuencia de fechas</a:t>
                  </a:r>
                  <a:endParaRPr lang="es-ES" dirty="0"/>
                </a:p>
              </p:txBody>
            </p:sp>
            <p:sp>
              <p:nvSpPr>
                <p:cNvPr id="32" name="Rectángulo: esquinas redondeadas 31">
                  <a:extLst>
                    <a:ext uri="{FF2B5EF4-FFF2-40B4-BE49-F238E27FC236}">
                      <a16:creationId xmlns:a16="http://schemas.microsoft.com/office/drawing/2014/main" id="{A12F4A0B-48F0-4A61-8799-F5375AE4BBC3}"/>
                    </a:ext>
                  </a:extLst>
                </p:cNvPr>
                <p:cNvSpPr/>
                <p:nvPr/>
              </p:nvSpPr>
              <p:spPr>
                <a:xfrm>
                  <a:off x="4652638" y="5904146"/>
                  <a:ext cx="4066598" cy="90526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Mapas generados MCI y R705_R665</a:t>
                  </a:r>
                  <a:endParaRPr lang="es-ES" dirty="0"/>
                </a:p>
              </p:txBody>
            </p:sp>
            <p:pic>
              <p:nvPicPr>
                <p:cNvPr id="33" name="Imagen 32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838EC13B-871D-4BFF-85F1-6FE3979A86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45733" y="2137594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4" name="Imagen 33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0639040C-8A54-4127-B43B-5CC7267FA6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2835735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5" name="Imagen 34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616A9D08-C4BC-4360-85E5-35365293A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3548696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6" name="Imagen 35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E65BCD95-6AE4-4038-B427-03A265020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68619" y="4316532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7" name="Imagen 36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DDA592D8-38B1-4301-8A9C-A43BE16BF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5021936"/>
                  <a:ext cx="568670" cy="624150"/>
                </a:xfrm>
                <a:prstGeom prst="rect">
                  <a:avLst/>
                </a:prstGeom>
              </p:spPr>
            </p:pic>
            <p:pic>
              <p:nvPicPr>
                <p:cNvPr id="38" name="Imagen 37" descr="Imagen que contiene exterior, pasto, montaña, bosque&#10;&#10;Descripción generada automáticamente">
                  <a:extLst>
                    <a:ext uri="{FF2B5EF4-FFF2-40B4-BE49-F238E27FC236}">
                      <a16:creationId xmlns:a16="http://schemas.microsoft.com/office/drawing/2014/main" id="{AFB64023-57A4-4CA8-B7FD-EBAA96F6E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391557" y="5683106"/>
                  <a:ext cx="568670" cy="624150"/>
                </a:xfrm>
                <a:prstGeom prst="rect">
                  <a:avLst/>
                </a:prstGeom>
              </p:spPr>
            </p:pic>
            <p:sp>
              <p:nvSpPr>
                <p:cNvPr id="39" name="Flecha: a la derecha 38">
                  <a:extLst>
                    <a:ext uri="{FF2B5EF4-FFF2-40B4-BE49-F238E27FC236}">
                      <a16:creationId xmlns:a16="http://schemas.microsoft.com/office/drawing/2014/main" id="{368396FA-AB7C-4572-B281-E369598628B3}"/>
                    </a:ext>
                  </a:extLst>
                </p:cNvPr>
                <p:cNvSpPr/>
                <p:nvPr/>
              </p:nvSpPr>
              <p:spPr>
                <a:xfrm>
                  <a:off x="8972803" y="5021936"/>
                  <a:ext cx="978408" cy="48463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0" name="Abrir llave 39">
                  <a:extLst>
                    <a:ext uri="{FF2B5EF4-FFF2-40B4-BE49-F238E27FC236}">
                      <a16:creationId xmlns:a16="http://schemas.microsoft.com/office/drawing/2014/main" id="{EC45DAEF-4B40-4318-8B2B-6AFDE7548CCF}"/>
                    </a:ext>
                  </a:extLst>
                </p:cNvPr>
                <p:cNvSpPr/>
                <p:nvPr/>
              </p:nvSpPr>
              <p:spPr>
                <a:xfrm>
                  <a:off x="9878722" y="2137594"/>
                  <a:ext cx="424502" cy="4169662"/>
                </a:xfrm>
                <a:prstGeom prst="lef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" name="Rectángulo 41">
                  <a:extLst>
                    <a:ext uri="{FF2B5EF4-FFF2-40B4-BE49-F238E27FC236}">
                      <a16:creationId xmlns:a16="http://schemas.microsoft.com/office/drawing/2014/main" id="{36B12ED6-5A6D-4B1A-A713-6837A8094F11}"/>
                    </a:ext>
                  </a:extLst>
                </p:cNvPr>
                <p:cNvSpPr/>
                <p:nvPr/>
              </p:nvSpPr>
              <p:spPr>
                <a:xfrm>
                  <a:off x="4926056" y="3508446"/>
                  <a:ext cx="3881513" cy="94506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dirty="0"/>
                    <a:t>STEP3_script_BMath.sh</a:t>
                  </a:r>
                  <a:endParaRPr lang="es-ES" dirty="0"/>
                </a:p>
              </p:txBody>
            </p:sp>
            <p:sp>
              <p:nvSpPr>
                <p:cNvPr id="4" name="Diagrama de flujo: disco magnético 3">
                  <a:extLst>
                    <a:ext uri="{FF2B5EF4-FFF2-40B4-BE49-F238E27FC236}">
                      <a16:creationId xmlns:a16="http://schemas.microsoft.com/office/drawing/2014/main" id="{3B28032A-26E4-434A-975E-D3ABE6551B7D}"/>
                    </a:ext>
                  </a:extLst>
                </p:cNvPr>
                <p:cNvSpPr/>
                <p:nvPr/>
              </p:nvSpPr>
              <p:spPr>
                <a:xfrm>
                  <a:off x="3295650" y="1992686"/>
                  <a:ext cx="786007" cy="57479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endParaRPr lang="es-MX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c2rcc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" name="Diagrama de flujo: disco magnético 4">
                  <a:extLst>
                    <a:ext uri="{FF2B5EF4-FFF2-40B4-BE49-F238E27FC236}">
                      <a16:creationId xmlns:a16="http://schemas.microsoft.com/office/drawing/2014/main" id="{122F8EE5-C6D7-4C51-8830-47D6C44B3E8D}"/>
                    </a:ext>
                  </a:extLst>
                </p:cNvPr>
                <p:cNvSpPr/>
                <p:nvPr/>
              </p:nvSpPr>
              <p:spPr>
                <a:xfrm>
                  <a:off x="3191043" y="5124450"/>
                  <a:ext cx="1023963" cy="60548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…</a:t>
                  </a:r>
                </a:p>
                <a:p>
                  <a:pPr algn="ctr"/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C2RCC..MCI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" name="CuadroTexto 5">
                  <a:extLst>
                    <a:ext uri="{FF2B5EF4-FFF2-40B4-BE49-F238E27FC236}">
                      <a16:creationId xmlns:a16="http://schemas.microsoft.com/office/drawing/2014/main" id="{24C98345-6ADE-493D-B1D7-5674BEE8CD8A}"/>
                    </a:ext>
                  </a:extLst>
                </p:cNvPr>
                <p:cNvSpPr txBox="1"/>
                <p:nvPr/>
              </p:nvSpPr>
              <p:spPr>
                <a:xfrm>
                  <a:off x="2896337" y="2518308"/>
                  <a:ext cx="1900469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con las propiedades C2RCC que contienen las propiedades ópticas con los constituyentes ópticamente activo</a:t>
                  </a:r>
                </a:p>
              </p:txBody>
            </p:sp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845D063F-C86E-447D-912C-EDA1B52AE8D4}"/>
                    </a:ext>
                  </a:extLst>
                </p:cNvPr>
                <p:cNvSpPr txBox="1"/>
                <p:nvPr/>
              </p:nvSpPr>
              <p:spPr>
                <a:xfrm>
                  <a:off x="2795125" y="5729936"/>
                  <a:ext cx="203036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desde las propiedades C2RCC que contienen el MCI o máximo índice de clorofila</a:t>
                  </a:r>
                </a:p>
              </p:txBody>
            </p:sp>
            <p:sp>
              <p:nvSpPr>
                <p:cNvPr id="8" name="Rectángulo: esquinas redondeadas 7">
                  <a:extLst>
                    <a:ext uri="{FF2B5EF4-FFF2-40B4-BE49-F238E27FC236}">
                      <a16:creationId xmlns:a16="http://schemas.microsoft.com/office/drawing/2014/main" id="{75741FEB-C55A-4FA5-A507-0630F8CD4FF7}"/>
                    </a:ext>
                  </a:extLst>
                </p:cNvPr>
                <p:cNvSpPr/>
                <p:nvPr/>
              </p:nvSpPr>
              <p:spPr>
                <a:xfrm>
                  <a:off x="2927513" y="1929344"/>
                  <a:ext cx="1835994" cy="1450738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" name="Rectángulo: esquinas redondeadas 8">
                  <a:extLst>
                    <a:ext uri="{FF2B5EF4-FFF2-40B4-BE49-F238E27FC236}">
                      <a16:creationId xmlns:a16="http://schemas.microsoft.com/office/drawing/2014/main" id="{DA017BA2-F8A0-41AD-AB57-D7E245652FE1}"/>
                    </a:ext>
                  </a:extLst>
                </p:cNvPr>
                <p:cNvSpPr/>
                <p:nvPr/>
              </p:nvSpPr>
              <p:spPr>
                <a:xfrm>
                  <a:off x="2795125" y="5021936"/>
                  <a:ext cx="1797646" cy="1415886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62" name="Diagrama de flujo: disco magnético 61">
                  <a:extLst>
                    <a:ext uri="{FF2B5EF4-FFF2-40B4-BE49-F238E27FC236}">
                      <a16:creationId xmlns:a16="http://schemas.microsoft.com/office/drawing/2014/main" id="{FC2EA1B4-C446-4D1F-B311-54F3348C6E71}"/>
                    </a:ext>
                  </a:extLst>
                </p:cNvPr>
                <p:cNvSpPr/>
                <p:nvPr/>
              </p:nvSpPr>
              <p:spPr>
                <a:xfrm>
                  <a:off x="1028700" y="5162550"/>
                  <a:ext cx="1081281" cy="605486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100" dirty="0" err="1">
                      <a:solidFill>
                        <a:schemeClr val="accent2">
                          <a:lumMod val="75000"/>
                        </a:schemeClr>
                      </a:solidFill>
                    </a:rPr>
                    <a:t>Subset</a:t>
                  </a:r>
                  <a:r>
                    <a:rPr lang="es-MX" sz="1100" dirty="0">
                      <a:solidFill>
                        <a:schemeClr val="accent2">
                          <a:lumMod val="75000"/>
                        </a:schemeClr>
                      </a:solidFill>
                    </a:rPr>
                    <a:t> …R705_R665</a:t>
                  </a:r>
                  <a:endParaRPr lang="es-CO" sz="11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4" name="CuadroTexto 63">
                  <a:extLst>
                    <a:ext uri="{FF2B5EF4-FFF2-40B4-BE49-F238E27FC236}">
                      <a16:creationId xmlns:a16="http://schemas.microsoft.com/office/drawing/2014/main" id="{6F1F54BD-2BD5-4922-A091-70908D2F11AD}"/>
                    </a:ext>
                  </a:extLst>
                </p:cNvPr>
                <p:cNvSpPr txBox="1"/>
                <p:nvPr/>
              </p:nvSpPr>
              <p:spPr>
                <a:xfrm>
                  <a:off x="690100" y="5768036"/>
                  <a:ext cx="203036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000" dirty="0"/>
                    <a:t>Archivos generados desde las propiedades C2RCC que contienen el índice diferencial R705_R6765</a:t>
                  </a:r>
                </a:p>
              </p:txBody>
            </p:sp>
            <p:sp>
              <p:nvSpPr>
                <p:cNvPr id="66" name="Rectángulo: esquinas redondeadas 65">
                  <a:extLst>
                    <a:ext uri="{FF2B5EF4-FFF2-40B4-BE49-F238E27FC236}">
                      <a16:creationId xmlns:a16="http://schemas.microsoft.com/office/drawing/2014/main" id="{C465F429-C209-44A5-AC7B-C623A63EBD03}"/>
                    </a:ext>
                  </a:extLst>
                </p:cNvPr>
                <p:cNvSpPr/>
                <p:nvPr/>
              </p:nvSpPr>
              <p:spPr>
                <a:xfrm>
                  <a:off x="690100" y="5060036"/>
                  <a:ext cx="1797646" cy="1415886"/>
                </a:xfrm>
                <a:prstGeom prst="round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CC0FD49-24CF-D0F2-A0A8-55E080EB3E4D}"/>
                </a:ext>
              </a:extLst>
            </p:cNvPr>
            <p:cNvSpPr txBox="1"/>
            <p:nvPr/>
          </p:nvSpPr>
          <p:spPr>
            <a:xfrm>
              <a:off x="3189866" y="565014"/>
              <a:ext cx="64143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Diagrama funcional del proceso para </a:t>
              </a:r>
              <a:r>
                <a:rPr lang="es-CO" b="1" dirty="0">
                  <a:solidFill>
                    <a:srgbClr val="C00000"/>
                  </a:solidFill>
                </a:rPr>
                <a:t>generar los datos 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C2RCC </a:t>
              </a:r>
              <a:r>
                <a:rPr lang="es-CO" dirty="0"/>
                <a:t>del </a:t>
              </a:r>
              <a:r>
                <a:rPr lang="es-CO" b="1" dirty="0">
                  <a:solidFill>
                    <a:srgbClr val="C00000"/>
                  </a:solidFill>
                </a:rPr>
                <a:t>Índice máximo de Clorofila –MCI </a:t>
              </a:r>
              <a:r>
                <a:rPr lang="es-CO" dirty="0"/>
                <a:t>y la </a:t>
              </a:r>
            </a:p>
            <a:p>
              <a:r>
                <a:rPr lang="es-CO" b="1" dirty="0">
                  <a:solidFill>
                    <a:srgbClr val="C00000"/>
                  </a:solidFill>
                </a:rPr>
                <a:t>Relación de Infrarrojo Cercano- R705_R665. </a:t>
              </a:r>
              <a:endParaRPr lang="es-ES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BDC88879-6A8B-1F2F-5E4B-B18028C4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924B565-AF14-C8FC-1714-B2493C647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22A1211D-3035-2329-5634-E2D8A04F2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BEB1F463-C45B-161C-A5FF-2FEDD47F12B5}"/>
              </a:ext>
            </a:extLst>
          </p:cNvPr>
          <p:cNvGrpSpPr/>
          <p:nvPr/>
        </p:nvGrpSpPr>
        <p:grpSpPr>
          <a:xfrm>
            <a:off x="11192" y="83343"/>
            <a:ext cx="11227078" cy="6692129"/>
            <a:chOff x="11192" y="83343"/>
            <a:chExt cx="11227078" cy="6692129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2C0E26A-C950-447A-B5CE-E5668F4111F7}"/>
                </a:ext>
              </a:extLst>
            </p:cNvPr>
            <p:cNvSpPr txBox="1"/>
            <p:nvPr/>
          </p:nvSpPr>
          <p:spPr>
            <a:xfrm>
              <a:off x="71468" y="4822084"/>
              <a:ext cx="418142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MX" sz="1400" dirty="0"/>
                <a:t>El </a:t>
              </a:r>
              <a:r>
                <a:rPr lang="es-MX" sz="1400" dirty="0">
                  <a:solidFill>
                    <a:schemeClr val="accent2">
                      <a:lumMod val="75000"/>
                    </a:schemeClr>
                  </a:solidFill>
                </a:rPr>
                <a:t>Índice máximo de Clorofila (MCI) </a:t>
              </a:r>
              <a:r>
                <a:rPr lang="es-MX" sz="1400" dirty="0"/>
                <a:t>basa su funcionamiento en la reflectividad de los pigmentos de clorofila en torno los 685nm, longitud de onda correspondiente en el espectro electromagnético a la coloración verde. </a:t>
              </a:r>
              <a:endParaRPr lang="es-CO" sz="14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EFAA29D-B6F5-45B5-B51C-38E9C7543FF4}"/>
                </a:ext>
              </a:extLst>
            </p:cNvPr>
            <p:cNvSpPr txBox="1"/>
            <p:nvPr/>
          </p:nvSpPr>
          <p:spPr>
            <a:xfrm>
              <a:off x="11192" y="6006031"/>
              <a:ext cx="328689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CO" sz="1100" dirty="0">
                  <a:hlinkClick r:id="rId2"/>
                </a:rPr>
                <a:t>https://repositorio.upct.es/xmlui/bitstream/handle/10317/6353/tfg-mas-uso.pdf?sequence=2&amp;isAllowed=y</a:t>
              </a:r>
              <a:r>
                <a:rPr lang="es-CO" sz="1100" dirty="0"/>
                <a:t> (Repositorio UPTC, 2017)</a:t>
              </a:r>
            </a:p>
          </p:txBody>
        </p: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6FD2204F-6F86-D891-AE48-0CE6DFABD485}"/>
                </a:ext>
              </a:extLst>
            </p:cNvPr>
            <p:cNvGrpSpPr/>
            <p:nvPr/>
          </p:nvGrpSpPr>
          <p:grpSpPr>
            <a:xfrm>
              <a:off x="390617" y="83343"/>
              <a:ext cx="10847653" cy="6586016"/>
              <a:chOff x="390617" y="83343"/>
              <a:chExt cx="10847653" cy="6586016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E1782EF-F7C9-46FB-9A27-B3775CCD2A93}"/>
                  </a:ext>
                </a:extLst>
              </p:cNvPr>
              <p:cNvSpPr txBox="1"/>
              <p:nvPr/>
            </p:nvSpPr>
            <p:spPr>
              <a:xfrm>
                <a:off x="390617" y="1216072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/>
                  <a:t>MCI</a:t>
                </a:r>
              </a:p>
            </p:txBody>
          </p: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EA1CF5A9-85DA-442E-B82E-2232FAAC7E92}"/>
                  </a:ext>
                </a:extLst>
              </p:cNvPr>
              <p:cNvGrpSpPr/>
              <p:nvPr/>
            </p:nvGrpSpPr>
            <p:grpSpPr>
              <a:xfrm>
                <a:off x="1549812" y="1531234"/>
                <a:ext cx="9688458" cy="5138125"/>
                <a:chOff x="228606" y="654879"/>
                <a:chExt cx="11804188" cy="6192509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pic>
              <p:nvPicPr>
                <p:cNvPr id="4" name="Imagen 3" descr="Imagen que contiene mapa, flor&#10;&#10;Descripción generada automáticamente">
                  <a:extLst>
                    <a:ext uri="{FF2B5EF4-FFF2-40B4-BE49-F238E27FC236}">
                      <a16:creationId xmlns:a16="http://schemas.microsoft.com/office/drawing/2014/main" id="{083767BB-F941-4C2E-9E69-0E4B934DE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2130" y="678478"/>
                  <a:ext cx="8330664" cy="6168910"/>
                </a:xfrm>
                <a:prstGeom prst="rect">
                  <a:avLst/>
                </a:prstGeom>
              </p:spPr>
            </p:pic>
            <p:sp>
              <p:nvSpPr>
                <p:cNvPr id="8" name="CuadroTexto 7">
                  <a:extLst>
                    <a:ext uri="{FF2B5EF4-FFF2-40B4-BE49-F238E27FC236}">
                      <a16:creationId xmlns:a16="http://schemas.microsoft.com/office/drawing/2014/main" id="{574324E6-EF3F-4776-97DB-DBDA3BD22424}"/>
                    </a:ext>
                  </a:extLst>
                </p:cNvPr>
                <p:cNvSpPr txBox="1"/>
                <p:nvPr/>
              </p:nvSpPr>
              <p:spPr>
                <a:xfrm>
                  <a:off x="228606" y="654879"/>
                  <a:ext cx="26709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400" dirty="0"/>
                    <a:t>Máximo</a:t>
                  </a:r>
                  <a:r>
                    <a:rPr lang="es-CO" dirty="0"/>
                    <a:t> índice de clorofila</a:t>
                  </a:r>
                </a:p>
              </p:txBody>
            </p:sp>
            <p:pic>
              <p:nvPicPr>
                <p:cNvPr id="6" name="Imagen 5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12237C08-DE3F-490E-91BC-65CC7703B3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277" y="1030955"/>
                  <a:ext cx="1536346" cy="564594"/>
                </a:xfrm>
                <a:prstGeom prst="rect">
                  <a:avLst/>
                </a:prstGeom>
              </p:spPr>
            </p:pic>
            <p:pic>
              <p:nvPicPr>
                <p:cNvPr id="10" name="Imagen 9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2A27810B-BB4F-4872-8750-8D251D6C9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869" y="1621535"/>
                  <a:ext cx="1538754" cy="565479"/>
                </a:xfrm>
                <a:prstGeom prst="rect">
                  <a:avLst/>
                </a:prstGeom>
              </p:spPr>
            </p:pic>
            <p:pic>
              <p:nvPicPr>
                <p:cNvPr id="17" name="Imagen 16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6CFCF768-55E5-44CC-9E96-5AB4ECD5C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870" y="2267529"/>
                  <a:ext cx="1521513" cy="572612"/>
                </a:xfrm>
                <a:prstGeom prst="rect">
                  <a:avLst/>
                </a:prstGeom>
              </p:spPr>
            </p:pic>
            <p:pic>
              <p:nvPicPr>
                <p:cNvPr id="19" name="Imagen 18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A4BF200F-39C1-421F-BE98-D96A28D09E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793" y="2818338"/>
                  <a:ext cx="1555995" cy="583498"/>
                </a:xfrm>
                <a:prstGeom prst="rect">
                  <a:avLst/>
                </a:prstGeom>
              </p:spPr>
            </p:pic>
            <p:pic>
              <p:nvPicPr>
                <p:cNvPr id="21" name="Imagen 20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781F8FEB-9D8E-4694-B232-198372AB1C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035" y="3446195"/>
                  <a:ext cx="1538754" cy="577033"/>
                </a:xfrm>
                <a:prstGeom prst="rect">
                  <a:avLst/>
                </a:prstGeom>
              </p:spPr>
            </p:pic>
            <p:pic>
              <p:nvPicPr>
                <p:cNvPr id="23" name="Imagen 22" descr="Captura de pantalla de un celular&#10;&#10;Descripción generada automáticamente">
                  <a:extLst>
                    <a:ext uri="{FF2B5EF4-FFF2-40B4-BE49-F238E27FC236}">
                      <a16:creationId xmlns:a16="http://schemas.microsoft.com/office/drawing/2014/main" id="{C948052D-77FA-4EFD-A2D6-91BE20D4E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3275" y="4062373"/>
                  <a:ext cx="1521513" cy="568537"/>
                </a:xfrm>
                <a:prstGeom prst="rect">
                  <a:avLst/>
                </a:prstGeom>
              </p:spPr>
            </p:pic>
            <p:sp>
              <p:nvSpPr>
                <p:cNvPr id="7" name="CuadroTexto 6">
                  <a:extLst>
                    <a:ext uri="{FF2B5EF4-FFF2-40B4-BE49-F238E27FC236}">
                      <a16:creationId xmlns:a16="http://schemas.microsoft.com/office/drawing/2014/main" id="{F222286A-F0CB-4E4E-BD7A-665A983018E8}"/>
                    </a:ext>
                  </a:extLst>
                </p:cNvPr>
                <p:cNvSpPr txBox="1"/>
                <p:nvPr/>
              </p:nvSpPr>
              <p:spPr>
                <a:xfrm>
                  <a:off x="2236113" y="2676436"/>
                  <a:ext cx="1466408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100" b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Niveles de máxima concentración de  clorofila</a:t>
                  </a:r>
                </a:p>
              </p:txBody>
            </p:sp>
            <p:sp>
              <p:nvSpPr>
                <p:cNvPr id="9" name="Cerrar llave 8">
                  <a:extLst>
                    <a:ext uri="{FF2B5EF4-FFF2-40B4-BE49-F238E27FC236}">
                      <a16:creationId xmlns:a16="http://schemas.microsoft.com/office/drawing/2014/main" id="{34790E42-E2BB-464E-A95D-AF8E47CD5244}"/>
                    </a:ext>
                  </a:extLst>
                </p:cNvPr>
                <p:cNvSpPr/>
                <p:nvPr/>
              </p:nvSpPr>
              <p:spPr>
                <a:xfrm>
                  <a:off x="2034554" y="1048233"/>
                  <a:ext cx="199154" cy="3572804"/>
                </a:xfrm>
                <a:prstGeom prst="rightBrac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C3D60FE-9745-44D3-8208-445C4472378F}"/>
                  </a:ext>
                </a:extLst>
              </p:cNvPr>
              <p:cNvSpPr txBox="1"/>
              <p:nvPr/>
            </p:nvSpPr>
            <p:spPr>
              <a:xfrm>
                <a:off x="3271018" y="754407"/>
                <a:ext cx="56733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rgbClr val="C00000"/>
                    </a:solidFill>
                  </a:rPr>
                  <a:t>Propiedades ópticamente activas creadas por </a:t>
                </a:r>
              </a:p>
              <a:p>
                <a:pPr algn="ctr"/>
                <a:r>
                  <a:rPr lang="es-CO" b="1" dirty="0">
                    <a:solidFill>
                      <a:srgbClr val="C00000"/>
                    </a:solidFill>
                  </a:rPr>
                  <a:t>el proceso C2RCC Máximo índice de Clorofila MCI</a:t>
                </a:r>
              </a:p>
            </p:txBody>
          </p:sp>
        </p:grp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F6B59CC9-4667-6CB1-E7F7-D64A65753B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6D3DA05-E594-2EB6-A81D-7B78AACF41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856ED4D-4E0D-DC7E-D8E3-AFA8635ABF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A1B5F85-D2D1-8FEA-0337-DA5BA588B658}"/>
              </a:ext>
            </a:extLst>
          </p:cNvPr>
          <p:cNvGrpSpPr/>
          <p:nvPr/>
        </p:nvGrpSpPr>
        <p:grpSpPr>
          <a:xfrm>
            <a:off x="1114232" y="83343"/>
            <a:ext cx="10596322" cy="6691314"/>
            <a:chOff x="1114232" y="83343"/>
            <a:chExt cx="10596322" cy="6691314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3CE80CA-24B8-4D4D-A63C-68B6E3D0EB31}"/>
                </a:ext>
              </a:extLst>
            </p:cNvPr>
            <p:cNvSpPr txBox="1"/>
            <p:nvPr/>
          </p:nvSpPr>
          <p:spPr>
            <a:xfrm>
              <a:off x="4062708" y="668118"/>
              <a:ext cx="4130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Mediciones Tota Febrero 25 de 2019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8E8D585-C542-42B0-B1F1-3EC5ABB58AF0}"/>
                </a:ext>
              </a:extLst>
            </p:cNvPr>
            <p:cNvSpPr txBox="1"/>
            <p:nvPr/>
          </p:nvSpPr>
          <p:spPr>
            <a:xfrm>
              <a:off x="8566745" y="2552700"/>
              <a:ext cx="314380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dirty="0"/>
                <a:t>Área: 57.500.457 </a:t>
              </a:r>
            </a:p>
            <a:p>
              <a:r>
                <a:rPr lang="es-CO" sz="2800" dirty="0"/>
                <a:t>Perímetro: 49.018</a:t>
              </a:r>
            </a:p>
          </p:txBody>
        </p:sp>
        <p:pic>
          <p:nvPicPr>
            <p:cNvPr id="24" name="Imagen 23" descr="Mapa&#10;&#10;Descripción generada automáticamente">
              <a:extLst>
                <a:ext uri="{FF2B5EF4-FFF2-40B4-BE49-F238E27FC236}">
                  <a16:creationId xmlns:a16="http://schemas.microsoft.com/office/drawing/2014/main" id="{09986903-9D64-433C-9182-0AD915ECA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232" y="1059188"/>
              <a:ext cx="5248446" cy="5715469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2479770-8868-267F-BD38-F786F8B39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AF21E8-5FF6-0B1F-097F-60C36A35F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B53012-B0BC-5278-714B-E7FA2B597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0390C3C0-14CC-49ED-7D04-A6BF56751900}"/>
              </a:ext>
            </a:extLst>
          </p:cNvPr>
          <p:cNvGrpSpPr/>
          <p:nvPr/>
        </p:nvGrpSpPr>
        <p:grpSpPr>
          <a:xfrm>
            <a:off x="3334546" y="83343"/>
            <a:ext cx="8295858" cy="6365082"/>
            <a:chOff x="3334546" y="83343"/>
            <a:chExt cx="8295858" cy="6365082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B587EE7-B85D-44E1-ABF5-9288E0F8F2AB}"/>
                </a:ext>
              </a:extLst>
            </p:cNvPr>
            <p:cNvSpPr txBox="1"/>
            <p:nvPr/>
          </p:nvSpPr>
          <p:spPr>
            <a:xfrm>
              <a:off x="4062708" y="668118"/>
              <a:ext cx="4130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Mediciones Tota Febrero 10 de 2020</a:t>
              </a:r>
            </a:p>
          </p:txBody>
        </p:sp>
        <p:pic>
          <p:nvPicPr>
            <p:cNvPr id="6" name="Imagen 5" descr="Mapa&#10;&#10;Descripción generada automáticamente">
              <a:extLst>
                <a:ext uri="{FF2B5EF4-FFF2-40B4-BE49-F238E27FC236}">
                  <a16:creationId xmlns:a16="http://schemas.microsoft.com/office/drawing/2014/main" id="{FF85E33F-2736-410F-A1EC-F36D4420D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546" y="976619"/>
              <a:ext cx="5004311" cy="5471806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D4C0AEA-241E-4F2F-ACF9-E9DD414996F0}"/>
                </a:ext>
              </a:extLst>
            </p:cNvPr>
            <p:cNvSpPr txBox="1"/>
            <p:nvPr/>
          </p:nvSpPr>
          <p:spPr>
            <a:xfrm>
              <a:off x="8566745" y="2552700"/>
              <a:ext cx="30636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dirty="0"/>
                <a:t>Área: 58.073.509</a:t>
              </a:r>
            </a:p>
            <a:p>
              <a:r>
                <a:rPr lang="es-CO" sz="2800" dirty="0"/>
                <a:t>Perímetro: 47.794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272C895C-B6CF-F24C-D5F2-45D5A782A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F2CA4F-A3DA-EB78-00BA-A5279437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2E179B-893A-C8F3-854D-FF9E89B3D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C32A66BC-DDCA-E7D5-1201-6CB02261F460}"/>
              </a:ext>
            </a:extLst>
          </p:cNvPr>
          <p:cNvGrpSpPr/>
          <p:nvPr/>
        </p:nvGrpSpPr>
        <p:grpSpPr>
          <a:xfrm>
            <a:off x="3005037" y="83343"/>
            <a:ext cx="8625367" cy="6517177"/>
            <a:chOff x="3005037" y="83343"/>
            <a:chExt cx="8625367" cy="651717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1FBDB93A-6B30-DDBA-F010-F0A682B1A17B}"/>
                </a:ext>
              </a:extLst>
            </p:cNvPr>
            <p:cNvGrpSpPr/>
            <p:nvPr/>
          </p:nvGrpSpPr>
          <p:grpSpPr>
            <a:xfrm>
              <a:off x="3005037" y="668118"/>
              <a:ext cx="8625367" cy="5932402"/>
              <a:chOff x="3005037" y="668118"/>
              <a:chExt cx="8625367" cy="5932402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3809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Marzo 1 de 2020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2D4C0AEA-241E-4F2F-ACF9-E9DD414996F0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63659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58.100.290</a:t>
                </a:r>
              </a:p>
              <a:p>
                <a:r>
                  <a:rPr lang="es-CO" sz="2800" dirty="0"/>
                  <a:t>Perímetro: 48.480</a:t>
                </a:r>
              </a:p>
            </p:txBody>
          </p:sp>
          <p:pic>
            <p:nvPicPr>
              <p:cNvPr id="11" name="Imagen 10" descr="Mapa&#10;&#10;Descripción generada automáticamente">
                <a:extLst>
                  <a:ext uri="{FF2B5EF4-FFF2-40B4-BE49-F238E27FC236}">
                    <a16:creationId xmlns:a16="http://schemas.microsoft.com/office/drawing/2014/main" id="{1F36FADB-F3F8-4636-AF60-6F49530A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037" y="1371600"/>
                <a:ext cx="4820411" cy="5228920"/>
              </a:xfrm>
              <a:prstGeom prst="rect">
                <a:avLst/>
              </a:prstGeom>
            </p:spPr>
          </p:pic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EAA4744-7A94-A24B-3B89-CD931FE11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4D4951-8013-63F8-244D-50ECCABAA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E67A87-69FA-0C03-E28A-E308A8114E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9AF82DDF-E5E7-66E7-6891-80E18C059E49}"/>
              </a:ext>
            </a:extLst>
          </p:cNvPr>
          <p:cNvGrpSpPr/>
          <p:nvPr/>
        </p:nvGrpSpPr>
        <p:grpSpPr>
          <a:xfrm>
            <a:off x="3180025" y="83343"/>
            <a:ext cx="8431143" cy="6691314"/>
            <a:chOff x="3180025" y="83343"/>
            <a:chExt cx="8431143" cy="6691314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79B744B-7C2A-29AF-B528-A3BAE9B0F21C}"/>
                </a:ext>
              </a:extLst>
            </p:cNvPr>
            <p:cNvGrpSpPr/>
            <p:nvPr/>
          </p:nvGrpSpPr>
          <p:grpSpPr>
            <a:xfrm>
              <a:off x="3180025" y="668118"/>
              <a:ext cx="8431143" cy="6106539"/>
              <a:chOff x="3180025" y="668118"/>
              <a:chExt cx="8431143" cy="6106539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6" name="Imagen 5" descr="Mapa&#10;&#10;Descripción generada automáticamente">
                <a:extLst>
                  <a:ext uri="{FF2B5EF4-FFF2-40B4-BE49-F238E27FC236}">
                    <a16:creationId xmlns:a16="http://schemas.microsoft.com/office/drawing/2014/main" id="{14C447F4-C3AF-4A01-83FE-F7659D8A9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80025" y="1002698"/>
                <a:ext cx="5290962" cy="5771959"/>
              </a:xfrm>
              <a:prstGeom prst="rect">
                <a:avLst/>
              </a:prstGeom>
            </p:spPr>
          </p:pic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39250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Mediciones Tota Marzo 11 de 2020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FD08863B-4356-4A46-A7CA-EA5CB4D648C3}"/>
                  </a:ext>
                </a:extLst>
              </p:cNvPr>
              <p:cNvSpPr txBox="1"/>
              <p:nvPr/>
            </p:nvSpPr>
            <p:spPr>
              <a:xfrm>
                <a:off x="8566745" y="2552700"/>
                <a:ext cx="304442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dirty="0"/>
                  <a:t>Área: 57.724.195 </a:t>
                </a:r>
              </a:p>
              <a:p>
                <a:r>
                  <a:rPr lang="es-CO" sz="2800" dirty="0"/>
                  <a:t>Perímetro: 49.235</a:t>
                </a: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84699C2E-9CD9-D02E-666E-5F1A0A02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EE7D61-8F0D-0F9A-1CA3-D08E26F63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2ADEDA-D8A0-865D-FC69-E597CA385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9D163654-6376-E600-4E06-77CB95826D30}"/>
              </a:ext>
            </a:extLst>
          </p:cNvPr>
          <p:cNvGrpSpPr/>
          <p:nvPr/>
        </p:nvGrpSpPr>
        <p:grpSpPr>
          <a:xfrm>
            <a:off x="298986" y="83344"/>
            <a:ext cx="11506482" cy="6638470"/>
            <a:chOff x="298986" y="83343"/>
            <a:chExt cx="11506482" cy="6774657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C7C0104-D53D-4E96-B145-8B178D8B6300}"/>
                </a:ext>
              </a:extLst>
            </p:cNvPr>
            <p:cNvSpPr txBox="1"/>
            <p:nvPr/>
          </p:nvSpPr>
          <p:spPr>
            <a:xfrm>
              <a:off x="298986" y="6211669"/>
              <a:ext cx="11506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/>
                <a:t>Aquí vamos a comentar sobre  la metodología para hacer un análisis de la calidad del agua utilizando series de tiempo para analizar los cambios que sufre la laguna</a:t>
              </a:r>
              <a:endParaRPr lang="es-CO" dirty="0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A7F78F7A-162E-5A88-E125-968E32DB633E}"/>
                </a:ext>
              </a:extLst>
            </p:cNvPr>
            <p:cNvGrpSpPr/>
            <p:nvPr/>
          </p:nvGrpSpPr>
          <p:grpSpPr>
            <a:xfrm>
              <a:off x="1130562" y="83343"/>
              <a:ext cx="9843330" cy="6128326"/>
              <a:chOff x="1130562" y="83343"/>
              <a:chExt cx="9843330" cy="6128326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A3A28AE9-B4E0-49AB-B28F-925F1593D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562" y="1290004"/>
                <a:ext cx="9843330" cy="4921665"/>
              </a:xfrm>
              <a:prstGeom prst="rect">
                <a:avLst/>
              </a:prstGeom>
            </p:spPr>
          </p:pic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F1C3E61-846A-7F46-CD4B-DE7EF3F02F18}"/>
                  </a:ext>
                </a:extLst>
              </p:cNvPr>
              <p:cNvSpPr txBox="1"/>
              <p:nvPr/>
            </p:nvSpPr>
            <p:spPr>
              <a:xfrm>
                <a:off x="3178719" y="709473"/>
                <a:ext cx="6139361" cy="533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s-MX" altLang="es-CO" sz="2800" b="1" dirty="0">
                    <a:solidFill>
                      <a:srgbClr val="C00000"/>
                    </a:solidFill>
                    <a:latin typeface="+mn-lt"/>
                    <a:cs typeface="Arial" panose="020B0604020202020204" pitchFamily="34" charset="0"/>
                  </a:rPr>
                  <a:t>El sitio: Laguna de TOTA Colombia</a:t>
                </a:r>
                <a:endParaRPr lang="es-MX" altLang="es-CO" sz="2800" b="1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29D7D8E-F4BD-785D-49A0-E55EB40C6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68CC65-3579-C1FD-1586-6B3CF462A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0CC2A-FB0E-A333-4830-69A96F5EF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111E5E9-AF27-4261-9932-099027C408CF}"/>
              </a:ext>
            </a:extLst>
          </p:cNvPr>
          <p:cNvGrpSpPr/>
          <p:nvPr/>
        </p:nvGrpSpPr>
        <p:grpSpPr>
          <a:xfrm>
            <a:off x="3862666" y="83343"/>
            <a:ext cx="7748502" cy="5798038"/>
            <a:chOff x="3862666" y="83343"/>
            <a:chExt cx="7748502" cy="5798038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B587EE7-B85D-44E1-ABF5-9288E0F8F2AB}"/>
                </a:ext>
              </a:extLst>
            </p:cNvPr>
            <p:cNvSpPr txBox="1"/>
            <p:nvPr/>
          </p:nvSpPr>
          <p:spPr>
            <a:xfrm>
              <a:off x="4062708" y="668118"/>
              <a:ext cx="380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Mediciones Tota Julio 25 de 2019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95F9F2D-7615-4D6D-88A4-4A416133236E}"/>
                </a:ext>
              </a:extLst>
            </p:cNvPr>
            <p:cNvSpPr txBox="1"/>
            <p:nvPr/>
          </p:nvSpPr>
          <p:spPr>
            <a:xfrm>
              <a:off x="8566745" y="2552700"/>
              <a:ext cx="304442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dirty="0"/>
                <a:t>Área: 57.651.308 </a:t>
              </a:r>
            </a:p>
            <a:p>
              <a:r>
                <a:rPr lang="es-CO" sz="2800" dirty="0"/>
                <a:t>Perímetro: 47.115</a:t>
              </a:r>
            </a:p>
          </p:txBody>
        </p:sp>
        <p:pic>
          <p:nvPicPr>
            <p:cNvPr id="18" name="Imagen 17" descr="Mapa&#10;&#10;Descripción generada automáticamente">
              <a:extLst>
                <a:ext uri="{FF2B5EF4-FFF2-40B4-BE49-F238E27FC236}">
                  <a16:creationId xmlns:a16="http://schemas.microsoft.com/office/drawing/2014/main" id="{C1A90CC1-0D97-4037-B01F-371E91D8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2666" y="976619"/>
              <a:ext cx="4466667" cy="4904762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335FD14-62B4-5C2E-E3A3-2A8BCE21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FF02ADC-1C92-9B90-F4B3-7C3ED7760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C1FA09-7B92-F086-37A1-48F4FFE2A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6A7B361-5E75-EDDF-275E-9E54E4E28318}"/>
              </a:ext>
            </a:extLst>
          </p:cNvPr>
          <p:cNvGrpSpPr/>
          <p:nvPr/>
        </p:nvGrpSpPr>
        <p:grpSpPr>
          <a:xfrm>
            <a:off x="113292" y="83343"/>
            <a:ext cx="10402308" cy="6745473"/>
            <a:chOff x="113292" y="83343"/>
            <a:chExt cx="10402308" cy="674547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7C612E4B-85E1-5BB0-0448-D15920EC0701}"/>
                </a:ext>
              </a:extLst>
            </p:cNvPr>
            <p:cNvGrpSpPr/>
            <p:nvPr/>
          </p:nvGrpSpPr>
          <p:grpSpPr>
            <a:xfrm>
              <a:off x="113292" y="83343"/>
              <a:ext cx="10402308" cy="6745473"/>
              <a:chOff x="113292" y="83343"/>
              <a:chExt cx="10402308" cy="6745473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CCBAE687-8165-4F84-973A-2AD479F82FF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99420832"/>
                  </p:ext>
                </p:extLst>
              </p:nvPr>
            </p:nvGraphicFramePr>
            <p:xfrm>
              <a:off x="5943600" y="1162075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1" name="Gráfico 10">
                <a:extLst>
                  <a:ext uri="{FF2B5EF4-FFF2-40B4-BE49-F238E27FC236}">
                    <a16:creationId xmlns:a16="http://schemas.microsoft.com/office/drawing/2014/main" id="{216A8E46-CD67-43DF-8679-9C3264D8CE4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35136809"/>
                  </p:ext>
                </p:extLst>
              </p:nvPr>
            </p:nvGraphicFramePr>
            <p:xfrm>
              <a:off x="113292" y="1150500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7" name="Gráfico 16">
                <a:extLst>
                  <a:ext uri="{FF2B5EF4-FFF2-40B4-BE49-F238E27FC236}">
                    <a16:creationId xmlns:a16="http://schemas.microsoft.com/office/drawing/2014/main" id="{C14B13F1-59ED-4D65-98D7-05F87222EAC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970135240"/>
                  </p:ext>
                </p:extLst>
              </p:nvPr>
            </p:nvGraphicFramePr>
            <p:xfrm>
              <a:off x="2811807" y="4085616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8F38048-8FDA-4FE3-9D78-C9595D1AC09F}"/>
                </a:ext>
              </a:extLst>
            </p:cNvPr>
            <p:cNvSpPr txBox="1"/>
            <p:nvPr/>
          </p:nvSpPr>
          <p:spPr>
            <a:xfrm>
              <a:off x="3035745" y="736961"/>
              <a:ext cx="6160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Cambios en la métrica de la laguna en diversas fechas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49D45A2-882A-30DB-B01A-E32516AA9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985890-3681-3AF4-D2F8-A39E6834B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49400F-640A-B5C2-0A7B-D37C986124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41E0E1A4-C0E6-4DCE-25F6-A3E6E0A0719A}"/>
              </a:ext>
            </a:extLst>
          </p:cNvPr>
          <p:cNvGrpSpPr/>
          <p:nvPr/>
        </p:nvGrpSpPr>
        <p:grpSpPr>
          <a:xfrm>
            <a:off x="104279" y="83343"/>
            <a:ext cx="10716121" cy="6241257"/>
            <a:chOff x="104279" y="83343"/>
            <a:chExt cx="10716121" cy="6241257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613423F-21BF-968C-E8F3-461F296C5355}"/>
                </a:ext>
              </a:extLst>
            </p:cNvPr>
            <p:cNvGrpSpPr/>
            <p:nvPr/>
          </p:nvGrpSpPr>
          <p:grpSpPr>
            <a:xfrm>
              <a:off x="104279" y="83343"/>
              <a:ext cx="10716121" cy="6241257"/>
              <a:chOff x="104279" y="83343"/>
              <a:chExt cx="10716121" cy="6241257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aphicFrame>
            <p:nvGraphicFramePr>
              <p:cNvPr id="11" name="Gráfico 10">
                <a:extLst>
                  <a:ext uri="{FF2B5EF4-FFF2-40B4-BE49-F238E27FC236}">
                    <a16:creationId xmlns:a16="http://schemas.microsoft.com/office/drawing/2014/main" id="{216A8E46-CD67-43DF-8679-9C3264D8CE4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95607900"/>
                  </p:ext>
                </p:extLst>
              </p:nvPr>
            </p:nvGraphicFramePr>
            <p:xfrm>
              <a:off x="104279" y="1002507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3" name="Gráfico 12">
                <a:extLst>
                  <a:ext uri="{FF2B5EF4-FFF2-40B4-BE49-F238E27FC236}">
                    <a16:creationId xmlns:a16="http://schemas.microsoft.com/office/drawing/2014/main" id="{AC9151F9-96FB-4F53-9CDA-EC8E5D887AD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56046902"/>
                  </p:ext>
                </p:extLst>
              </p:nvPr>
            </p:nvGraphicFramePr>
            <p:xfrm>
              <a:off x="515877" y="1135857"/>
              <a:ext cx="4727332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5" name="Gráfico 14">
                <a:extLst>
                  <a:ext uri="{FF2B5EF4-FFF2-40B4-BE49-F238E27FC236}">
                    <a16:creationId xmlns:a16="http://schemas.microsoft.com/office/drawing/2014/main" id="{5451C58E-3DBB-4A9D-8B0E-0C672AA37EE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250021002"/>
                  </p:ext>
                </p:extLst>
              </p:nvPr>
            </p:nvGraphicFramePr>
            <p:xfrm>
              <a:off x="5654807" y="3581400"/>
              <a:ext cx="5165593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603BFD81-0041-0ACD-24D3-A9B4A99C9D97}"/>
                </a:ext>
              </a:extLst>
            </p:cNvPr>
            <p:cNvSpPr txBox="1"/>
            <p:nvPr/>
          </p:nvSpPr>
          <p:spPr>
            <a:xfrm>
              <a:off x="4163419" y="717321"/>
              <a:ext cx="4134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Diferencias en la métrica por fechas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EFCA66C-D1EC-9F5B-E5ED-8B273DD38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8F526B-1E1C-C5C3-E89D-9122D61A8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7F5D0E-915E-1333-BDC5-CD550435B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76D91F0-AE85-C821-EC19-D21EF569E00D}"/>
              </a:ext>
            </a:extLst>
          </p:cNvPr>
          <p:cNvGrpSpPr/>
          <p:nvPr/>
        </p:nvGrpSpPr>
        <p:grpSpPr>
          <a:xfrm>
            <a:off x="2276475" y="83343"/>
            <a:ext cx="6438062" cy="6376426"/>
            <a:chOff x="2276475" y="83343"/>
            <a:chExt cx="6438062" cy="6376426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16D2ECF-D8F0-6141-BDCE-DD94E9602F7E}"/>
                </a:ext>
              </a:extLst>
            </p:cNvPr>
            <p:cNvGrpSpPr/>
            <p:nvPr/>
          </p:nvGrpSpPr>
          <p:grpSpPr>
            <a:xfrm>
              <a:off x="2276475" y="668118"/>
              <a:ext cx="6438062" cy="5791651"/>
              <a:chOff x="2276475" y="668118"/>
              <a:chExt cx="6438062" cy="5791651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7B587EE7-B85D-44E1-ABF5-9288E0F8F2AB}"/>
                  </a:ext>
                </a:extLst>
              </p:cNvPr>
              <p:cNvSpPr txBox="1"/>
              <p:nvPr/>
            </p:nvSpPr>
            <p:spPr>
              <a:xfrm>
                <a:off x="4062708" y="668118"/>
                <a:ext cx="2792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rgbClr val="C00000"/>
                    </a:solidFill>
                  </a:rPr>
                  <a:t>La población: Aquitania</a:t>
                </a:r>
              </a:p>
            </p:txBody>
          </p:sp>
          <p:pic>
            <p:nvPicPr>
              <p:cNvPr id="4" name="Imagen 3" descr="Imagen que contiene texto, mapa, interior&#10;&#10;Descripción generada automáticamente">
                <a:extLst>
                  <a:ext uri="{FF2B5EF4-FFF2-40B4-BE49-F238E27FC236}">
                    <a16:creationId xmlns:a16="http://schemas.microsoft.com/office/drawing/2014/main" id="{635C63DA-2747-4022-8368-68F8F2C53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6475" y="1223995"/>
                <a:ext cx="6438062" cy="5235774"/>
              </a:xfrm>
              <a:prstGeom prst="rect">
                <a:avLst/>
              </a:prstGeom>
            </p:spPr>
          </p:pic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73EEA9AD-6F20-6E77-53C0-F928E70EA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5F3584-17CF-BCF7-EEDF-1E02E5016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97AE4E-7D22-4FF8-BCDF-909783739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87F545B-B379-2B0B-4E53-061FD75DB5BC}"/>
              </a:ext>
            </a:extLst>
          </p:cNvPr>
          <p:cNvGrpSpPr/>
          <p:nvPr/>
        </p:nvGrpSpPr>
        <p:grpSpPr>
          <a:xfrm>
            <a:off x="3503673" y="252919"/>
            <a:ext cx="5298090" cy="6441506"/>
            <a:chOff x="3413253" y="83343"/>
            <a:chExt cx="5620575" cy="6606882"/>
          </a:xfrm>
        </p:grpSpPr>
        <p:sp>
          <p:nvSpPr>
            <p:cNvPr id="2" name="AutoShape 2" descr="La deforestación amenaza con acabar los bosques del Caguán">
              <a:extLst>
                <a:ext uri="{FF2B5EF4-FFF2-40B4-BE49-F238E27FC236}">
                  <a16:creationId xmlns:a16="http://schemas.microsoft.com/office/drawing/2014/main" id="{10D2F5AD-BCAC-4A3F-AE0F-075D5046DB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B587EE7-B85D-44E1-ABF5-9288E0F8F2AB}"/>
                </a:ext>
              </a:extLst>
            </p:cNvPr>
            <p:cNvSpPr txBox="1"/>
            <p:nvPr/>
          </p:nvSpPr>
          <p:spPr>
            <a:xfrm>
              <a:off x="4062708" y="668118"/>
              <a:ext cx="4971120" cy="37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C00000"/>
                  </a:solidFill>
                </a:rPr>
                <a:t>La ubicación de la Laguna en el territorio</a:t>
              </a:r>
            </a:p>
          </p:txBody>
        </p:sp>
        <p:pic>
          <p:nvPicPr>
            <p:cNvPr id="5" name="Imagen 4" descr="Mapa&#10;&#10;Descripción generada automáticamente">
              <a:extLst>
                <a:ext uri="{FF2B5EF4-FFF2-40B4-BE49-F238E27FC236}">
                  <a16:creationId xmlns:a16="http://schemas.microsoft.com/office/drawing/2014/main" id="{FBD7013D-FE53-4A09-A55A-EE3C8961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53" y="1252894"/>
              <a:ext cx="5500232" cy="5437331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684326E-6902-AA0D-E961-4B7EF6C8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2D92605-59B4-C9C8-D160-577ECDEA3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054DD9-C463-8EE7-1250-197C8FB61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242805" y="3386661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F99AF1-FE4A-8369-2831-EF00C7EA7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07BFDA-4F37-FA87-63C1-F452A5640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262B3D-90F9-C50D-06EC-83DC7D433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46244C9-BD54-7B7A-E95A-93A70941627B}"/>
              </a:ext>
            </a:extLst>
          </p:cNvPr>
          <p:cNvGrpSpPr/>
          <p:nvPr/>
        </p:nvGrpSpPr>
        <p:grpSpPr>
          <a:xfrm>
            <a:off x="673420" y="350194"/>
            <a:ext cx="10602439" cy="5441053"/>
            <a:chOff x="673420" y="350194"/>
            <a:chExt cx="10602439" cy="5441053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5451192" y="350194"/>
              <a:ext cx="2002354" cy="467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FDBF64F4-72CF-4B5C-8169-4AF949D69A54}"/>
                </a:ext>
              </a:extLst>
            </p:cNvPr>
            <p:cNvSpPr txBox="1"/>
            <p:nvPr/>
          </p:nvSpPr>
          <p:spPr>
            <a:xfrm>
              <a:off x="673420" y="1101270"/>
              <a:ext cx="10602439" cy="478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Objetivo del Algoritmo para medir la calidad del agua en una Laguna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6425156-A066-3DBD-01F4-5E6C57429EDE}"/>
                </a:ext>
              </a:extLst>
            </p:cNvPr>
            <p:cNvSpPr txBox="1"/>
            <p:nvPr/>
          </p:nvSpPr>
          <p:spPr>
            <a:xfrm>
              <a:off x="882173" y="2128706"/>
              <a:ext cx="10184931" cy="3662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C00000"/>
                  </a:solidFill>
                </a:rPr>
                <a:t>Aplicar el </a:t>
              </a:r>
              <a:r>
                <a:rPr lang="es-MX" sz="2000" b="1" dirty="0">
                  <a:solidFill>
                    <a:srgbClr val="C00000"/>
                  </a:solidFill>
                </a:rPr>
                <a:t>procesador C2RCC basado en redes neuronales para determinar características Bioquímicas de la laguna</a:t>
              </a:r>
            </a:p>
            <a:p>
              <a:pPr algn="ctr"/>
              <a:endParaRPr lang="es-CO" sz="1600" dirty="0">
                <a:solidFill>
                  <a:srgbClr val="1F376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El procesador </a:t>
              </a:r>
              <a:r>
                <a:rPr lang="es-ES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C2RCC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se basa en una gran base de datos de reflectancias (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la relación entre la energía reflejada contra la potencia total de energía.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) de salida de agua simuladas y radiancias de la parte superior de la atmósfera relacionadas. Algunas características: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ES" sz="1600" b="1" dirty="0">
                  <a:cs typeface="Times New Roman" panose="02020603050405020304" pitchFamily="18" charset="0"/>
                </a:rPr>
                <a:t>Color del agua</a:t>
              </a:r>
              <a:endParaRPr lang="es-CO" sz="1600" b="1" dirty="0">
                <a:cs typeface="Times New Roman" panose="02020603050405020304" pitchFamily="18" charset="0"/>
              </a:endParaRPr>
            </a:p>
            <a:p>
              <a:pPr marR="288290" indent="-285750" algn="just">
                <a:buFont typeface="Arial" panose="020B0604020202020204" pitchFamily="34" charset="0"/>
                <a:buChar char="•"/>
              </a:pP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Uso de </a:t>
              </a: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Cámaras multiespectrales 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de alta sensibilidad. </a:t>
              </a:r>
              <a:r>
                <a:rPr lang="es-CO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Propiedades ópticas 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para la recuperación de los componentes del agua 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Redes neuronales del procesador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C2RCC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-285750" algn="just">
                <a:buFont typeface="Arial" panose="020B0604020202020204" pitchFamily="34" charset="0"/>
                <a:buChar char="•"/>
              </a:pPr>
              <a:r>
                <a:rPr lang="es-MX" sz="16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Indicadores remotos.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CDOM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s-E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Material orgánico disuelto coloreado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SPM</a:t>
              </a:r>
              <a:r>
                <a:rPr lang="es-MX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Chl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-a, SAV,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zb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C2RCC -&gt;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Chl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-a (mg/m3), TSM (mg/m3), </a:t>
              </a:r>
              <a:r>
                <a:rPr lang="es-MX" sz="1600" i="1" dirty="0" err="1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aCDOM</a:t>
              </a:r>
              <a:r>
                <a:rPr lang="es-MX" sz="1600" i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(m-1)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31800" marR="431800" algn="ctr"/>
              <a:endParaRPr lang="es-MX" sz="1600" b="1" dirty="0">
                <a:solidFill>
                  <a:srgbClr val="C00000"/>
                </a:solidFill>
              </a:endParaRPr>
            </a:p>
            <a:p>
              <a:pPr indent="2540" algn="ctr"/>
              <a:r>
                <a:rPr lang="es-MX" sz="1600" b="1" dirty="0">
                  <a:solidFill>
                    <a:srgbClr val="C0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https://sentinel.esa.int/web/sentinel/user-guides/</a:t>
              </a:r>
              <a:r>
                <a:rPr lang="es-MX" sz="1600" u="sng" dirty="0">
                  <a:solidFill>
                    <a:srgbClr val="0563C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sentinel-1-sar/definitions</a:t>
              </a:r>
              <a:endPara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3D0CF40-8566-684A-6D01-7E38912E8C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FB6521-AE42-D9E5-8875-7293EFE03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617CC0-1BE9-A242-C398-4DA1DD08E5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5B86ED8-FB47-F0D3-48BA-5E86BC010BBC}"/>
              </a:ext>
            </a:extLst>
          </p:cNvPr>
          <p:cNvGrpSpPr/>
          <p:nvPr/>
        </p:nvGrpSpPr>
        <p:grpSpPr>
          <a:xfrm>
            <a:off x="39073" y="83343"/>
            <a:ext cx="12048826" cy="6701757"/>
            <a:chOff x="39073" y="83343"/>
            <a:chExt cx="12048826" cy="6701757"/>
          </a:xfrm>
        </p:grpSpPr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0ED10520-536D-CE34-F012-205522D4A7F1}"/>
                </a:ext>
              </a:extLst>
            </p:cNvPr>
            <p:cNvSpPr txBox="1"/>
            <p:nvPr/>
          </p:nvSpPr>
          <p:spPr>
            <a:xfrm>
              <a:off x="236298" y="1374742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bg1"/>
                  </a:solidFill>
                </a:rPr>
                <a:t>ALGORITMO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17B6B5E3-56C9-469F-B6F5-2C7D52981B4D}"/>
                </a:ext>
              </a:extLst>
            </p:cNvPr>
            <p:cNvSpPr txBox="1"/>
            <p:nvPr/>
          </p:nvSpPr>
          <p:spPr>
            <a:xfrm>
              <a:off x="270184" y="789967"/>
              <a:ext cx="113932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</a:rPr>
                <a:t>ALGORITMO</a:t>
              </a:r>
            </a:p>
            <a:p>
              <a:pPr algn="ctr" fontAlgn="base"/>
              <a:r>
                <a:rPr lang="es-CO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Análisis de Agua en una Laguna utilizando series de tiempo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DCACD83-F4F5-44C5-92EF-BE385CB3BAA6}"/>
                </a:ext>
              </a:extLst>
            </p:cNvPr>
            <p:cNvGrpSpPr/>
            <p:nvPr/>
          </p:nvGrpSpPr>
          <p:grpSpPr>
            <a:xfrm>
              <a:off x="39073" y="1853639"/>
              <a:ext cx="12048826" cy="4931461"/>
              <a:chOff x="39073" y="1853639"/>
              <a:chExt cx="12048826" cy="4931461"/>
            </a:xfrm>
          </p:grpSpPr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24B7C9DE-3F93-474E-8543-F47B2F9BD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16" y="2509289"/>
                <a:ext cx="1221087" cy="968254"/>
              </a:xfrm>
              <a:prstGeom prst="rect">
                <a:avLst/>
              </a:prstGeom>
            </p:spPr>
          </p:pic>
          <p:sp>
            <p:nvSpPr>
              <p:cNvPr id="68" name="Cerrar llave 67">
                <a:extLst>
                  <a:ext uri="{FF2B5EF4-FFF2-40B4-BE49-F238E27FC236}">
                    <a16:creationId xmlns:a16="http://schemas.microsoft.com/office/drawing/2014/main" id="{5E8D2F0D-37C5-4361-845D-05EDD1ADC2B6}"/>
                  </a:ext>
                </a:extLst>
              </p:cNvPr>
              <p:cNvSpPr/>
              <p:nvPr/>
            </p:nvSpPr>
            <p:spPr>
              <a:xfrm rot="5400000">
                <a:off x="787662" y="3158114"/>
                <a:ext cx="76434" cy="1179161"/>
              </a:xfrm>
              <a:prstGeom prst="rightBrace">
                <a:avLst>
                  <a:gd name="adj1" fmla="val 8333"/>
                  <a:gd name="adj2" fmla="val 536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993B5ED3-A3C7-4E2F-BC1C-A7EFA30B9D9A}"/>
                  </a:ext>
                </a:extLst>
              </p:cNvPr>
              <p:cNvSpPr txBox="1"/>
              <p:nvPr/>
            </p:nvSpPr>
            <p:spPr>
              <a:xfrm>
                <a:off x="410217" y="3840342"/>
                <a:ext cx="10555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schemeClr val="accent2"/>
                    </a:solidFill>
                  </a:rPr>
                  <a:t>Misiones satelitales</a:t>
                </a:r>
                <a:endParaRPr lang="es-CO" sz="1000" dirty="0">
                  <a:solidFill>
                    <a:schemeClr val="accent2"/>
                  </a:solidFill>
                </a:endParaRPr>
              </a:p>
            </p:txBody>
          </p:sp>
          <p:pic>
            <p:nvPicPr>
              <p:cNvPr id="49" name="Imagen 48">
                <a:extLst>
                  <a:ext uri="{FF2B5EF4-FFF2-40B4-BE49-F238E27FC236}">
                    <a16:creationId xmlns:a16="http://schemas.microsoft.com/office/drawing/2014/main" id="{0793832D-8703-45FF-8363-72A000882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851" y="3253939"/>
                <a:ext cx="1221087" cy="968254"/>
              </a:xfrm>
              <a:prstGeom prst="rect">
                <a:avLst/>
              </a:prstGeom>
            </p:spPr>
          </p:pic>
          <p:sp>
            <p:nvSpPr>
              <p:cNvPr id="50" name="Flecha: a la derecha 49">
                <a:extLst>
                  <a:ext uri="{FF2B5EF4-FFF2-40B4-BE49-F238E27FC236}">
                    <a16:creationId xmlns:a16="http://schemas.microsoft.com/office/drawing/2014/main" id="{A1840A48-2E7D-49A0-A49A-E72309B1D242}"/>
                  </a:ext>
                </a:extLst>
              </p:cNvPr>
              <p:cNvSpPr/>
              <p:nvPr/>
            </p:nvSpPr>
            <p:spPr>
              <a:xfrm>
                <a:off x="1471653" y="3957474"/>
                <a:ext cx="185218" cy="287036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2" name="Diagrama de flujo: disco magnético 51">
                <a:extLst>
                  <a:ext uri="{FF2B5EF4-FFF2-40B4-BE49-F238E27FC236}">
                    <a16:creationId xmlns:a16="http://schemas.microsoft.com/office/drawing/2014/main" id="{833D5AC2-6BB1-417D-8457-C41F77F89EEB}"/>
                  </a:ext>
                </a:extLst>
              </p:cNvPr>
              <p:cNvSpPr/>
              <p:nvPr/>
            </p:nvSpPr>
            <p:spPr>
              <a:xfrm>
                <a:off x="1996418" y="329712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Rectángulo: esquinas redondeadas 54">
                <a:extLst>
                  <a:ext uri="{FF2B5EF4-FFF2-40B4-BE49-F238E27FC236}">
                    <a16:creationId xmlns:a16="http://schemas.microsoft.com/office/drawing/2014/main" id="{0CE94398-3C8C-449E-8A9E-FB3B81A65C62}"/>
                  </a:ext>
                </a:extLst>
              </p:cNvPr>
              <p:cNvSpPr/>
              <p:nvPr/>
            </p:nvSpPr>
            <p:spPr>
              <a:xfrm>
                <a:off x="39073" y="1953225"/>
                <a:ext cx="1402808" cy="117776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  <a:alpha val="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6" name="Cerrar llave 55">
                <a:extLst>
                  <a:ext uri="{FF2B5EF4-FFF2-40B4-BE49-F238E27FC236}">
                    <a16:creationId xmlns:a16="http://schemas.microsoft.com/office/drawing/2014/main" id="{0EBF63B0-E53A-4CE7-A5C1-EE7159C3106D}"/>
                  </a:ext>
                </a:extLst>
              </p:cNvPr>
              <p:cNvSpPr/>
              <p:nvPr/>
            </p:nvSpPr>
            <p:spPr>
              <a:xfrm rot="5400000">
                <a:off x="673463" y="4115929"/>
                <a:ext cx="76434" cy="1179161"/>
              </a:xfrm>
              <a:prstGeom prst="rightBrace">
                <a:avLst>
                  <a:gd name="adj1" fmla="val 8333"/>
                  <a:gd name="adj2" fmla="val 536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C88FF808-31E4-4E3A-92B4-6D846F95E630}"/>
                  </a:ext>
                </a:extLst>
              </p:cNvPr>
              <p:cNvSpPr txBox="1"/>
              <p:nvPr/>
            </p:nvSpPr>
            <p:spPr>
              <a:xfrm>
                <a:off x="276229" y="4711272"/>
                <a:ext cx="10555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>
                    <a:solidFill>
                      <a:schemeClr val="accent2"/>
                    </a:solidFill>
                  </a:rPr>
                  <a:t>Misiones satelitales</a:t>
                </a:r>
                <a:endParaRPr lang="es-CO" sz="1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8" name="Cerrar llave 57">
                <a:extLst>
                  <a:ext uri="{FF2B5EF4-FFF2-40B4-BE49-F238E27FC236}">
                    <a16:creationId xmlns:a16="http://schemas.microsoft.com/office/drawing/2014/main" id="{D52A460F-BB01-4981-BF43-FD438566A00A}"/>
                  </a:ext>
                </a:extLst>
              </p:cNvPr>
              <p:cNvSpPr/>
              <p:nvPr/>
            </p:nvSpPr>
            <p:spPr>
              <a:xfrm flipH="1">
                <a:off x="1714392" y="3267582"/>
                <a:ext cx="187187" cy="1671913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59" name="Diagrama de flujo: disco magnético 58">
                <a:extLst>
                  <a:ext uri="{FF2B5EF4-FFF2-40B4-BE49-F238E27FC236}">
                    <a16:creationId xmlns:a16="http://schemas.microsoft.com/office/drawing/2014/main" id="{BBE8D50B-10F3-4DC9-B4A3-607AA7BAD98A}"/>
                  </a:ext>
                </a:extLst>
              </p:cNvPr>
              <p:cNvSpPr/>
              <p:nvPr/>
            </p:nvSpPr>
            <p:spPr>
              <a:xfrm>
                <a:off x="1995020" y="4636046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0" name="Diagrama de flujo: disco magnético 59">
                <a:extLst>
                  <a:ext uri="{FF2B5EF4-FFF2-40B4-BE49-F238E27FC236}">
                    <a16:creationId xmlns:a16="http://schemas.microsoft.com/office/drawing/2014/main" id="{F96C05CD-15A8-4485-89B9-EC40BA46B6EA}"/>
                  </a:ext>
                </a:extLst>
              </p:cNvPr>
              <p:cNvSpPr/>
              <p:nvPr/>
            </p:nvSpPr>
            <p:spPr>
              <a:xfrm>
                <a:off x="2003409" y="356673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1" name="Diagrama de flujo: disco magnético 60">
                <a:extLst>
                  <a:ext uri="{FF2B5EF4-FFF2-40B4-BE49-F238E27FC236}">
                    <a16:creationId xmlns:a16="http://schemas.microsoft.com/office/drawing/2014/main" id="{C43C662F-32A1-43B4-B4E0-E84184D4D6A4}"/>
                  </a:ext>
                </a:extLst>
              </p:cNvPr>
              <p:cNvSpPr/>
              <p:nvPr/>
            </p:nvSpPr>
            <p:spPr>
              <a:xfrm>
                <a:off x="1996418" y="3831003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2" name="Diagrama de flujo: disco magnético 61">
                <a:extLst>
                  <a:ext uri="{FF2B5EF4-FFF2-40B4-BE49-F238E27FC236}">
                    <a16:creationId xmlns:a16="http://schemas.microsoft.com/office/drawing/2014/main" id="{D04A62A3-37D1-4847-90E3-79C895882D91}"/>
                  </a:ext>
                </a:extLst>
              </p:cNvPr>
              <p:cNvSpPr/>
              <p:nvPr/>
            </p:nvSpPr>
            <p:spPr>
              <a:xfrm>
                <a:off x="2003409" y="4088784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4" name="Diagrama de flujo: disco magnético 63">
                <a:extLst>
                  <a:ext uri="{FF2B5EF4-FFF2-40B4-BE49-F238E27FC236}">
                    <a16:creationId xmlns:a16="http://schemas.microsoft.com/office/drawing/2014/main" id="{38F74DA2-8B44-49D8-9612-43B3107A97A0}"/>
                  </a:ext>
                </a:extLst>
              </p:cNvPr>
              <p:cNvSpPr/>
              <p:nvPr/>
            </p:nvSpPr>
            <p:spPr>
              <a:xfrm>
                <a:off x="1996418" y="4362286"/>
                <a:ext cx="329226" cy="226075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0" name="Rectángulo: esquinas redondeadas 69">
                <a:extLst>
                  <a:ext uri="{FF2B5EF4-FFF2-40B4-BE49-F238E27FC236}">
                    <a16:creationId xmlns:a16="http://schemas.microsoft.com/office/drawing/2014/main" id="{3CF756DA-08E1-4D70-BF91-55045CAC9EA5}"/>
                  </a:ext>
                </a:extLst>
              </p:cNvPr>
              <p:cNvSpPr/>
              <p:nvPr/>
            </p:nvSpPr>
            <p:spPr>
              <a:xfrm>
                <a:off x="1936297" y="3000597"/>
                <a:ext cx="434910" cy="200469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/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1D1AC40B-807C-442D-9EE8-263D348E967A}"/>
                  </a:ext>
                </a:extLst>
              </p:cNvPr>
              <p:cNvSpPr txBox="1"/>
              <p:nvPr/>
            </p:nvSpPr>
            <p:spPr>
              <a:xfrm>
                <a:off x="1866654" y="2976300"/>
                <a:ext cx="5741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00" dirty="0"/>
                  <a:t>Vuelos</a:t>
                </a:r>
              </a:p>
            </p:txBody>
          </p:sp>
          <p:sp>
            <p:nvSpPr>
              <p:cNvPr id="93" name="Flecha: a la derecha 92">
                <a:extLst>
                  <a:ext uri="{FF2B5EF4-FFF2-40B4-BE49-F238E27FC236}">
                    <a16:creationId xmlns:a16="http://schemas.microsoft.com/office/drawing/2014/main" id="{6917C1C8-7267-4F07-98B9-C45AB15EEB67}"/>
                  </a:ext>
                </a:extLst>
              </p:cNvPr>
              <p:cNvSpPr/>
              <p:nvPr/>
            </p:nvSpPr>
            <p:spPr>
              <a:xfrm>
                <a:off x="2497749" y="2258862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7" name="Rectángulo: esquinas redondeadas 106">
                <a:extLst>
                  <a:ext uri="{FF2B5EF4-FFF2-40B4-BE49-F238E27FC236}">
                    <a16:creationId xmlns:a16="http://schemas.microsoft.com/office/drawing/2014/main" id="{F55415D8-3376-4170-AF49-855B4A38EBDC}"/>
                  </a:ext>
                </a:extLst>
              </p:cNvPr>
              <p:cNvSpPr/>
              <p:nvPr/>
            </p:nvSpPr>
            <p:spPr>
              <a:xfrm>
                <a:off x="2751891" y="2136546"/>
                <a:ext cx="711064" cy="54583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mapa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Diagrama de flujo: disco magnético 108">
                <a:extLst>
                  <a:ext uri="{FF2B5EF4-FFF2-40B4-BE49-F238E27FC236}">
                    <a16:creationId xmlns:a16="http://schemas.microsoft.com/office/drawing/2014/main" id="{85897B70-6262-4335-A6E0-1958B7FC0B10}"/>
                  </a:ext>
                </a:extLst>
              </p:cNvPr>
              <p:cNvSpPr/>
              <p:nvPr/>
            </p:nvSpPr>
            <p:spPr>
              <a:xfrm>
                <a:off x="3773618" y="2134967"/>
                <a:ext cx="646708" cy="601936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Natural 4,3,2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113" name="Imagen 112" descr="Imagen que contiene exterior, firmar, calle, montaña&#10;&#10;Descripción generada automáticamente">
                <a:extLst>
                  <a:ext uri="{FF2B5EF4-FFF2-40B4-BE49-F238E27FC236}">
                    <a16:creationId xmlns:a16="http://schemas.microsoft.com/office/drawing/2014/main" id="{0CD699FC-D826-4A34-B6FC-552863C0A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769498" y="2130572"/>
                <a:ext cx="646708" cy="644455"/>
              </a:xfrm>
              <a:prstGeom prst="rect">
                <a:avLst/>
              </a:prstGeom>
            </p:spPr>
          </p:pic>
          <p:pic>
            <p:nvPicPr>
              <p:cNvPr id="121" name="Imagen 120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A74ED777-BB51-4850-8A9F-42F561FC3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2572" y="4121122"/>
                <a:ext cx="726152" cy="334119"/>
              </a:xfrm>
              <a:prstGeom prst="rect">
                <a:avLst/>
              </a:prstGeom>
            </p:spPr>
          </p:pic>
          <p:sp>
            <p:nvSpPr>
              <p:cNvPr id="123" name="Rectángulo: esquinas redondeadas 122">
                <a:extLst>
                  <a:ext uri="{FF2B5EF4-FFF2-40B4-BE49-F238E27FC236}">
                    <a16:creationId xmlns:a16="http://schemas.microsoft.com/office/drawing/2014/main" id="{2D242AE7-D027-469F-AC67-CC2603A34292}"/>
                  </a:ext>
                </a:extLst>
              </p:cNvPr>
              <p:cNvSpPr/>
              <p:nvPr/>
            </p:nvSpPr>
            <p:spPr>
              <a:xfrm>
                <a:off x="2824258" y="3749466"/>
                <a:ext cx="838242" cy="654765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Crear flujo de trabajo para filtrar bandas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ángulo: esquinas redondeadas 123">
                <a:extLst>
                  <a:ext uri="{FF2B5EF4-FFF2-40B4-BE49-F238E27FC236}">
                    <a16:creationId xmlns:a16="http://schemas.microsoft.com/office/drawing/2014/main" id="{A3452C36-4FAC-40D0-BC18-4D1E8A30B737}"/>
                  </a:ext>
                </a:extLst>
              </p:cNvPr>
              <p:cNvSpPr/>
              <p:nvPr/>
            </p:nvSpPr>
            <p:spPr>
              <a:xfrm>
                <a:off x="3974339" y="3617794"/>
                <a:ext cx="830662" cy="8770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5" name="CuadroTexto 124">
                <a:extLst>
                  <a:ext uri="{FF2B5EF4-FFF2-40B4-BE49-F238E27FC236}">
                    <a16:creationId xmlns:a16="http://schemas.microsoft.com/office/drawing/2014/main" id="{9F6ACFD7-D084-495B-BE25-FC70612FB14B}"/>
                  </a:ext>
                </a:extLst>
              </p:cNvPr>
              <p:cNvSpPr txBox="1"/>
              <p:nvPr/>
            </p:nvSpPr>
            <p:spPr>
              <a:xfrm>
                <a:off x="3959009" y="3599511"/>
                <a:ext cx="9222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Reensamble</a:t>
                </a:r>
              </a:p>
              <a:p>
                <a:r>
                  <a:rPr lang="es-MX" sz="1000" dirty="0"/>
                  <a:t>de bandas,</a:t>
                </a:r>
              </a:p>
              <a:p>
                <a:r>
                  <a:rPr lang="es-MX" sz="1000" dirty="0"/>
                  <a:t>Subconjunto</a:t>
                </a:r>
              </a:p>
            </p:txBody>
          </p:sp>
          <p:sp>
            <p:nvSpPr>
              <p:cNvPr id="172" name="Diagrama de flujo: disco magnético 171">
                <a:extLst>
                  <a:ext uri="{FF2B5EF4-FFF2-40B4-BE49-F238E27FC236}">
                    <a16:creationId xmlns:a16="http://schemas.microsoft.com/office/drawing/2014/main" id="{EDA58EFF-F93D-4234-99D8-1E6B0159CD46}"/>
                  </a:ext>
                </a:extLst>
              </p:cNvPr>
              <p:cNvSpPr/>
              <p:nvPr/>
            </p:nvSpPr>
            <p:spPr>
              <a:xfrm>
                <a:off x="2101916" y="2316756"/>
                <a:ext cx="329226" cy="188199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73" name="Cerrar llave 172">
                <a:extLst>
                  <a:ext uri="{FF2B5EF4-FFF2-40B4-BE49-F238E27FC236}">
                    <a16:creationId xmlns:a16="http://schemas.microsoft.com/office/drawing/2014/main" id="{0444A202-E43B-4565-A971-63C9CA6500B7}"/>
                  </a:ext>
                </a:extLst>
              </p:cNvPr>
              <p:cNvSpPr/>
              <p:nvPr/>
            </p:nvSpPr>
            <p:spPr>
              <a:xfrm>
                <a:off x="2488670" y="3267582"/>
                <a:ext cx="53884" cy="1671914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175" name="Imagen 174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0085DBE8-7D90-4B0E-BA79-35292BD6B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8" y="2722379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77" name="Imagen 176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D1C3B641-3857-4582-A53E-7B50ECDAF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7" y="3209308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79" name="Imagen 178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35E73367-EB18-43EB-A09F-5B55EB241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6" y="3656656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1" name="Imagen 180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EB6D31CB-E415-49A5-9E6D-0D6D78585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5" y="4097784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3" name="Imagen 182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A55866E8-F832-43E6-A37A-6319C26F14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5" y="4568034"/>
                <a:ext cx="336575" cy="369412"/>
              </a:xfrm>
              <a:prstGeom prst="rect">
                <a:avLst/>
              </a:prstGeom>
            </p:spPr>
          </p:pic>
          <p:pic>
            <p:nvPicPr>
              <p:cNvPr id="185" name="Imagen 184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150DDD6C-4133-46AD-8714-33A393372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5854" y="5042861"/>
                <a:ext cx="336575" cy="369412"/>
              </a:xfrm>
              <a:prstGeom prst="rect">
                <a:avLst/>
              </a:prstGeom>
            </p:spPr>
          </p:pic>
          <p:sp>
            <p:nvSpPr>
              <p:cNvPr id="232" name="Rectángulo: esquinas redondeadas 231">
                <a:extLst>
                  <a:ext uri="{FF2B5EF4-FFF2-40B4-BE49-F238E27FC236}">
                    <a16:creationId xmlns:a16="http://schemas.microsoft.com/office/drawing/2014/main" id="{FDC10D1B-F7A9-4889-B10D-02843DF313AF}"/>
                  </a:ext>
                </a:extLst>
              </p:cNvPr>
              <p:cNvSpPr/>
              <p:nvPr/>
            </p:nvSpPr>
            <p:spPr>
              <a:xfrm>
                <a:off x="7143896" y="3617794"/>
                <a:ext cx="987642" cy="77639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Generar datos C2RCC para información bioquímica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Diagrama de flujo: disco magnético 233">
                <a:extLst>
                  <a:ext uri="{FF2B5EF4-FFF2-40B4-BE49-F238E27FC236}">
                    <a16:creationId xmlns:a16="http://schemas.microsoft.com/office/drawing/2014/main" id="{0AAFCF7F-E68B-4EDA-BD80-65858464217C}"/>
                  </a:ext>
                </a:extLst>
              </p:cNvPr>
              <p:cNvSpPr/>
              <p:nvPr/>
            </p:nvSpPr>
            <p:spPr>
              <a:xfrm>
                <a:off x="5131115" y="3720010"/>
                <a:ext cx="973274" cy="700957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Natural 4,3,2 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6" name="Diagrama de flujo: disco magnético 235">
                <a:extLst>
                  <a:ext uri="{FF2B5EF4-FFF2-40B4-BE49-F238E27FC236}">
                    <a16:creationId xmlns:a16="http://schemas.microsoft.com/office/drawing/2014/main" id="{1AB12A19-FE3C-4532-8395-9D76061BCC66}"/>
                  </a:ext>
                </a:extLst>
              </p:cNvPr>
              <p:cNvSpPr/>
              <p:nvPr/>
            </p:nvSpPr>
            <p:spPr>
              <a:xfrm>
                <a:off x="8473312" y="3663050"/>
                <a:ext cx="973274" cy="700957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7" name="Rectángulo: esquinas redondeadas 236">
                <a:extLst>
                  <a:ext uri="{FF2B5EF4-FFF2-40B4-BE49-F238E27FC236}">
                    <a16:creationId xmlns:a16="http://schemas.microsoft.com/office/drawing/2014/main" id="{FA3A538E-806E-4EC3-9427-12CEA4EE33A4}"/>
                  </a:ext>
                </a:extLst>
              </p:cNvPr>
              <p:cNvSpPr/>
              <p:nvPr/>
            </p:nvSpPr>
            <p:spPr>
              <a:xfrm>
                <a:off x="8451847" y="2303717"/>
                <a:ext cx="1030412" cy="206990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239" name="Imagen 238" descr="Captura de pantalla de un celular&#10;&#10;Descripción generada automáticamente">
                <a:extLst>
                  <a:ext uri="{FF2B5EF4-FFF2-40B4-BE49-F238E27FC236}">
                    <a16:creationId xmlns:a16="http://schemas.microsoft.com/office/drawing/2014/main" id="{4498FE06-0BC9-4096-967A-B54491533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3607" y="2919976"/>
                <a:ext cx="649273" cy="898843"/>
              </a:xfrm>
              <a:prstGeom prst="rect">
                <a:avLst/>
              </a:prstGeom>
            </p:spPr>
          </p:pic>
          <p:sp>
            <p:nvSpPr>
              <p:cNvPr id="240" name="CuadroTexto 239">
                <a:extLst>
                  <a:ext uri="{FF2B5EF4-FFF2-40B4-BE49-F238E27FC236}">
                    <a16:creationId xmlns:a16="http://schemas.microsoft.com/office/drawing/2014/main" id="{4664BC3B-15D0-4B5A-B923-807CA486C419}"/>
                  </a:ext>
                </a:extLst>
              </p:cNvPr>
              <p:cNvSpPr txBox="1"/>
              <p:nvPr/>
            </p:nvSpPr>
            <p:spPr>
              <a:xfrm>
                <a:off x="8397896" y="2390858"/>
                <a:ext cx="115609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000" dirty="0" err="1"/>
                  <a:t>IOP:Propiedades</a:t>
                </a:r>
                <a:endParaRPr lang="es-MX" sz="1000" dirty="0"/>
              </a:p>
              <a:p>
                <a:pPr algn="ctr"/>
                <a:r>
                  <a:rPr lang="es-MX" sz="1000" dirty="0"/>
                  <a:t>Ópticas</a:t>
                </a:r>
              </a:p>
              <a:p>
                <a:pPr algn="ctr"/>
                <a:r>
                  <a:rPr lang="es-MX" sz="1000" dirty="0"/>
                  <a:t>inherentes</a:t>
                </a:r>
                <a:endParaRPr lang="es-CO" sz="1000" dirty="0"/>
              </a:p>
            </p:txBody>
          </p:sp>
          <p:sp>
            <p:nvSpPr>
              <p:cNvPr id="242" name="Rectángulo: esquinas redondeadas 241">
                <a:extLst>
                  <a:ext uri="{FF2B5EF4-FFF2-40B4-BE49-F238E27FC236}">
                    <a16:creationId xmlns:a16="http://schemas.microsoft.com/office/drawing/2014/main" id="{C5F337E8-C7DF-4F3B-857E-50E58380BD66}"/>
                  </a:ext>
                </a:extLst>
              </p:cNvPr>
              <p:cNvSpPr/>
              <p:nvPr/>
            </p:nvSpPr>
            <p:spPr>
              <a:xfrm>
                <a:off x="9798792" y="2596943"/>
                <a:ext cx="811687" cy="36933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Clorofila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44" name="Imagen 243" descr="Imagen que contiene texto, mapa, foto, pantalla&#10;&#10;Descripción generada automáticamente">
                <a:extLst>
                  <a:ext uri="{FF2B5EF4-FFF2-40B4-BE49-F238E27FC236}">
                    <a16:creationId xmlns:a16="http://schemas.microsoft.com/office/drawing/2014/main" id="{7940A615-1945-4972-B2ED-71F6BAAF9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4417" y="2468112"/>
                <a:ext cx="1004588" cy="695197"/>
              </a:xfrm>
              <a:prstGeom prst="rect">
                <a:avLst/>
              </a:prstGeom>
            </p:spPr>
          </p:pic>
          <p:sp>
            <p:nvSpPr>
              <p:cNvPr id="246" name="Flecha: a la derecha 245">
                <a:extLst>
                  <a:ext uri="{FF2B5EF4-FFF2-40B4-BE49-F238E27FC236}">
                    <a16:creationId xmlns:a16="http://schemas.microsoft.com/office/drawing/2014/main" id="{B9BEDC91-21F0-4488-99A3-C4E4173482EC}"/>
                  </a:ext>
                </a:extLst>
              </p:cNvPr>
              <p:cNvSpPr/>
              <p:nvPr/>
            </p:nvSpPr>
            <p:spPr>
              <a:xfrm>
                <a:off x="4498452" y="2308367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48" name="Flecha: a la derecha 247">
                <a:extLst>
                  <a:ext uri="{FF2B5EF4-FFF2-40B4-BE49-F238E27FC236}">
                    <a16:creationId xmlns:a16="http://schemas.microsoft.com/office/drawing/2014/main" id="{B0D15288-A592-42DD-A4D0-855F99B5B492}"/>
                  </a:ext>
                </a:extLst>
              </p:cNvPr>
              <p:cNvSpPr/>
              <p:nvPr/>
            </p:nvSpPr>
            <p:spPr>
              <a:xfrm>
                <a:off x="3535626" y="227630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0" name="Flecha: a la derecha 249">
                <a:extLst>
                  <a:ext uri="{FF2B5EF4-FFF2-40B4-BE49-F238E27FC236}">
                    <a16:creationId xmlns:a16="http://schemas.microsoft.com/office/drawing/2014/main" id="{45E5982E-EE18-4799-A708-CCEFA14C2F8B}"/>
                  </a:ext>
                </a:extLst>
              </p:cNvPr>
              <p:cNvSpPr/>
              <p:nvPr/>
            </p:nvSpPr>
            <p:spPr>
              <a:xfrm>
                <a:off x="3720063" y="394204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2" name="Flecha: a la derecha 251">
                <a:extLst>
                  <a:ext uri="{FF2B5EF4-FFF2-40B4-BE49-F238E27FC236}">
                    <a16:creationId xmlns:a16="http://schemas.microsoft.com/office/drawing/2014/main" id="{5DAEFFEF-915D-4612-A320-B8EEC0D1E5CA}"/>
                  </a:ext>
                </a:extLst>
              </p:cNvPr>
              <p:cNvSpPr/>
              <p:nvPr/>
            </p:nvSpPr>
            <p:spPr>
              <a:xfrm>
                <a:off x="4873175" y="3916511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4" name="Flecha: a la derecha 253">
                <a:extLst>
                  <a:ext uri="{FF2B5EF4-FFF2-40B4-BE49-F238E27FC236}">
                    <a16:creationId xmlns:a16="http://schemas.microsoft.com/office/drawing/2014/main" id="{E354A555-943F-46CD-A978-4F99BB1D4CCB}"/>
                  </a:ext>
                </a:extLst>
              </p:cNvPr>
              <p:cNvSpPr/>
              <p:nvPr/>
            </p:nvSpPr>
            <p:spPr>
              <a:xfrm>
                <a:off x="6165951" y="392001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6" name="Flecha: a la derecha 255">
                <a:extLst>
                  <a:ext uri="{FF2B5EF4-FFF2-40B4-BE49-F238E27FC236}">
                    <a16:creationId xmlns:a16="http://schemas.microsoft.com/office/drawing/2014/main" id="{CF0C8A2A-D5F2-46F0-A90B-B66C2B031856}"/>
                  </a:ext>
                </a:extLst>
              </p:cNvPr>
              <p:cNvSpPr/>
              <p:nvPr/>
            </p:nvSpPr>
            <p:spPr>
              <a:xfrm>
                <a:off x="6846439" y="391518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58" name="Flecha: a la derecha 257">
                <a:extLst>
                  <a:ext uri="{FF2B5EF4-FFF2-40B4-BE49-F238E27FC236}">
                    <a16:creationId xmlns:a16="http://schemas.microsoft.com/office/drawing/2014/main" id="{4CC0D3FB-BB3E-46F8-AF44-BE12E4C5FBF1}"/>
                  </a:ext>
                </a:extLst>
              </p:cNvPr>
              <p:cNvSpPr/>
              <p:nvPr/>
            </p:nvSpPr>
            <p:spPr>
              <a:xfrm>
                <a:off x="8193734" y="386459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0" name="Flecha: a la derecha 259">
                <a:extLst>
                  <a:ext uri="{FF2B5EF4-FFF2-40B4-BE49-F238E27FC236}">
                    <a16:creationId xmlns:a16="http://schemas.microsoft.com/office/drawing/2014/main" id="{90D0E7D8-FF86-48D5-BE3B-97D6257F573D}"/>
                  </a:ext>
                </a:extLst>
              </p:cNvPr>
              <p:cNvSpPr/>
              <p:nvPr/>
            </p:nvSpPr>
            <p:spPr>
              <a:xfrm>
                <a:off x="9503724" y="360479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2" name="Flecha: a la derecha 261">
                <a:extLst>
                  <a:ext uri="{FF2B5EF4-FFF2-40B4-BE49-F238E27FC236}">
                    <a16:creationId xmlns:a16="http://schemas.microsoft.com/office/drawing/2014/main" id="{5D2BBBA0-1661-4E24-B79D-F407211A6C7A}"/>
                  </a:ext>
                </a:extLst>
              </p:cNvPr>
              <p:cNvSpPr/>
              <p:nvPr/>
            </p:nvSpPr>
            <p:spPr>
              <a:xfrm>
                <a:off x="10661005" y="2661823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4" name="Rectángulo: esquinas redondeadas 263">
                <a:extLst>
                  <a:ext uri="{FF2B5EF4-FFF2-40B4-BE49-F238E27FC236}">
                    <a16:creationId xmlns:a16="http://schemas.microsoft.com/office/drawing/2014/main" id="{848E0AE3-D963-4354-9510-F88866AC687D}"/>
                  </a:ext>
                </a:extLst>
              </p:cNvPr>
              <p:cNvSpPr/>
              <p:nvPr/>
            </p:nvSpPr>
            <p:spPr>
              <a:xfrm>
                <a:off x="9765734" y="3528592"/>
                <a:ext cx="890429" cy="52302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Materia total suspendida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8" name="Flecha: a la derecha 267">
                <a:extLst>
                  <a:ext uri="{FF2B5EF4-FFF2-40B4-BE49-F238E27FC236}">
                    <a16:creationId xmlns:a16="http://schemas.microsoft.com/office/drawing/2014/main" id="{6782F541-7922-491A-B011-D2001BB5E1F7}"/>
                  </a:ext>
                </a:extLst>
              </p:cNvPr>
              <p:cNvSpPr/>
              <p:nvPr/>
            </p:nvSpPr>
            <p:spPr>
              <a:xfrm>
                <a:off x="10706689" y="360395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72" name="Flecha: a la derecha 271">
                <a:extLst>
                  <a:ext uri="{FF2B5EF4-FFF2-40B4-BE49-F238E27FC236}">
                    <a16:creationId xmlns:a16="http://schemas.microsoft.com/office/drawing/2014/main" id="{375DB866-9E52-469F-920A-B4181397B47E}"/>
                  </a:ext>
                </a:extLst>
              </p:cNvPr>
              <p:cNvSpPr/>
              <p:nvPr/>
            </p:nvSpPr>
            <p:spPr>
              <a:xfrm>
                <a:off x="2606459" y="3966901"/>
                <a:ext cx="185218" cy="287036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76" name="Flecha: a la derecha 275">
                <a:extLst>
                  <a:ext uri="{FF2B5EF4-FFF2-40B4-BE49-F238E27FC236}">
                    <a16:creationId xmlns:a16="http://schemas.microsoft.com/office/drawing/2014/main" id="{7124C377-FF8D-43AA-9518-D8A3B8A0B455}"/>
                  </a:ext>
                </a:extLst>
              </p:cNvPr>
              <p:cNvSpPr/>
              <p:nvPr/>
            </p:nvSpPr>
            <p:spPr>
              <a:xfrm>
                <a:off x="9520502" y="264475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78" name="Imagen 277" descr="Imagen que contiene foto, pasto, mapa, diferente&#10;&#10;Descripción generada automáticamente">
                <a:extLst>
                  <a:ext uri="{FF2B5EF4-FFF2-40B4-BE49-F238E27FC236}">
                    <a16:creationId xmlns:a16="http://schemas.microsoft.com/office/drawing/2014/main" id="{02039E25-8E95-4E71-BA70-129FFACD0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40827" y="3408977"/>
                <a:ext cx="1037616" cy="739322"/>
              </a:xfrm>
              <a:prstGeom prst="rect">
                <a:avLst/>
              </a:prstGeom>
            </p:spPr>
          </p:pic>
          <p:sp>
            <p:nvSpPr>
              <p:cNvPr id="282" name="Rectángulo: esquinas redondeadas 281">
                <a:extLst>
                  <a:ext uri="{FF2B5EF4-FFF2-40B4-BE49-F238E27FC236}">
                    <a16:creationId xmlns:a16="http://schemas.microsoft.com/office/drawing/2014/main" id="{C053191A-EBDE-4EEE-B144-B9E8ECD68685}"/>
                  </a:ext>
                </a:extLst>
              </p:cNvPr>
              <p:cNvSpPr/>
              <p:nvPr/>
            </p:nvSpPr>
            <p:spPr>
              <a:xfrm>
                <a:off x="7108213" y="4697173"/>
                <a:ext cx="1053247" cy="75243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>
                    <a:solidFill>
                      <a:schemeClr val="tx1"/>
                    </a:solidFill>
                  </a:rPr>
                  <a:t>Crear flujo de trabajo para generar el MCI y el R706_R665</a:t>
                </a:r>
                <a:endParaRPr lang="es-CO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4" name="CuadroTexto 283">
                <a:extLst>
                  <a:ext uri="{FF2B5EF4-FFF2-40B4-BE49-F238E27FC236}">
                    <a16:creationId xmlns:a16="http://schemas.microsoft.com/office/drawing/2014/main" id="{B398337C-7F26-4948-BAF7-AAC52E71EA0C}"/>
                  </a:ext>
                </a:extLst>
              </p:cNvPr>
              <p:cNvSpPr txBox="1"/>
              <p:nvPr/>
            </p:nvSpPr>
            <p:spPr>
              <a:xfrm>
                <a:off x="8475184" y="4697173"/>
                <a:ext cx="922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Matemática de bandas</a:t>
                </a:r>
              </a:p>
            </p:txBody>
          </p:sp>
          <p:sp>
            <p:nvSpPr>
              <p:cNvPr id="286" name="Diagrama de flujo: disco magnético 285">
                <a:extLst>
                  <a:ext uri="{FF2B5EF4-FFF2-40B4-BE49-F238E27FC236}">
                    <a16:creationId xmlns:a16="http://schemas.microsoft.com/office/drawing/2014/main" id="{1A7C92A8-0078-4DCA-B2DE-E4F3BD0D2FEE}"/>
                  </a:ext>
                </a:extLst>
              </p:cNvPr>
              <p:cNvSpPr/>
              <p:nvPr/>
            </p:nvSpPr>
            <p:spPr>
              <a:xfrm>
                <a:off x="9766170" y="4533331"/>
                <a:ext cx="830662" cy="752430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…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C2RCC..MCI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8" name="Diagrama de flujo: disco magnético 287">
                <a:extLst>
                  <a:ext uri="{FF2B5EF4-FFF2-40B4-BE49-F238E27FC236}">
                    <a16:creationId xmlns:a16="http://schemas.microsoft.com/office/drawing/2014/main" id="{83843235-E1D9-48E7-A217-CEBC95AB5FA1}"/>
                  </a:ext>
                </a:extLst>
              </p:cNvPr>
              <p:cNvSpPr/>
              <p:nvPr/>
            </p:nvSpPr>
            <p:spPr>
              <a:xfrm>
                <a:off x="9765733" y="6032670"/>
                <a:ext cx="830663" cy="752430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 …</a:t>
                </a:r>
              </a:p>
              <a:p>
                <a:pPr algn="ctr"/>
                <a:r>
                  <a:rPr lang="es-MX" sz="1000" dirty="0">
                    <a:solidFill>
                      <a:schemeClr val="accent2">
                        <a:lumMod val="75000"/>
                      </a:schemeClr>
                    </a:solidFill>
                  </a:rPr>
                  <a:t>C2RCC..R705_R665</a:t>
                </a:r>
                <a:endParaRPr lang="es-CO" sz="1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90" name="Imagen 289" descr="Imagen que contiene mapa, flor&#10;&#10;Descripción generada automáticamente">
                <a:extLst>
                  <a:ext uri="{FF2B5EF4-FFF2-40B4-BE49-F238E27FC236}">
                    <a16:creationId xmlns:a16="http://schemas.microsoft.com/office/drawing/2014/main" id="{891A2438-11B7-4351-AA93-B17D845DC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52848" y="4361043"/>
                <a:ext cx="1035051" cy="739322"/>
              </a:xfrm>
              <a:prstGeom prst="rect">
                <a:avLst/>
              </a:prstGeom>
            </p:spPr>
          </p:pic>
          <p:pic>
            <p:nvPicPr>
              <p:cNvPr id="292" name="Imagen 291" descr="Imagen que contiene foto, flor, colorido, puerta&#10;&#10;Descripción generada automáticamente">
                <a:extLst>
                  <a:ext uri="{FF2B5EF4-FFF2-40B4-BE49-F238E27FC236}">
                    <a16:creationId xmlns:a16="http://schemas.microsoft.com/office/drawing/2014/main" id="{BD99280E-033C-4D67-BCE5-EBF683718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39081" y="6031299"/>
                <a:ext cx="1039361" cy="739322"/>
              </a:xfrm>
              <a:prstGeom prst="rect">
                <a:avLst/>
              </a:prstGeom>
            </p:spPr>
          </p:pic>
          <p:sp>
            <p:nvSpPr>
              <p:cNvPr id="293" name="Rectángulo: esquinas redondeadas 292">
                <a:extLst>
                  <a:ext uri="{FF2B5EF4-FFF2-40B4-BE49-F238E27FC236}">
                    <a16:creationId xmlns:a16="http://schemas.microsoft.com/office/drawing/2014/main" id="{BD2CEC27-61CB-4471-B1F6-B79D2E5BA68C}"/>
                  </a:ext>
                </a:extLst>
              </p:cNvPr>
              <p:cNvSpPr/>
              <p:nvPr/>
            </p:nvSpPr>
            <p:spPr>
              <a:xfrm>
                <a:off x="8512516" y="4715604"/>
                <a:ext cx="786872" cy="75243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5" name="Flecha: a la derecha 294">
                <a:extLst>
                  <a:ext uri="{FF2B5EF4-FFF2-40B4-BE49-F238E27FC236}">
                    <a16:creationId xmlns:a16="http://schemas.microsoft.com/office/drawing/2014/main" id="{E97CB45F-D5E4-48FB-959A-C6380968B94A}"/>
                  </a:ext>
                </a:extLst>
              </p:cNvPr>
              <p:cNvSpPr/>
              <p:nvPr/>
            </p:nvSpPr>
            <p:spPr>
              <a:xfrm>
                <a:off x="9499408" y="4641718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97" name="Flecha: a la derecha 296">
                <a:extLst>
                  <a:ext uri="{FF2B5EF4-FFF2-40B4-BE49-F238E27FC236}">
                    <a16:creationId xmlns:a16="http://schemas.microsoft.com/office/drawing/2014/main" id="{296FC734-A49B-4AAE-9F18-7B3390772888}"/>
                  </a:ext>
                </a:extLst>
              </p:cNvPr>
              <p:cNvSpPr/>
              <p:nvPr/>
            </p:nvSpPr>
            <p:spPr>
              <a:xfrm rot="1327336">
                <a:off x="9323053" y="529571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99" name="Flecha: a la derecha 298">
                <a:extLst>
                  <a:ext uri="{FF2B5EF4-FFF2-40B4-BE49-F238E27FC236}">
                    <a16:creationId xmlns:a16="http://schemas.microsoft.com/office/drawing/2014/main" id="{99262FD2-24EB-4272-8437-08FDCDAA4467}"/>
                  </a:ext>
                </a:extLst>
              </p:cNvPr>
              <p:cNvSpPr/>
              <p:nvPr/>
            </p:nvSpPr>
            <p:spPr>
              <a:xfrm>
                <a:off x="10748079" y="4622391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1" name="Flecha: a la derecha 300">
                <a:extLst>
                  <a:ext uri="{FF2B5EF4-FFF2-40B4-BE49-F238E27FC236}">
                    <a16:creationId xmlns:a16="http://schemas.microsoft.com/office/drawing/2014/main" id="{237171B1-8CB6-4015-BC32-EF96F8EF36D9}"/>
                  </a:ext>
                </a:extLst>
              </p:cNvPr>
              <p:cNvSpPr/>
              <p:nvPr/>
            </p:nvSpPr>
            <p:spPr>
              <a:xfrm>
                <a:off x="10748078" y="624941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2" name="Rectángulo: esquinas redondeadas 301">
                <a:extLst>
                  <a:ext uri="{FF2B5EF4-FFF2-40B4-BE49-F238E27FC236}">
                    <a16:creationId xmlns:a16="http://schemas.microsoft.com/office/drawing/2014/main" id="{6DA9ECE8-2410-4712-A5D3-ECC2CED98093}"/>
                  </a:ext>
                </a:extLst>
              </p:cNvPr>
              <p:cNvSpPr/>
              <p:nvPr/>
            </p:nvSpPr>
            <p:spPr>
              <a:xfrm>
                <a:off x="2057292" y="1853639"/>
                <a:ext cx="3469492" cy="98718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3" name="CuadroTexto 302">
                <a:extLst>
                  <a:ext uri="{FF2B5EF4-FFF2-40B4-BE49-F238E27FC236}">
                    <a16:creationId xmlns:a16="http://schemas.microsoft.com/office/drawing/2014/main" id="{72CEE904-08A6-4303-8A8B-968193802919}"/>
                  </a:ext>
                </a:extLst>
              </p:cNvPr>
              <p:cNvSpPr txBox="1"/>
              <p:nvPr/>
            </p:nvSpPr>
            <p:spPr>
              <a:xfrm>
                <a:off x="2399669" y="1856593"/>
                <a:ext cx="27847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200" dirty="0"/>
                  <a:t>Primer mirada a los mapas generados</a:t>
                </a:r>
                <a:endParaRPr lang="es-CO" sz="1200" dirty="0"/>
              </a:p>
            </p:txBody>
          </p:sp>
          <p:sp>
            <p:nvSpPr>
              <p:cNvPr id="304" name="Rectángulo: esquinas redondeadas 303">
                <a:extLst>
                  <a:ext uri="{FF2B5EF4-FFF2-40B4-BE49-F238E27FC236}">
                    <a16:creationId xmlns:a16="http://schemas.microsoft.com/office/drawing/2014/main" id="{21865421-58AF-4890-9ACC-0A51F3AEE128}"/>
                  </a:ext>
                </a:extLst>
              </p:cNvPr>
              <p:cNvSpPr/>
              <p:nvPr/>
            </p:nvSpPr>
            <p:spPr>
              <a:xfrm>
                <a:off x="6372940" y="2616144"/>
                <a:ext cx="450647" cy="28800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6" name="Flecha: a la derecha 305">
                <a:extLst>
                  <a:ext uri="{FF2B5EF4-FFF2-40B4-BE49-F238E27FC236}">
                    <a16:creationId xmlns:a16="http://schemas.microsoft.com/office/drawing/2014/main" id="{4342213E-3335-40B4-863A-1EDEDCFEFA09}"/>
                  </a:ext>
                </a:extLst>
              </p:cNvPr>
              <p:cNvSpPr/>
              <p:nvPr/>
            </p:nvSpPr>
            <p:spPr>
              <a:xfrm>
                <a:off x="8213863" y="4908840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8" name="Rectángulo: esquinas redondeadas 307">
                <a:extLst>
                  <a:ext uri="{FF2B5EF4-FFF2-40B4-BE49-F238E27FC236}">
                    <a16:creationId xmlns:a16="http://schemas.microsoft.com/office/drawing/2014/main" id="{367D84A7-7E9C-4A62-8FA8-4B5259B113E3}"/>
                  </a:ext>
                </a:extLst>
              </p:cNvPr>
              <p:cNvSpPr/>
              <p:nvPr/>
            </p:nvSpPr>
            <p:spPr>
              <a:xfrm>
                <a:off x="9706397" y="4199531"/>
                <a:ext cx="943902" cy="11328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09" name="CuadroTexto 308">
                <a:extLst>
                  <a:ext uri="{FF2B5EF4-FFF2-40B4-BE49-F238E27FC236}">
                    <a16:creationId xmlns:a16="http://schemas.microsoft.com/office/drawing/2014/main" id="{019BCB54-EE13-44E3-B74B-F935EB5D12FB}"/>
                  </a:ext>
                </a:extLst>
              </p:cNvPr>
              <p:cNvSpPr txBox="1"/>
              <p:nvPr/>
            </p:nvSpPr>
            <p:spPr>
              <a:xfrm>
                <a:off x="9727491" y="4185782"/>
                <a:ext cx="10438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000" dirty="0"/>
                  <a:t>Índice máximo </a:t>
                </a:r>
              </a:p>
              <a:p>
                <a:r>
                  <a:rPr lang="es-MX" sz="1000" dirty="0"/>
                  <a:t>de Clorofila</a:t>
                </a:r>
                <a:endParaRPr lang="es-CO" sz="1000" dirty="0"/>
              </a:p>
            </p:txBody>
          </p:sp>
          <p:sp>
            <p:nvSpPr>
              <p:cNvPr id="310" name="Rectángulo: esquinas redondeadas 309">
                <a:extLst>
                  <a:ext uri="{FF2B5EF4-FFF2-40B4-BE49-F238E27FC236}">
                    <a16:creationId xmlns:a16="http://schemas.microsoft.com/office/drawing/2014/main" id="{3A9527F7-A252-4CDC-B10C-ACC0D3A78A7D}"/>
                  </a:ext>
                </a:extLst>
              </p:cNvPr>
              <p:cNvSpPr/>
              <p:nvPr/>
            </p:nvSpPr>
            <p:spPr>
              <a:xfrm>
                <a:off x="9706397" y="5392618"/>
                <a:ext cx="1000292" cy="139248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1" name="CuadroTexto 310">
                <a:extLst>
                  <a:ext uri="{FF2B5EF4-FFF2-40B4-BE49-F238E27FC236}">
                    <a16:creationId xmlns:a16="http://schemas.microsoft.com/office/drawing/2014/main" id="{AD1C4F92-0ECD-4048-AA6A-6593BB6D8B2E}"/>
                  </a:ext>
                </a:extLst>
              </p:cNvPr>
              <p:cNvSpPr txBox="1"/>
              <p:nvPr/>
            </p:nvSpPr>
            <p:spPr>
              <a:xfrm>
                <a:off x="9669298" y="5389700"/>
                <a:ext cx="110206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/>
                  <a:t>Bandas de los instrumentos multiespectrales</a:t>
                </a:r>
              </a:p>
              <a:p>
                <a:r>
                  <a:rPr lang="es-MX" sz="1000" dirty="0"/>
                  <a:t>MSI</a:t>
                </a:r>
              </a:p>
              <a:p>
                <a:endParaRPr lang="es-CO" sz="1000" dirty="0"/>
              </a:p>
            </p:txBody>
          </p:sp>
          <p:sp>
            <p:nvSpPr>
              <p:cNvPr id="2" name="Flecha: a la derecha 1">
                <a:extLst>
                  <a:ext uri="{FF2B5EF4-FFF2-40B4-BE49-F238E27FC236}">
                    <a16:creationId xmlns:a16="http://schemas.microsoft.com/office/drawing/2014/main" id="{DCD11E16-5015-4EFF-8974-C576B0D3AE83}"/>
                  </a:ext>
                </a:extLst>
              </p:cNvPr>
              <p:cNvSpPr/>
              <p:nvPr/>
            </p:nvSpPr>
            <p:spPr>
              <a:xfrm>
                <a:off x="6874571" y="4930784"/>
                <a:ext cx="206989" cy="307777"/>
              </a:xfrm>
              <a:prstGeom prst="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10" name="Imagen 9" descr="Imagen que contiene Interfaz de usuario gráfica&#10;&#10;Descripción generada automáticamente">
                <a:extLst>
                  <a:ext uri="{FF2B5EF4-FFF2-40B4-BE49-F238E27FC236}">
                    <a16:creationId xmlns:a16="http://schemas.microsoft.com/office/drawing/2014/main" id="{31AECD9D-E79F-455A-9029-D08683024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8634921" y="5043609"/>
                <a:ext cx="568094" cy="408054"/>
              </a:xfrm>
              <a:prstGeom prst="rect">
                <a:avLst/>
              </a:prstGeom>
            </p:spPr>
          </p:pic>
        </p:grp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D9FE25D0-9144-2F30-4416-6FBEB20264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8B402A-A55C-0406-6BCB-B474C2209F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442141-2558-76CE-C59A-6E2AEB4E7F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B5D4002A-6343-8391-27CF-0FC47FED5FFD}"/>
              </a:ext>
            </a:extLst>
          </p:cNvPr>
          <p:cNvGrpSpPr/>
          <p:nvPr/>
        </p:nvGrpSpPr>
        <p:grpSpPr>
          <a:xfrm>
            <a:off x="227632" y="37553"/>
            <a:ext cx="11356591" cy="6782894"/>
            <a:chOff x="165032" y="83343"/>
            <a:chExt cx="11356591" cy="6782894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24B02E5F-E311-49A8-A6FA-A73B4BBADBCE}"/>
                </a:ext>
              </a:extLst>
            </p:cNvPr>
            <p:cNvSpPr txBox="1"/>
            <p:nvPr/>
          </p:nvSpPr>
          <p:spPr>
            <a:xfrm>
              <a:off x="7519585" y="843838"/>
              <a:ext cx="2933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>
                  <a:solidFill>
                    <a:schemeClr val="accent1"/>
                  </a:solidFill>
                </a:rPr>
                <a:t>Imagen natural bandas 4,3,2</a:t>
              </a:r>
              <a:endParaRPr lang="es-ES" sz="16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20352B92-75AE-469E-BB84-DB2F75A220DE}"/>
                </a:ext>
              </a:extLst>
            </p:cNvPr>
            <p:cNvGrpSpPr/>
            <p:nvPr/>
          </p:nvGrpSpPr>
          <p:grpSpPr>
            <a:xfrm>
              <a:off x="165032" y="1074074"/>
              <a:ext cx="11356591" cy="5792163"/>
              <a:chOff x="114698" y="1074074"/>
              <a:chExt cx="11356591" cy="5792163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4" name="Imagen 3" descr="Imagen que contiene exterior, naturaleza, caminando, colina&#10;&#10;Descripción generada automáticamente">
                <a:extLst>
                  <a:ext uri="{FF2B5EF4-FFF2-40B4-BE49-F238E27FC236}">
                    <a16:creationId xmlns:a16="http://schemas.microsoft.com/office/drawing/2014/main" id="{2A3B01D8-A519-4648-8999-9D966FE2C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204" y="1221485"/>
                <a:ext cx="5370085" cy="5321413"/>
              </a:xfrm>
              <a:prstGeom prst="rect">
                <a:avLst/>
              </a:prstGeom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BC85AD0-BA37-484C-84CA-878C14C95D0B}"/>
                  </a:ext>
                </a:extLst>
              </p:cNvPr>
              <p:cNvSpPr txBox="1"/>
              <p:nvPr/>
            </p:nvSpPr>
            <p:spPr>
              <a:xfrm>
                <a:off x="114698" y="1074074"/>
                <a:ext cx="575023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800" b="1" dirty="0">
                    <a:solidFill>
                      <a:srgbClr val="C00000"/>
                    </a:solidFill>
                  </a:rPr>
                  <a:t>Medición de los</a:t>
                </a:r>
                <a:r>
                  <a:rPr lang="es-CO" sz="2800" b="1" dirty="0">
                    <a:solidFill>
                      <a:schemeClr val="accent1"/>
                    </a:solidFill>
                  </a:rPr>
                  <a:t> </a:t>
                </a:r>
                <a:r>
                  <a:rPr lang="es-CO" sz="2800" b="1" dirty="0">
                    <a:solidFill>
                      <a:srgbClr val="C00000"/>
                    </a:solidFill>
                  </a:rPr>
                  <a:t>factores bio químicos</a:t>
                </a:r>
                <a:endParaRPr lang="es-ES" sz="2800" b="1" dirty="0">
                  <a:solidFill>
                    <a:srgbClr val="C00000"/>
                  </a:solidFill>
                </a:endParaRPr>
              </a:p>
              <a:p>
                <a:r>
                  <a:rPr lang="es-CO" dirty="0"/>
                  <a:t>6 Vuelos del satélite </a:t>
                </a:r>
                <a:r>
                  <a:rPr lang="es-CO" b="1" dirty="0">
                    <a:solidFill>
                      <a:srgbClr val="C00000"/>
                    </a:solidFill>
                  </a:rPr>
                  <a:t>Sentinel-2</a:t>
                </a:r>
                <a:r>
                  <a:rPr lang="es-CO" dirty="0"/>
                  <a:t> sobre el territorio de la Laguna de Tota </a:t>
                </a:r>
                <a:r>
                  <a:rPr lang="es-CO" b="1" dirty="0"/>
                  <a:t>del 25 de Febrero de 2019 </a:t>
                </a:r>
                <a:r>
                  <a:rPr lang="es-CO" b="1" dirty="0">
                    <a:solidFill>
                      <a:schemeClr val="accent1"/>
                    </a:solidFill>
                  </a:rPr>
                  <a:t> hasta el 11 de Febrero de 2020 para analizar el estado del agua </a:t>
                </a:r>
              </a:p>
            </p:txBody>
          </p:sp>
          <p:pic>
            <p:nvPicPr>
              <p:cNvPr id="10" name="Imagen 9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C67CD38E-A38A-472C-8E9E-17142F723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590" y="4160718"/>
                <a:ext cx="2165732" cy="2377023"/>
              </a:xfrm>
              <a:prstGeom prst="rect">
                <a:avLst/>
              </a:prstGeom>
            </p:spPr>
          </p:pic>
          <p:pic>
            <p:nvPicPr>
              <p:cNvPr id="11" name="Imagen 10" descr="Imagen que contiene foto, tabla, azul, hombre&#10;&#10;Descripción generada automáticamente">
                <a:extLst>
                  <a:ext uri="{FF2B5EF4-FFF2-40B4-BE49-F238E27FC236}">
                    <a16:creationId xmlns:a16="http://schemas.microsoft.com/office/drawing/2014/main" id="{B07BBC87-960B-4CF4-A37F-A870D3837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36" y="3881792"/>
                <a:ext cx="3369782" cy="2535463"/>
              </a:xfrm>
              <a:prstGeom prst="rect">
                <a:avLst/>
              </a:prstGeom>
            </p:spPr>
          </p:pic>
          <p:pic>
            <p:nvPicPr>
              <p:cNvPr id="13" name="Imagen 12" descr="Imagen que contiene tabla, competencia de atletismo, cama&#10;&#10;Descripción generada automáticamente">
                <a:extLst>
                  <a:ext uri="{FF2B5EF4-FFF2-40B4-BE49-F238E27FC236}">
                    <a16:creationId xmlns:a16="http://schemas.microsoft.com/office/drawing/2014/main" id="{72BA3D70-C63C-4C2C-8C51-FEB6E2B73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4488" y="3081439"/>
                <a:ext cx="1512319" cy="760592"/>
              </a:xfrm>
              <a:prstGeom prst="rect">
                <a:avLst/>
              </a:prstGeom>
            </p:spPr>
          </p:pic>
          <p:sp>
            <p:nvSpPr>
              <p:cNvPr id="19" name="Rectángulo: esquinas redondeadas 18">
                <a:extLst>
                  <a:ext uri="{FF2B5EF4-FFF2-40B4-BE49-F238E27FC236}">
                    <a16:creationId xmlns:a16="http://schemas.microsoft.com/office/drawing/2014/main" id="{84FCD489-496E-44EF-B328-11E0CB216A91}"/>
                  </a:ext>
                </a:extLst>
              </p:cNvPr>
              <p:cNvSpPr/>
              <p:nvPr/>
            </p:nvSpPr>
            <p:spPr>
              <a:xfrm>
                <a:off x="1372261" y="4558104"/>
                <a:ext cx="637953" cy="464287"/>
              </a:xfrm>
              <a:prstGeom prst="round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1" name="Conector: angular 20">
                <a:extLst>
                  <a:ext uri="{FF2B5EF4-FFF2-40B4-BE49-F238E27FC236}">
                    <a16:creationId xmlns:a16="http://schemas.microsoft.com/office/drawing/2014/main" id="{7E0A32A8-F98B-4709-B358-D71F9D815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4714" y="4921918"/>
                <a:ext cx="1769763" cy="953588"/>
              </a:xfrm>
              <a:prstGeom prst="bentConnector3">
                <a:avLst>
                  <a:gd name="adj1" fmla="val 1631"/>
                </a:avLst>
              </a:prstGeom>
              <a:ln w="254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887F4760-DE08-4FF1-B7BB-081AFA43AFDB}"/>
                  </a:ext>
                </a:extLst>
              </p:cNvPr>
              <p:cNvSpPr txBox="1"/>
              <p:nvPr/>
            </p:nvSpPr>
            <p:spPr>
              <a:xfrm>
                <a:off x="1634647" y="6477813"/>
                <a:ext cx="1873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chemeClr val="accent1"/>
                    </a:solidFill>
                  </a:rPr>
                  <a:t>Laguna de Tota</a:t>
                </a:r>
                <a:endParaRPr lang="es-ES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Rectángulo: esquinas redondeadas 29">
                <a:extLst>
                  <a:ext uri="{FF2B5EF4-FFF2-40B4-BE49-F238E27FC236}">
                    <a16:creationId xmlns:a16="http://schemas.microsoft.com/office/drawing/2014/main" id="{08BC50CE-0FEF-467E-B0F4-E5F0E1A13F52}"/>
                  </a:ext>
                </a:extLst>
              </p:cNvPr>
              <p:cNvSpPr/>
              <p:nvPr/>
            </p:nvSpPr>
            <p:spPr>
              <a:xfrm>
                <a:off x="7370236" y="5082500"/>
                <a:ext cx="696140" cy="684688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0EB30A8C-0EED-4403-BD80-B6ED04920A58}"/>
                  </a:ext>
                </a:extLst>
              </p:cNvPr>
              <p:cNvSpPr txBox="1"/>
              <p:nvPr/>
            </p:nvSpPr>
            <p:spPr>
              <a:xfrm>
                <a:off x="7259406" y="6496905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b="1" dirty="0">
                    <a:solidFill>
                      <a:schemeClr val="accent1"/>
                    </a:solidFill>
                  </a:rPr>
                  <a:t>Aquitania</a:t>
                </a:r>
                <a:endParaRPr lang="es-ES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1" name="Conector recto de flecha 40">
                <a:extLst>
                  <a:ext uri="{FF2B5EF4-FFF2-40B4-BE49-F238E27FC236}">
                    <a16:creationId xmlns:a16="http://schemas.microsoft.com/office/drawing/2014/main" id="{DA7A4C4D-5CF0-419E-B31E-9AF5C128A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756" y="4884516"/>
                <a:ext cx="1593480" cy="46240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de flecha 33">
                <a:extLst>
                  <a:ext uri="{FF2B5EF4-FFF2-40B4-BE49-F238E27FC236}">
                    <a16:creationId xmlns:a16="http://schemas.microsoft.com/office/drawing/2014/main" id="{94B5240A-0E36-40DD-833D-7490F12E3CDA}"/>
                  </a:ext>
                </a:extLst>
              </p:cNvPr>
              <p:cNvCxnSpPr>
                <a:cxnSpLocks/>
                <a:stCxn id="33" idx="0"/>
              </p:cNvCxnSpPr>
              <p:nvPr/>
            </p:nvCxnSpPr>
            <p:spPr>
              <a:xfrm flipV="1">
                <a:off x="7877524" y="5618375"/>
                <a:ext cx="528350" cy="87853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ángulo: esquinas redondeadas 42">
                <a:extLst>
                  <a:ext uri="{FF2B5EF4-FFF2-40B4-BE49-F238E27FC236}">
                    <a16:creationId xmlns:a16="http://schemas.microsoft.com/office/drawing/2014/main" id="{36919655-8137-4A10-94AC-8F33111A32E4}"/>
                  </a:ext>
                </a:extLst>
              </p:cNvPr>
              <p:cNvSpPr/>
              <p:nvPr/>
            </p:nvSpPr>
            <p:spPr>
              <a:xfrm>
                <a:off x="8223980" y="4989614"/>
                <a:ext cx="415288" cy="628761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8505FBB0-C70E-E930-5FCF-13C9F5E5F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C06413-B3E6-D19A-A567-B86C9ECED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EB67EB-6E62-EE2D-7F85-C4E71C94F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A91D0E0-6904-E5AE-8E17-FA67B43E345C}"/>
              </a:ext>
            </a:extLst>
          </p:cNvPr>
          <p:cNvGrpSpPr/>
          <p:nvPr/>
        </p:nvGrpSpPr>
        <p:grpSpPr>
          <a:xfrm>
            <a:off x="0" y="83343"/>
            <a:ext cx="12124888" cy="6635610"/>
            <a:chOff x="0" y="83343"/>
            <a:chExt cx="12124888" cy="663561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EE6DFA71-3611-449F-9ED9-F20B06DFC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2920"/>
              <a:ext cx="65" cy="251359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-12696" rIns="0" bIns="-12696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255E96E7-4DA7-7603-E3E2-99617E112E78}"/>
                </a:ext>
              </a:extLst>
            </p:cNvPr>
            <p:cNvGrpSpPr/>
            <p:nvPr/>
          </p:nvGrpSpPr>
          <p:grpSpPr>
            <a:xfrm>
              <a:off x="156679" y="83343"/>
              <a:ext cx="11968209" cy="6635610"/>
              <a:chOff x="156679" y="83343"/>
              <a:chExt cx="11968209" cy="6635610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B0C167E-CFB7-4DEC-9AB7-01D7F1934B1E}"/>
                  </a:ext>
                </a:extLst>
              </p:cNvPr>
              <p:cNvSpPr txBox="1"/>
              <p:nvPr/>
            </p:nvSpPr>
            <p:spPr>
              <a:xfrm>
                <a:off x="4625915" y="83343"/>
                <a:ext cx="23991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544B11DA-00AF-4800-9C10-11461B9F876F}"/>
                  </a:ext>
                </a:extLst>
              </p:cNvPr>
              <p:cNvGrpSpPr/>
              <p:nvPr/>
            </p:nvGrpSpPr>
            <p:grpSpPr>
              <a:xfrm>
                <a:off x="156679" y="989839"/>
                <a:ext cx="11968209" cy="5729114"/>
                <a:chOff x="156679" y="989839"/>
                <a:chExt cx="11968209" cy="5729114"/>
              </a:xfrm>
            </p:grpSpPr>
            <p:sp>
              <p:nvSpPr>
                <p:cNvPr id="2" name="AutoShape 2" descr="La deforestación amenaza con acabar los bosques del Caguán">
                  <a:extLst>
                    <a:ext uri="{FF2B5EF4-FFF2-40B4-BE49-F238E27FC236}">
                      <a16:creationId xmlns:a16="http://schemas.microsoft.com/office/drawing/2014/main" id="{10D2F5AD-BCAC-4A3F-AE0F-075D5046DB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43600" y="3276600"/>
                  <a:ext cx="304800" cy="304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s-CO"/>
                </a:p>
              </p:txBody>
            </p:sp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0635B716-E445-4570-8627-4AA673964CA0}"/>
                    </a:ext>
                  </a:extLst>
                </p:cNvPr>
                <p:cNvSpPr txBox="1"/>
                <p:nvPr/>
              </p:nvSpPr>
              <p:spPr>
                <a:xfrm>
                  <a:off x="156679" y="1463141"/>
                  <a:ext cx="71718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s-MX" sz="1600" dirty="0">
                    <a:solidFill>
                      <a:srgbClr val="222222"/>
                    </a:solidFill>
                  </a:endParaRPr>
                </a:p>
              </p:txBody>
            </p:sp>
            <p:pic>
              <p:nvPicPr>
                <p:cNvPr id="5" name="Imagen 4">
                  <a:extLst>
                    <a:ext uri="{FF2B5EF4-FFF2-40B4-BE49-F238E27FC236}">
                      <a16:creationId xmlns:a16="http://schemas.microsoft.com/office/drawing/2014/main" id="{CE73B7FF-4127-402B-96B7-8E5205EC59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7083" y="989839"/>
                  <a:ext cx="5317805" cy="4071198"/>
                </a:xfrm>
                <a:prstGeom prst="rect">
                  <a:avLst/>
                </a:prstGeom>
              </p:spPr>
            </p:pic>
            <p:sp>
              <p:nvSpPr>
                <p:cNvPr id="11" name="CuadroTexto 10">
                  <a:extLst>
                    <a:ext uri="{FF2B5EF4-FFF2-40B4-BE49-F238E27FC236}">
                      <a16:creationId xmlns:a16="http://schemas.microsoft.com/office/drawing/2014/main" id="{5B5A97F8-DF66-4DA2-9997-0406CA32C26B}"/>
                    </a:ext>
                  </a:extLst>
                </p:cNvPr>
                <p:cNvSpPr txBox="1"/>
                <p:nvPr/>
              </p:nvSpPr>
              <p:spPr>
                <a:xfrm>
                  <a:off x="699531" y="6441954"/>
                  <a:ext cx="857265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ES" sz="1200" dirty="0">
                      <a:hlinkClick r:id="rId4"/>
                    </a:rPr>
                    <a:t>https://www.brockmann-consult.de/wp-content/uploads/2017/11/sco1_12brockmann.pdf</a:t>
                  </a:r>
                  <a:r>
                    <a:rPr lang="es-ES" sz="1200" dirty="0"/>
                    <a:t> (</a:t>
                  </a:r>
                  <a:r>
                    <a:rPr lang="es-ES" sz="1200" dirty="0" err="1"/>
                    <a:t>brockman</a:t>
                  </a:r>
                  <a:r>
                    <a:rPr lang="es-ES" sz="1200" dirty="0"/>
                    <a:t>-cónsul, 2014)</a:t>
                  </a:r>
                </a:p>
              </p:txBody>
            </p:sp>
            <p:sp>
              <p:nvSpPr>
                <p:cNvPr id="15" name="Rectangle 6">
                  <a:extLst>
                    <a:ext uri="{FF2B5EF4-FFF2-40B4-BE49-F238E27FC236}">
                      <a16:creationId xmlns:a16="http://schemas.microsoft.com/office/drawing/2014/main" id="{7136712D-749E-4874-994E-6E52D4D782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679" y="1467247"/>
                  <a:ext cx="6474104" cy="4652564"/>
                </a:xfrm>
                <a:prstGeom prst="rect">
                  <a:avLst/>
                </a:prstGeom>
                <a:solidFill>
                  <a:srgbClr val="F8F9F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-12696" rIns="0" bIns="-12696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Constituyentes ópticamente activos (OAC)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</a:rPr>
                    <a:t>Clorofila-a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</a:rPr>
                    <a:t> </a:t>
                  </a: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</a:rPr>
                    <a:t>(</a:t>
                  </a:r>
                  <a:r>
                    <a:rPr kumimoji="0" lang="es-ES" altLang="es-CO" sz="1600" b="1" i="0" u="none" strike="noStrike" cap="none" normalizeH="0" baseline="0" dirty="0" err="1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</a:rPr>
                    <a:t>CHL_a</a:t>
                  </a: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</a:rPr>
                    <a:t>)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chemeClr val="accent6">
                          <a:lumMod val="75000"/>
                        </a:schemeClr>
                      </a:solidFill>
                      <a:effectLst/>
                    </a:rPr>
                    <a:t>Material suspendido 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total </a:t>
                  </a: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(TSM / SPM) 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/>
                    </a:rPr>
                    <a:t>Materia orgánica disuelta 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coloreada </a:t>
                  </a: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(CDOM)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s-ES" altLang="es-CO" sz="1600" dirty="0">
                    <a:solidFill>
                      <a:srgbClr val="222222"/>
                    </a:solidFill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Efecto de fondo y adyacencia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</a:rPr>
                    <a:t>Agua ópticamente profunda 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-&gt; la superficie del agua, el cuerpo de agua y los componentes del agua son las principales fuentes de radiación del interior de un lago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</a:rPr>
                    <a:t>Aguas ópticamente poco profundas-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&gt; el agua que sale radiante incluye la radiación reflejada desde el fondo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</a:rPr>
                    <a:t>Efecto de adyacencia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: lagos pequeños / estrechos o áreas costeras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lang="es-ES" altLang="es-CO" sz="1600" dirty="0">
                    <a:solidFill>
                      <a:srgbClr val="222222"/>
                    </a:solidFill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Atmósfera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El 90-98% de la señal en el sensor se origina en las contribuciones de la superficie del agua y la atmósfera</a:t>
                  </a:r>
                </a:p>
                <a:p>
                  <a:pPr marL="285750" marR="0" lvl="0" indent="-28575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</a:pPr>
                  <a:r>
                    <a:rPr kumimoji="0" lang="es-ES" altLang="es-CO" sz="1600" b="1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</a:rPr>
                    <a:t>Solo el 2-10% incluye la señal interesante 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</a:rPr>
                    <a:t>para la teledetección del agua</a:t>
                  </a:r>
                  <a:r>
                    <a:rPr kumimoji="0" lang="es-ES" altLang="es-CO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rPr>
                    <a:t> </a:t>
                  </a:r>
                </a:p>
              </p:txBody>
            </p:sp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822121CE-BF86-480B-A12A-6D2802BC7EAA}"/>
                    </a:ext>
                  </a:extLst>
                </p:cNvPr>
                <p:cNvSpPr txBox="1"/>
                <p:nvPr/>
              </p:nvSpPr>
              <p:spPr>
                <a:xfrm>
                  <a:off x="6906638" y="5290984"/>
                  <a:ext cx="5128683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dirty="0"/>
                    <a:t>Monitoreo de la calidad del agua. Proceso para determinar las características químicas, físicas y biológicas </a:t>
                  </a:r>
                  <a:endParaRPr lang="es-CO" dirty="0"/>
                </a:p>
              </p:txBody>
            </p:sp>
            <p:cxnSp>
              <p:nvCxnSpPr>
                <p:cNvPr id="6" name="Conector recto de flecha 5">
                  <a:extLst>
                    <a:ext uri="{FF2B5EF4-FFF2-40B4-BE49-F238E27FC236}">
                      <a16:creationId xmlns:a16="http://schemas.microsoft.com/office/drawing/2014/main" id="{8B7C8ED3-E740-47B1-9EB6-CB63EE720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90533" y="1715213"/>
                  <a:ext cx="5222724" cy="1866187"/>
                </a:xfrm>
                <a:prstGeom prst="straightConnector1">
                  <a:avLst/>
                </a:prstGeom>
                <a:ln w="254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" name="Rectángulo 3">
                  <a:extLst>
                    <a:ext uri="{FF2B5EF4-FFF2-40B4-BE49-F238E27FC236}">
                      <a16:creationId xmlns:a16="http://schemas.microsoft.com/office/drawing/2014/main" id="{16B7773E-F371-4326-970D-43380637BD91}"/>
                    </a:ext>
                  </a:extLst>
                </p:cNvPr>
                <p:cNvSpPr/>
                <p:nvPr/>
              </p:nvSpPr>
              <p:spPr>
                <a:xfrm>
                  <a:off x="3611153" y="1473097"/>
                  <a:ext cx="870661" cy="27191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6591F07-CAC6-4A03-9B54-81A9B96E6E5C}"/>
                  </a:ext>
                </a:extLst>
              </p:cNvPr>
              <p:cNvSpPr txBox="1"/>
              <p:nvPr/>
            </p:nvSpPr>
            <p:spPr>
              <a:xfrm>
                <a:off x="4123414" y="675386"/>
                <a:ext cx="25955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Tipos de agua</a:t>
                </a:r>
              </a:p>
            </p:txBody>
          </p:sp>
        </p:grp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78C76930-AA19-B9B7-C52A-615A87C4C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44BAA25-729C-78AE-DF21-3C2300008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2CB4539-48FB-06A0-D953-469C2A7B5D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30EB59FB-F48B-4C5E-CFB0-53CAFE953631}"/>
              </a:ext>
            </a:extLst>
          </p:cNvPr>
          <p:cNvGrpSpPr/>
          <p:nvPr/>
        </p:nvGrpSpPr>
        <p:grpSpPr>
          <a:xfrm>
            <a:off x="1110059" y="83343"/>
            <a:ext cx="10777141" cy="6249363"/>
            <a:chOff x="1110059" y="83343"/>
            <a:chExt cx="10777141" cy="6249363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DA690AA8-1B2E-45EF-6E5A-A2E0ACF0E7E1}"/>
                </a:ext>
              </a:extLst>
            </p:cNvPr>
            <p:cNvGrpSpPr/>
            <p:nvPr/>
          </p:nvGrpSpPr>
          <p:grpSpPr>
            <a:xfrm>
              <a:off x="1110059" y="806897"/>
              <a:ext cx="10777141" cy="5525809"/>
              <a:chOff x="1110059" y="806897"/>
              <a:chExt cx="10777141" cy="5525809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5" name="Imagen 4" descr="Imagen que contiene pasto, oso, bosque, verde&#10;&#10;Descripción generada automáticamente">
                <a:extLst>
                  <a:ext uri="{FF2B5EF4-FFF2-40B4-BE49-F238E27FC236}">
                    <a16:creationId xmlns:a16="http://schemas.microsoft.com/office/drawing/2014/main" id="{C05F5580-F792-4EDD-BACA-755C05937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5660" y="806897"/>
                <a:ext cx="5111540" cy="5525809"/>
              </a:xfrm>
              <a:prstGeom prst="rect">
                <a:avLst/>
              </a:prstGeom>
            </p:spPr>
          </p:pic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0EA10C0E-A09F-40A6-BFC2-7A116F5CF63F}"/>
                  </a:ext>
                </a:extLst>
              </p:cNvPr>
              <p:cNvSpPr txBox="1"/>
              <p:nvPr/>
            </p:nvSpPr>
            <p:spPr>
              <a:xfrm>
                <a:off x="1110059" y="2245548"/>
                <a:ext cx="5665602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2800" b="1" dirty="0">
                    <a:solidFill>
                      <a:srgbClr val="C00000"/>
                    </a:solidFill>
                  </a:rPr>
                  <a:t>Imagen Agrícola bandas 11,8A,2</a:t>
                </a:r>
              </a:p>
              <a:p>
                <a:endParaRPr lang="es-CO" dirty="0"/>
              </a:p>
              <a:p>
                <a:r>
                  <a:rPr lang="es-CO" dirty="0"/>
                  <a:t>Recordar la exagerada producción de cebolla alrededor de la Laguna que la hace peligrar en la pérdida de agua</a:t>
                </a:r>
              </a:p>
            </p:txBody>
          </p:sp>
          <p:cxnSp>
            <p:nvCxnSpPr>
              <p:cNvPr id="4" name="Conector recto de flecha 3">
                <a:extLst>
                  <a:ext uri="{FF2B5EF4-FFF2-40B4-BE49-F238E27FC236}">
                    <a16:creationId xmlns:a16="http://schemas.microsoft.com/office/drawing/2014/main" id="{A394EF05-F47E-468C-9A93-0A66F8AA23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1694" y="2966936"/>
                <a:ext cx="1848255" cy="1755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de flecha 8">
                <a:extLst>
                  <a:ext uri="{FF2B5EF4-FFF2-40B4-BE49-F238E27FC236}">
                    <a16:creationId xmlns:a16="http://schemas.microsoft.com/office/drawing/2014/main" id="{EF4F1AEF-7123-40A3-9101-E946603DD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3047" y="3715545"/>
                <a:ext cx="4056434" cy="6132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96F6BC20-6A5C-06EB-6609-CFDBC957E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55" y="25348"/>
            <a:ext cx="929967" cy="832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CCA3BC-995A-0476-283B-4C9639FD0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98E1A1-9BFA-15DB-25C6-124976232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D3C9D2-A5EE-5DA9-1E43-8D4FE113E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EF4BDBF0-89FC-B4F3-8095-E0ED21803C61}"/>
              </a:ext>
            </a:extLst>
          </p:cNvPr>
          <p:cNvGrpSpPr/>
          <p:nvPr/>
        </p:nvGrpSpPr>
        <p:grpSpPr>
          <a:xfrm>
            <a:off x="1275593" y="83343"/>
            <a:ext cx="9640813" cy="6535920"/>
            <a:chOff x="1275593" y="83343"/>
            <a:chExt cx="9640813" cy="6535920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9437C0C6-5340-4B9C-8A94-E9CF59CBA6BA}"/>
                </a:ext>
              </a:extLst>
            </p:cNvPr>
            <p:cNvGrpSpPr/>
            <p:nvPr/>
          </p:nvGrpSpPr>
          <p:grpSpPr>
            <a:xfrm>
              <a:off x="1275593" y="1707564"/>
              <a:ext cx="8831445" cy="4911699"/>
              <a:chOff x="538223" y="1043684"/>
              <a:chExt cx="9903166" cy="5326751"/>
            </a:xfrm>
          </p:grpSpPr>
          <p:sp>
            <p:nvSpPr>
              <p:cNvPr id="2" name="AutoShape 2" descr="La deforestación amenaza con acabar los bosques del Caguán">
                <a:extLst>
                  <a:ext uri="{FF2B5EF4-FFF2-40B4-BE49-F238E27FC236}">
                    <a16:creationId xmlns:a16="http://schemas.microsoft.com/office/drawing/2014/main" id="{10D2F5AD-BCAC-4A3F-AE0F-075D5046DB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943600" y="3276600"/>
                <a:ext cx="304800" cy="30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4" name="Imagen 3" descr="Imagen que contiene foto, mostrando, captura de pantalla, diferente&#10;&#10;Descripción generada automáticamente">
                <a:extLst>
                  <a:ext uri="{FF2B5EF4-FFF2-40B4-BE49-F238E27FC236}">
                    <a16:creationId xmlns:a16="http://schemas.microsoft.com/office/drawing/2014/main" id="{0E3A007B-3F03-41E5-9566-D345693DC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223" y="1043684"/>
                <a:ext cx="9903166" cy="5326751"/>
              </a:xfrm>
              <a:prstGeom prst="rect">
                <a:avLst/>
              </a:prstGeom>
            </p:spPr>
          </p:pic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8DC86A1F-57FC-4C9B-AAF4-F6354B57F781}"/>
                  </a:ext>
                </a:extLst>
              </p:cNvPr>
              <p:cNvSpPr txBox="1"/>
              <p:nvPr/>
            </p:nvSpPr>
            <p:spPr>
              <a:xfrm>
                <a:off x="822938" y="2627293"/>
                <a:ext cx="1611983" cy="954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/>
                  <a:t>Vista de los Subconjuntos generados en orden de </a:t>
                </a:r>
                <a:r>
                  <a:rPr lang="es-CO" sz="1400" dirty="0">
                    <a:solidFill>
                      <a:schemeClr val="accent1"/>
                    </a:solidFill>
                  </a:rPr>
                  <a:t>fechas</a:t>
                </a:r>
              </a:p>
            </p:txBody>
          </p:sp>
          <p:sp>
            <p:nvSpPr>
              <p:cNvPr id="5" name="Abrir llave 4">
                <a:extLst>
                  <a:ext uri="{FF2B5EF4-FFF2-40B4-BE49-F238E27FC236}">
                    <a16:creationId xmlns:a16="http://schemas.microsoft.com/office/drawing/2014/main" id="{A854665D-ECEF-497D-9B51-1BA14BCD1525}"/>
                  </a:ext>
                </a:extLst>
              </p:cNvPr>
              <p:cNvSpPr/>
              <p:nvPr/>
            </p:nvSpPr>
            <p:spPr>
              <a:xfrm rot="16200000">
                <a:off x="1788644" y="2165716"/>
                <a:ext cx="52034" cy="32993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A0C53AB-5EE1-4160-B5E3-0D41AAEDDBC6}"/>
                  </a:ext>
                </a:extLst>
              </p:cNvPr>
              <p:cNvSpPr txBox="1"/>
              <p:nvPr/>
            </p:nvSpPr>
            <p:spPr>
              <a:xfrm>
                <a:off x="1147655" y="2354237"/>
                <a:ext cx="1071542" cy="300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400"/>
                </a:lvl1pPr>
              </a:lstStyle>
              <a:p>
                <a:r>
                  <a:rPr lang="es-CO" sz="1200" b="1" dirty="0">
                    <a:solidFill>
                      <a:schemeClr val="accent1"/>
                    </a:solidFill>
                  </a:rPr>
                  <a:t>Fechas</a:t>
                </a: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66F0C15-1997-4A3C-96B1-6A433191E0FE}"/>
                </a:ext>
              </a:extLst>
            </p:cNvPr>
            <p:cNvSpPr txBox="1"/>
            <p:nvPr/>
          </p:nvSpPr>
          <p:spPr>
            <a:xfrm>
              <a:off x="1275593" y="774557"/>
              <a:ext cx="964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Imágenes fechas distintas en color natural 4, 3, 2 y escogencia del territorio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7B6CC44C-6117-57D8-A1F4-2F6BA76C3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92AF81-B321-4ED2-90A2-24706991C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15D85F6-CA43-987A-1073-CF1C1D8903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ACBE48D-48A3-5C2F-BF55-3B3AEE99B837}"/>
              </a:ext>
            </a:extLst>
          </p:cNvPr>
          <p:cNvGrpSpPr/>
          <p:nvPr/>
        </p:nvGrpSpPr>
        <p:grpSpPr>
          <a:xfrm>
            <a:off x="274568" y="0"/>
            <a:ext cx="10685659" cy="6697497"/>
            <a:chOff x="274568" y="83343"/>
            <a:chExt cx="10685659" cy="6697497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B0C167E-CFB7-4DEC-9AB7-01D7F1934B1E}"/>
                </a:ext>
              </a:extLst>
            </p:cNvPr>
            <p:cNvSpPr txBox="1"/>
            <p:nvPr/>
          </p:nvSpPr>
          <p:spPr>
            <a:xfrm>
              <a:off x="4625915" y="83343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E800078-4490-4F33-B0C0-D4BF5DB265CC}"/>
                </a:ext>
              </a:extLst>
            </p:cNvPr>
            <p:cNvSpPr txBox="1"/>
            <p:nvPr/>
          </p:nvSpPr>
          <p:spPr>
            <a:xfrm>
              <a:off x="274568" y="872307"/>
              <a:ext cx="93029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800" b="1" dirty="0">
                  <a:solidFill>
                    <a:schemeClr val="accent1"/>
                  </a:solidFill>
                </a:rPr>
                <a:t>Diagrama funcional para </a:t>
              </a:r>
              <a:r>
                <a:rPr lang="es-CO" sz="2800" b="1" dirty="0">
                  <a:solidFill>
                    <a:srgbClr val="C00000"/>
                  </a:solidFill>
                </a:rPr>
                <a:t>generar los datos C2RCC: información bioquímica</a:t>
              </a:r>
              <a:endParaRPr lang="es-ES" sz="28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DBA346C-D10E-4E41-9BCD-1C5A9FB22594}"/>
                </a:ext>
              </a:extLst>
            </p:cNvPr>
            <p:cNvGrpSpPr/>
            <p:nvPr/>
          </p:nvGrpSpPr>
          <p:grpSpPr>
            <a:xfrm>
              <a:off x="416689" y="1443582"/>
              <a:ext cx="10543538" cy="5337258"/>
              <a:chOff x="416689" y="1443582"/>
              <a:chExt cx="10543538" cy="5337258"/>
            </a:xfrm>
          </p:grpSpPr>
          <p:sp>
            <p:nvSpPr>
              <p:cNvPr id="3" name="Cilindro 2">
                <a:extLst>
                  <a:ext uri="{FF2B5EF4-FFF2-40B4-BE49-F238E27FC236}">
                    <a16:creationId xmlns:a16="http://schemas.microsoft.com/office/drawing/2014/main" id="{65E1B82F-9785-4B7C-A96C-0A2942C517F1}"/>
                  </a:ext>
                </a:extLst>
              </p:cNvPr>
              <p:cNvSpPr/>
              <p:nvPr/>
            </p:nvSpPr>
            <p:spPr>
              <a:xfrm>
                <a:off x="416689" y="3235333"/>
                <a:ext cx="2048750" cy="1052624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c2rcc_param.xml</a:t>
                </a:r>
              </a:p>
            </p:txBody>
          </p: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AFF54E8C-47AE-4D80-A7B9-253CEF60516D}"/>
                  </a:ext>
                </a:extLst>
              </p:cNvPr>
              <p:cNvGrpSpPr/>
              <p:nvPr/>
            </p:nvGrpSpPr>
            <p:grpSpPr>
              <a:xfrm>
                <a:off x="4708494" y="1995257"/>
                <a:ext cx="4165686" cy="614078"/>
                <a:chOff x="3700132" y="1163581"/>
                <a:chExt cx="4165686" cy="614078"/>
              </a:xfrm>
            </p:grpSpPr>
            <p:sp>
              <p:nvSpPr>
                <p:cNvPr id="4" name="Cilindro 3">
                  <a:extLst>
                    <a:ext uri="{FF2B5EF4-FFF2-40B4-BE49-F238E27FC236}">
                      <a16:creationId xmlns:a16="http://schemas.microsoft.com/office/drawing/2014/main" id="{A37306D7-B8D7-4B5C-9EDD-F8CB98BF88BB}"/>
                    </a:ext>
                  </a:extLst>
                </p:cNvPr>
                <p:cNvSpPr/>
                <p:nvPr/>
              </p:nvSpPr>
              <p:spPr>
                <a:xfrm rot="21443391">
                  <a:off x="3700132" y="1169582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9" name="Cilindro 18">
                  <a:extLst>
                    <a:ext uri="{FF2B5EF4-FFF2-40B4-BE49-F238E27FC236}">
                      <a16:creationId xmlns:a16="http://schemas.microsoft.com/office/drawing/2014/main" id="{CD117790-DE23-4D91-A724-A0EDCD65D7B7}"/>
                    </a:ext>
                  </a:extLst>
                </p:cNvPr>
                <p:cNvSpPr/>
                <p:nvPr/>
              </p:nvSpPr>
              <p:spPr>
                <a:xfrm rot="21443391">
                  <a:off x="4390466" y="1163581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" name="Cilindro 20">
                  <a:extLst>
                    <a:ext uri="{FF2B5EF4-FFF2-40B4-BE49-F238E27FC236}">
                      <a16:creationId xmlns:a16="http://schemas.microsoft.com/office/drawing/2014/main" id="{13E5EF3F-13D7-4F64-8FB6-76A08E445CBF}"/>
                    </a:ext>
                  </a:extLst>
                </p:cNvPr>
                <p:cNvSpPr/>
                <p:nvPr/>
              </p:nvSpPr>
              <p:spPr>
                <a:xfrm rot="21443391">
                  <a:off x="5172626" y="1169583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3" name="Cilindro 22">
                  <a:extLst>
                    <a:ext uri="{FF2B5EF4-FFF2-40B4-BE49-F238E27FC236}">
                      <a16:creationId xmlns:a16="http://schemas.microsoft.com/office/drawing/2014/main" id="{B30E94C5-5CDE-407C-A7F6-57E540313282}"/>
                    </a:ext>
                  </a:extLst>
                </p:cNvPr>
                <p:cNvSpPr/>
                <p:nvPr/>
              </p:nvSpPr>
              <p:spPr>
                <a:xfrm rot="21443391">
                  <a:off x="5892843" y="1169583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5" name="Cilindro 24">
                  <a:extLst>
                    <a:ext uri="{FF2B5EF4-FFF2-40B4-BE49-F238E27FC236}">
                      <a16:creationId xmlns:a16="http://schemas.microsoft.com/office/drawing/2014/main" id="{D8507F50-33F8-413C-95E6-1A7F9ED7CF63}"/>
                    </a:ext>
                  </a:extLst>
                </p:cNvPr>
                <p:cNvSpPr/>
                <p:nvPr/>
              </p:nvSpPr>
              <p:spPr>
                <a:xfrm rot="21443391">
                  <a:off x="6589908" y="1163581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7" name="Cilindro 26">
                  <a:extLst>
                    <a:ext uri="{FF2B5EF4-FFF2-40B4-BE49-F238E27FC236}">
                      <a16:creationId xmlns:a16="http://schemas.microsoft.com/office/drawing/2014/main" id="{2BFAE840-53A4-4460-8F75-40E4BFD00A0A}"/>
                    </a:ext>
                  </a:extLst>
                </p:cNvPr>
                <p:cNvSpPr/>
                <p:nvPr/>
              </p:nvSpPr>
              <p:spPr>
                <a:xfrm rot="21443391">
                  <a:off x="7270395" y="1163582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F5543182-44AB-4BEB-AF05-6C8EE4DE98D4}"/>
                  </a:ext>
                </a:extLst>
              </p:cNvPr>
              <p:cNvGrpSpPr/>
              <p:nvPr/>
            </p:nvGrpSpPr>
            <p:grpSpPr>
              <a:xfrm>
                <a:off x="4628345" y="5006604"/>
                <a:ext cx="4165686" cy="614078"/>
                <a:chOff x="3700132" y="1163581"/>
                <a:chExt cx="4165686" cy="614078"/>
              </a:xfrm>
            </p:grpSpPr>
            <p:sp>
              <p:nvSpPr>
                <p:cNvPr id="36" name="Cilindro 35">
                  <a:extLst>
                    <a:ext uri="{FF2B5EF4-FFF2-40B4-BE49-F238E27FC236}">
                      <a16:creationId xmlns:a16="http://schemas.microsoft.com/office/drawing/2014/main" id="{E7E5041A-D66C-4D56-87D1-B7EDFD2FB365}"/>
                    </a:ext>
                  </a:extLst>
                </p:cNvPr>
                <p:cNvSpPr/>
                <p:nvPr/>
              </p:nvSpPr>
              <p:spPr>
                <a:xfrm rot="21443391">
                  <a:off x="3700132" y="1169582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7" name="Cilindro 36">
                  <a:extLst>
                    <a:ext uri="{FF2B5EF4-FFF2-40B4-BE49-F238E27FC236}">
                      <a16:creationId xmlns:a16="http://schemas.microsoft.com/office/drawing/2014/main" id="{21A857AB-588F-4B80-B55A-E902C4BF29AA}"/>
                    </a:ext>
                  </a:extLst>
                </p:cNvPr>
                <p:cNvSpPr/>
                <p:nvPr/>
              </p:nvSpPr>
              <p:spPr>
                <a:xfrm rot="21443391">
                  <a:off x="4390466" y="1163581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8" name="Cilindro 37">
                  <a:extLst>
                    <a:ext uri="{FF2B5EF4-FFF2-40B4-BE49-F238E27FC236}">
                      <a16:creationId xmlns:a16="http://schemas.microsoft.com/office/drawing/2014/main" id="{700D9222-50AD-4B8F-9931-086573D7FD18}"/>
                    </a:ext>
                  </a:extLst>
                </p:cNvPr>
                <p:cNvSpPr/>
                <p:nvPr/>
              </p:nvSpPr>
              <p:spPr>
                <a:xfrm rot="21443391">
                  <a:off x="5195776" y="1169583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9" name="Cilindro 38">
                  <a:extLst>
                    <a:ext uri="{FF2B5EF4-FFF2-40B4-BE49-F238E27FC236}">
                      <a16:creationId xmlns:a16="http://schemas.microsoft.com/office/drawing/2014/main" id="{6D99A591-0441-41B9-8A46-8DABC393E7AA}"/>
                    </a:ext>
                  </a:extLst>
                </p:cNvPr>
                <p:cNvSpPr/>
                <p:nvPr/>
              </p:nvSpPr>
              <p:spPr>
                <a:xfrm rot="21443391">
                  <a:off x="5892843" y="1169583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0" name="Cilindro 39">
                  <a:extLst>
                    <a:ext uri="{FF2B5EF4-FFF2-40B4-BE49-F238E27FC236}">
                      <a16:creationId xmlns:a16="http://schemas.microsoft.com/office/drawing/2014/main" id="{264FEC78-7194-40FA-8C9E-6248C2E14B89}"/>
                    </a:ext>
                  </a:extLst>
                </p:cNvPr>
                <p:cNvSpPr/>
                <p:nvPr/>
              </p:nvSpPr>
              <p:spPr>
                <a:xfrm rot="21443391">
                  <a:off x="6589908" y="1163581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" name="Cilindro 40">
                  <a:extLst>
                    <a:ext uri="{FF2B5EF4-FFF2-40B4-BE49-F238E27FC236}">
                      <a16:creationId xmlns:a16="http://schemas.microsoft.com/office/drawing/2014/main" id="{91C612A4-2A58-40A7-94EF-E49C57DF5921}"/>
                    </a:ext>
                  </a:extLst>
                </p:cNvPr>
                <p:cNvSpPr/>
                <p:nvPr/>
              </p:nvSpPr>
              <p:spPr>
                <a:xfrm rot="21443391">
                  <a:off x="7270395" y="1163582"/>
                  <a:ext cx="595423" cy="608076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42" name="Rectángulo: esquinas redondeadas 41">
                <a:extLst>
                  <a:ext uri="{FF2B5EF4-FFF2-40B4-BE49-F238E27FC236}">
                    <a16:creationId xmlns:a16="http://schemas.microsoft.com/office/drawing/2014/main" id="{C1188396-9612-451A-8C0B-6440A819B5F4}"/>
                  </a:ext>
                </a:extLst>
              </p:cNvPr>
              <p:cNvSpPr/>
              <p:nvPr/>
            </p:nvSpPr>
            <p:spPr>
              <a:xfrm>
                <a:off x="3167404" y="3327471"/>
                <a:ext cx="1527551" cy="8267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AAC90040-2615-4289-BAE3-70E7EA9A9DD2}"/>
                  </a:ext>
                </a:extLst>
              </p:cNvPr>
              <p:cNvSpPr txBox="1"/>
              <p:nvPr/>
            </p:nvSpPr>
            <p:spPr>
              <a:xfrm>
                <a:off x="3238799" y="3391964"/>
                <a:ext cx="13773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/>
                  <a:t>Proceso de</a:t>
                </a:r>
              </a:p>
              <a:p>
                <a:r>
                  <a:rPr lang="es-CO" sz="1200" dirty="0"/>
                  <a:t>Generación de</a:t>
                </a:r>
              </a:p>
              <a:p>
                <a:r>
                  <a:rPr lang="es-CO" sz="1200" dirty="0"/>
                  <a:t>archivos C2RCC</a:t>
                </a:r>
                <a:endParaRPr lang="es-ES" sz="1200" dirty="0"/>
              </a:p>
            </p:txBody>
          </p:sp>
          <p:sp>
            <p:nvSpPr>
              <p:cNvPr id="44" name="Flecha: a la derecha 43">
                <a:extLst>
                  <a:ext uri="{FF2B5EF4-FFF2-40B4-BE49-F238E27FC236}">
                    <a16:creationId xmlns:a16="http://schemas.microsoft.com/office/drawing/2014/main" id="{04819298-7962-4A79-B01D-78819103A57C}"/>
                  </a:ext>
                </a:extLst>
              </p:cNvPr>
              <p:cNvSpPr/>
              <p:nvPr/>
            </p:nvSpPr>
            <p:spPr>
              <a:xfrm>
                <a:off x="2536833" y="3519329"/>
                <a:ext cx="520861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" name="Flecha: hacia abajo 44">
                <a:extLst>
                  <a:ext uri="{FF2B5EF4-FFF2-40B4-BE49-F238E27FC236}">
                    <a16:creationId xmlns:a16="http://schemas.microsoft.com/office/drawing/2014/main" id="{7865C28E-0423-48FD-890F-68B776C574AB}"/>
                  </a:ext>
                </a:extLst>
              </p:cNvPr>
              <p:cNvSpPr/>
              <p:nvPr/>
            </p:nvSpPr>
            <p:spPr>
              <a:xfrm>
                <a:off x="4743184" y="2685458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Flecha: hacia abajo 46">
                <a:extLst>
                  <a:ext uri="{FF2B5EF4-FFF2-40B4-BE49-F238E27FC236}">
                    <a16:creationId xmlns:a16="http://schemas.microsoft.com/office/drawing/2014/main" id="{F17569AD-8879-4E2A-993D-1FD6936232FE}"/>
                  </a:ext>
                </a:extLst>
              </p:cNvPr>
              <p:cNvSpPr/>
              <p:nvPr/>
            </p:nvSpPr>
            <p:spPr>
              <a:xfrm>
                <a:off x="5371256" y="2696118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" name="Flecha: hacia abajo 48">
                <a:extLst>
                  <a:ext uri="{FF2B5EF4-FFF2-40B4-BE49-F238E27FC236}">
                    <a16:creationId xmlns:a16="http://schemas.microsoft.com/office/drawing/2014/main" id="{F727FBBB-64E6-48AC-931D-DE85DC685D26}"/>
                  </a:ext>
                </a:extLst>
              </p:cNvPr>
              <p:cNvSpPr/>
              <p:nvPr/>
            </p:nvSpPr>
            <p:spPr>
              <a:xfrm>
                <a:off x="6238828" y="2698666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Flecha: hacia abajo 50">
                <a:extLst>
                  <a:ext uri="{FF2B5EF4-FFF2-40B4-BE49-F238E27FC236}">
                    <a16:creationId xmlns:a16="http://schemas.microsoft.com/office/drawing/2014/main" id="{EB7F9D49-5F36-4242-AF0B-FF452CF3EE6B}"/>
                  </a:ext>
                </a:extLst>
              </p:cNvPr>
              <p:cNvSpPr/>
              <p:nvPr/>
            </p:nvSpPr>
            <p:spPr>
              <a:xfrm>
                <a:off x="6973872" y="2700486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Flecha: hacia abajo 52">
                <a:extLst>
                  <a:ext uri="{FF2B5EF4-FFF2-40B4-BE49-F238E27FC236}">
                    <a16:creationId xmlns:a16="http://schemas.microsoft.com/office/drawing/2014/main" id="{55D65958-3AEF-441D-A9BD-9E83A0F7078E}"/>
                  </a:ext>
                </a:extLst>
              </p:cNvPr>
              <p:cNvSpPr/>
              <p:nvPr/>
            </p:nvSpPr>
            <p:spPr>
              <a:xfrm>
                <a:off x="7686626" y="2686662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Flecha: hacia abajo 54">
                <a:extLst>
                  <a:ext uri="{FF2B5EF4-FFF2-40B4-BE49-F238E27FC236}">
                    <a16:creationId xmlns:a16="http://schemas.microsoft.com/office/drawing/2014/main" id="{1FA335C1-5AE8-4909-AA4F-D37F459E0898}"/>
                  </a:ext>
                </a:extLst>
              </p:cNvPr>
              <p:cNvSpPr/>
              <p:nvPr/>
            </p:nvSpPr>
            <p:spPr>
              <a:xfrm>
                <a:off x="8341495" y="2696118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" name="Flecha: hacia abajo 68">
                <a:extLst>
                  <a:ext uri="{FF2B5EF4-FFF2-40B4-BE49-F238E27FC236}">
                    <a16:creationId xmlns:a16="http://schemas.microsoft.com/office/drawing/2014/main" id="{E22AF671-9199-4A92-B950-54E3AE3C47D1}"/>
                  </a:ext>
                </a:extLst>
              </p:cNvPr>
              <p:cNvSpPr/>
              <p:nvPr/>
            </p:nvSpPr>
            <p:spPr>
              <a:xfrm>
                <a:off x="4720308" y="4505153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Flecha: hacia abajo 70">
                <a:extLst>
                  <a:ext uri="{FF2B5EF4-FFF2-40B4-BE49-F238E27FC236}">
                    <a16:creationId xmlns:a16="http://schemas.microsoft.com/office/drawing/2014/main" id="{E90CDFB0-EB6B-434C-8062-5EF2CF1E0038}"/>
                  </a:ext>
                </a:extLst>
              </p:cNvPr>
              <p:cNvSpPr/>
              <p:nvPr/>
            </p:nvSpPr>
            <p:spPr>
              <a:xfrm>
                <a:off x="5348380" y="4515813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" name="Flecha: hacia abajo 72">
                <a:extLst>
                  <a:ext uri="{FF2B5EF4-FFF2-40B4-BE49-F238E27FC236}">
                    <a16:creationId xmlns:a16="http://schemas.microsoft.com/office/drawing/2014/main" id="{E374C441-3402-410F-94D7-1F67B1D46D84}"/>
                  </a:ext>
                </a:extLst>
              </p:cNvPr>
              <p:cNvSpPr/>
              <p:nvPr/>
            </p:nvSpPr>
            <p:spPr>
              <a:xfrm>
                <a:off x="6215952" y="4518361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" name="Flecha: hacia abajo 74">
                <a:extLst>
                  <a:ext uri="{FF2B5EF4-FFF2-40B4-BE49-F238E27FC236}">
                    <a16:creationId xmlns:a16="http://schemas.microsoft.com/office/drawing/2014/main" id="{063CD8EF-B282-476C-AE7D-ABBFA1026D9B}"/>
                  </a:ext>
                </a:extLst>
              </p:cNvPr>
              <p:cNvSpPr/>
              <p:nvPr/>
            </p:nvSpPr>
            <p:spPr>
              <a:xfrm>
                <a:off x="6950996" y="4520181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" name="Flecha: hacia abajo 76">
                <a:extLst>
                  <a:ext uri="{FF2B5EF4-FFF2-40B4-BE49-F238E27FC236}">
                    <a16:creationId xmlns:a16="http://schemas.microsoft.com/office/drawing/2014/main" id="{62D3E849-74E3-4938-88B0-8D61083AF90C}"/>
                  </a:ext>
                </a:extLst>
              </p:cNvPr>
              <p:cNvSpPr/>
              <p:nvPr/>
            </p:nvSpPr>
            <p:spPr>
              <a:xfrm>
                <a:off x="7663750" y="4506357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" name="Flecha: hacia abajo 78">
                <a:extLst>
                  <a:ext uri="{FF2B5EF4-FFF2-40B4-BE49-F238E27FC236}">
                    <a16:creationId xmlns:a16="http://schemas.microsoft.com/office/drawing/2014/main" id="{02FEC7C9-BDF2-4806-AEDB-EEFCDCC178E4}"/>
                  </a:ext>
                </a:extLst>
              </p:cNvPr>
              <p:cNvSpPr/>
              <p:nvPr/>
            </p:nvSpPr>
            <p:spPr>
              <a:xfrm>
                <a:off x="8318619" y="4515813"/>
                <a:ext cx="469985" cy="3688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" name="Rectángulo: esquinas redondeadas 79">
                <a:extLst>
                  <a:ext uri="{FF2B5EF4-FFF2-40B4-BE49-F238E27FC236}">
                    <a16:creationId xmlns:a16="http://schemas.microsoft.com/office/drawing/2014/main" id="{FBFAEEA3-CF95-49D6-8995-E0CCCCD68530}"/>
                  </a:ext>
                </a:extLst>
              </p:cNvPr>
              <p:cNvSpPr/>
              <p:nvPr/>
            </p:nvSpPr>
            <p:spPr>
              <a:xfrm>
                <a:off x="4740971" y="1443582"/>
                <a:ext cx="4066598" cy="4885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/>
                  <a:t>Subconjunto de mapas secuencia de fechas</a:t>
                </a:r>
                <a:endParaRPr lang="es-ES" dirty="0"/>
              </a:p>
            </p:txBody>
          </p:sp>
          <p:sp>
            <p:nvSpPr>
              <p:cNvPr id="82" name="Rectángulo: esquinas redondeadas 81">
                <a:extLst>
                  <a:ext uri="{FF2B5EF4-FFF2-40B4-BE49-F238E27FC236}">
                    <a16:creationId xmlns:a16="http://schemas.microsoft.com/office/drawing/2014/main" id="{22684C5A-42DB-44D1-8E3E-E9134B07159C}"/>
                  </a:ext>
                </a:extLst>
              </p:cNvPr>
              <p:cNvSpPr/>
              <p:nvPr/>
            </p:nvSpPr>
            <p:spPr>
              <a:xfrm>
                <a:off x="4652638" y="5875571"/>
                <a:ext cx="4066598" cy="90526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/>
                  <a:t>Mapas C2RCC generados de territorio seleccionado (La Laguna de Tota) en secuencia de fechas</a:t>
                </a:r>
                <a:endParaRPr lang="es-ES" dirty="0"/>
              </a:p>
            </p:txBody>
          </p:sp>
          <p:pic>
            <p:nvPicPr>
              <p:cNvPr id="84" name="Imagen 83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EF6819C2-FF23-45FE-B05E-5EFA91045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45733" y="2109019"/>
                <a:ext cx="568670" cy="624150"/>
              </a:xfrm>
              <a:prstGeom prst="rect">
                <a:avLst/>
              </a:prstGeom>
            </p:spPr>
          </p:pic>
          <p:pic>
            <p:nvPicPr>
              <p:cNvPr id="86" name="Imagen 85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34ED085C-63DF-4E1A-B56E-5119F74D4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68619" y="2807160"/>
                <a:ext cx="568670" cy="624150"/>
              </a:xfrm>
              <a:prstGeom prst="rect">
                <a:avLst/>
              </a:prstGeom>
            </p:spPr>
          </p:pic>
          <p:pic>
            <p:nvPicPr>
              <p:cNvPr id="88" name="Imagen 87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522DE3B3-F656-4B48-9D86-9E3AEA564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68619" y="3520121"/>
                <a:ext cx="568670" cy="624150"/>
              </a:xfrm>
              <a:prstGeom prst="rect">
                <a:avLst/>
              </a:prstGeom>
            </p:spPr>
          </p:pic>
          <p:pic>
            <p:nvPicPr>
              <p:cNvPr id="90" name="Imagen 89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A69D7D93-47C9-48B1-B565-D297D5309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68619" y="4287957"/>
                <a:ext cx="568670" cy="624150"/>
              </a:xfrm>
              <a:prstGeom prst="rect">
                <a:avLst/>
              </a:prstGeom>
            </p:spPr>
          </p:pic>
          <p:pic>
            <p:nvPicPr>
              <p:cNvPr id="92" name="Imagen 91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48B40534-2302-4DEF-A09B-89FF3C346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91557" y="4993361"/>
                <a:ext cx="568670" cy="624150"/>
              </a:xfrm>
              <a:prstGeom prst="rect">
                <a:avLst/>
              </a:prstGeom>
            </p:spPr>
          </p:pic>
          <p:pic>
            <p:nvPicPr>
              <p:cNvPr id="94" name="Imagen 93" descr="Imagen que contiene exterior, pasto, montaña, bosque&#10;&#10;Descripción generada automáticamente">
                <a:extLst>
                  <a:ext uri="{FF2B5EF4-FFF2-40B4-BE49-F238E27FC236}">
                    <a16:creationId xmlns:a16="http://schemas.microsoft.com/office/drawing/2014/main" id="{B602CC1A-D1DE-4873-87A7-DD82F2E45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91557" y="5654531"/>
                <a:ext cx="568670" cy="624150"/>
              </a:xfrm>
              <a:prstGeom prst="rect">
                <a:avLst/>
              </a:prstGeom>
            </p:spPr>
          </p:pic>
          <p:sp>
            <p:nvSpPr>
              <p:cNvPr id="95" name="Flecha: a la derecha 94">
                <a:extLst>
                  <a:ext uri="{FF2B5EF4-FFF2-40B4-BE49-F238E27FC236}">
                    <a16:creationId xmlns:a16="http://schemas.microsoft.com/office/drawing/2014/main" id="{E71CCD7B-14B8-4B97-A26F-B8D7A3C642F2}"/>
                  </a:ext>
                </a:extLst>
              </p:cNvPr>
              <p:cNvSpPr/>
              <p:nvPr/>
            </p:nvSpPr>
            <p:spPr>
              <a:xfrm>
                <a:off x="8972803" y="4993361"/>
                <a:ext cx="978408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" name="Abrir llave 95">
                <a:extLst>
                  <a:ext uri="{FF2B5EF4-FFF2-40B4-BE49-F238E27FC236}">
                    <a16:creationId xmlns:a16="http://schemas.microsoft.com/office/drawing/2014/main" id="{34C161AB-C097-4687-85E5-78301B5E46CF}"/>
                  </a:ext>
                </a:extLst>
              </p:cNvPr>
              <p:cNvSpPr/>
              <p:nvPr/>
            </p:nvSpPr>
            <p:spPr>
              <a:xfrm>
                <a:off x="9878722" y="2109019"/>
                <a:ext cx="424502" cy="4169662"/>
              </a:xfrm>
              <a:prstGeom prst="leftBrac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3CFA3728-A19C-4381-A894-72DBD58F544D}"/>
                  </a:ext>
                </a:extLst>
              </p:cNvPr>
              <p:cNvSpPr/>
              <p:nvPr/>
            </p:nvSpPr>
            <p:spPr>
              <a:xfrm>
                <a:off x="4926056" y="3327471"/>
                <a:ext cx="3881513" cy="9450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dirty="0"/>
                  <a:t>Proceso automático </a:t>
                </a:r>
                <a:r>
                  <a:rPr lang="es-CO" sz="1800" dirty="0"/>
                  <a:t>STEP2_script_C2RCC.sh</a:t>
                </a:r>
              </a:p>
              <a:p>
                <a:pPr algn="ctr"/>
                <a:endParaRPr lang="es-ES" dirty="0"/>
              </a:p>
            </p:txBody>
          </p:sp>
          <p:sp>
            <p:nvSpPr>
              <p:cNvPr id="7" name="Diagrama de flujo: disco magnético 6">
                <a:extLst>
                  <a:ext uri="{FF2B5EF4-FFF2-40B4-BE49-F238E27FC236}">
                    <a16:creationId xmlns:a16="http://schemas.microsoft.com/office/drawing/2014/main" id="{FBC904DF-0934-41FF-9BAE-40A18B6DD5FF}"/>
                  </a:ext>
                </a:extLst>
              </p:cNvPr>
              <p:cNvSpPr/>
              <p:nvPr/>
            </p:nvSpPr>
            <p:spPr>
              <a:xfrm>
                <a:off x="3167404" y="5136749"/>
                <a:ext cx="850270" cy="555740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1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1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MX" sz="1100" dirty="0">
                    <a:solidFill>
                      <a:schemeClr val="accent2">
                        <a:lumMod val="75000"/>
                      </a:schemeClr>
                    </a:solidFill>
                  </a:rPr>
                  <a:t>c2rcc</a:t>
                </a:r>
                <a:endParaRPr lang="es-CO" sz="11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" name="Diagrama de flujo: disco magnético 7">
                <a:extLst>
                  <a:ext uri="{FF2B5EF4-FFF2-40B4-BE49-F238E27FC236}">
                    <a16:creationId xmlns:a16="http://schemas.microsoft.com/office/drawing/2014/main" id="{80917BBF-2FFC-4B64-A5FD-93C8662822C5}"/>
                  </a:ext>
                </a:extLst>
              </p:cNvPr>
              <p:cNvSpPr/>
              <p:nvPr/>
            </p:nvSpPr>
            <p:spPr>
              <a:xfrm>
                <a:off x="3255912" y="1982014"/>
                <a:ext cx="838869" cy="544464"/>
              </a:xfrm>
              <a:prstGeom prst="flowChartMagneticDisk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100" dirty="0" err="1">
                    <a:solidFill>
                      <a:schemeClr val="accent2">
                        <a:lumMod val="75000"/>
                      </a:schemeClr>
                    </a:solidFill>
                  </a:rPr>
                  <a:t>Subset</a:t>
                </a:r>
                <a:endParaRPr lang="es-MX" sz="11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60321A5-3628-4861-9CDE-3C91686607B2}"/>
                  </a:ext>
                </a:extLst>
              </p:cNvPr>
              <p:cNvSpPr txBox="1"/>
              <p:nvPr/>
            </p:nvSpPr>
            <p:spPr>
              <a:xfrm>
                <a:off x="2543830" y="2527022"/>
                <a:ext cx="20993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000" dirty="0"/>
                  <a:t>Archivos generados por el flujo de trabajo con resoluciones de bandas unificadas y territorio escogido delimitado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30914BB-987D-42EC-AF6F-70FE50496090}"/>
                  </a:ext>
                </a:extLst>
              </p:cNvPr>
              <p:cNvSpPr txBox="1"/>
              <p:nvPr/>
            </p:nvSpPr>
            <p:spPr>
              <a:xfrm>
                <a:off x="2686284" y="5664503"/>
                <a:ext cx="186473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>
                  <a:defRPr sz="1200"/>
                </a:lvl1pPr>
              </a:lstStyle>
              <a:p>
                <a:r>
                  <a:rPr lang="es-CO" sz="1000" dirty="0"/>
                  <a:t>Archivos generados con las propiedades C2RCC que contienen las propiedades ópticas con los constituyentes ópticamente activos</a:t>
                </a:r>
              </a:p>
            </p:txBody>
          </p:sp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119A1BC1-2A3E-4E73-BEA7-1C8B5F36426A}"/>
                  </a:ext>
                </a:extLst>
              </p:cNvPr>
              <p:cNvSpPr/>
              <p:nvPr/>
            </p:nvSpPr>
            <p:spPr>
              <a:xfrm>
                <a:off x="2550282" y="1913901"/>
                <a:ext cx="2092861" cy="1297633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3" name="Rectángulo: esquinas redondeadas 12">
                <a:extLst>
                  <a:ext uri="{FF2B5EF4-FFF2-40B4-BE49-F238E27FC236}">
                    <a16:creationId xmlns:a16="http://schemas.microsoft.com/office/drawing/2014/main" id="{F023EF8A-FAB4-4AD0-BA60-7C15A80FBC3D}"/>
                  </a:ext>
                </a:extLst>
              </p:cNvPr>
              <p:cNvSpPr/>
              <p:nvPr/>
            </p:nvSpPr>
            <p:spPr>
              <a:xfrm>
                <a:off x="2696540" y="5070247"/>
                <a:ext cx="1771214" cy="1456029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F7B5AEB8-F19F-17A2-E71E-1BEF47244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A06996-A5A4-2012-4DE7-F1BDBD5E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6FF5BA-13EF-5197-E81F-1150FC3DBC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7594</TotalTime>
  <Words>1409</Words>
  <Application>Microsoft Office PowerPoint</Application>
  <PresentationFormat>Panorámica</PresentationFormat>
  <Paragraphs>246</Paragraphs>
  <Slides>25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roboto_slab_bold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FERNANDO DAVILA SGUERRA</cp:lastModifiedBy>
  <cp:revision>508</cp:revision>
  <dcterms:created xsi:type="dcterms:W3CDTF">2020-07-12T17:09:54Z</dcterms:created>
  <dcterms:modified xsi:type="dcterms:W3CDTF">2023-09-20T21:58:11Z</dcterms:modified>
</cp:coreProperties>
</file>