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78" r:id="rId2"/>
    <p:sldId id="635" r:id="rId3"/>
    <p:sldId id="636" r:id="rId4"/>
    <p:sldId id="637" r:id="rId5"/>
    <p:sldId id="638" r:id="rId6"/>
    <p:sldId id="639" r:id="rId7"/>
    <p:sldId id="640" r:id="rId8"/>
    <p:sldId id="632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2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BB0F1-BA70-4194-935C-813955D42D91}" type="datetimeFigureOut">
              <a:rPr lang="es-CO" smtClean="0"/>
              <a:t>28/01/2024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21705-B8CB-4F06-8FBB-4B4C351595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6286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imagen de diapositiva 1">
            <a:extLst>
              <a:ext uri="{FF2B5EF4-FFF2-40B4-BE49-F238E27FC236}">
                <a16:creationId xmlns:a16="http://schemas.microsoft.com/office/drawing/2014/main" id="{BCB9145E-7133-09D4-0259-A69944C0AC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notas 2">
            <a:extLst>
              <a:ext uri="{FF2B5EF4-FFF2-40B4-BE49-F238E27FC236}">
                <a16:creationId xmlns:a16="http://schemas.microsoft.com/office/drawing/2014/main" id="{ED2B1026-C582-0739-E87E-197819B58E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/>
          </a:p>
        </p:txBody>
      </p:sp>
      <p:sp>
        <p:nvSpPr>
          <p:cNvPr id="19460" name="Marcador de número de diapositiva 3">
            <a:extLst>
              <a:ext uri="{FF2B5EF4-FFF2-40B4-BE49-F238E27FC236}">
                <a16:creationId xmlns:a16="http://schemas.microsoft.com/office/drawing/2014/main" id="{0B9714F6-2329-1722-2FB2-97CA22ABC4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A4FB24-1701-434B-A5E6-E4F963903250}" type="slidenum">
              <a:rPr lang="es-CO" altLang="es-CO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CO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701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imagen de diapositiva 1">
            <a:extLst>
              <a:ext uri="{FF2B5EF4-FFF2-40B4-BE49-F238E27FC236}">
                <a16:creationId xmlns:a16="http://schemas.microsoft.com/office/drawing/2014/main" id="{BCB9145E-7133-09D4-0259-A69944C0AC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notas 2">
            <a:extLst>
              <a:ext uri="{FF2B5EF4-FFF2-40B4-BE49-F238E27FC236}">
                <a16:creationId xmlns:a16="http://schemas.microsoft.com/office/drawing/2014/main" id="{ED2B1026-C582-0739-E87E-197819B58E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/>
          </a:p>
        </p:txBody>
      </p:sp>
      <p:sp>
        <p:nvSpPr>
          <p:cNvPr id="19460" name="Marcador de número de diapositiva 3">
            <a:extLst>
              <a:ext uri="{FF2B5EF4-FFF2-40B4-BE49-F238E27FC236}">
                <a16:creationId xmlns:a16="http://schemas.microsoft.com/office/drawing/2014/main" id="{0B9714F6-2329-1722-2FB2-97CA22ABC4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A4FB24-1701-434B-A5E6-E4F963903250}" type="slidenum">
              <a:rPr lang="es-CO" altLang="es-CO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CO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430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imagen de diapositiva 1">
            <a:extLst>
              <a:ext uri="{FF2B5EF4-FFF2-40B4-BE49-F238E27FC236}">
                <a16:creationId xmlns:a16="http://schemas.microsoft.com/office/drawing/2014/main" id="{BCB9145E-7133-09D4-0259-A69944C0AC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notas 2">
            <a:extLst>
              <a:ext uri="{FF2B5EF4-FFF2-40B4-BE49-F238E27FC236}">
                <a16:creationId xmlns:a16="http://schemas.microsoft.com/office/drawing/2014/main" id="{ED2B1026-C582-0739-E87E-197819B58E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/>
          </a:p>
        </p:txBody>
      </p:sp>
      <p:sp>
        <p:nvSpPr>
          <p:cNvPr id="19460" name="Marcador de número de diapositiva 3">
            <a:extLst>
              <a:ext uri="{FF2B5EF4-FFF2-40B4-BE49-F238E27FC236}">
                <a16:creationId xmlns:a16="http://schemas.microsoft.com/office/drawing/2014/main" id="{0B9714F6-2329-1722-2FB2-97CA22ABC4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A4FB24-1701-434B-A5E6-E4F963903250}" type="slidenum">
              <a:rPr lang="es-CO" altLang="es-CO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CO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34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3B9FB-1D8D-48E0-B129-5115777A8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9784D8-69DD-4D89-BFFA-378C4C098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0BDBC3-0C5B-4C8F-A524-30F108B5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F33-44D3-4D52-9661-0E6A487F7B4C}" type="datetimeFigureOut">
              <a:rPr lang="es-CO" smtClean="0"/>
              <a:t>28/01/2024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0BB976-171C-4EF0-A1A4-EB9435F9C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32187F-FC56-4C12-8534-D1E66147D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677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6B2683-3F3A-4DCC-BEDF-474F7B350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2E9F27-0DF8-44BC-A24A-9F9ED95FB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A8908-BD4D-49C3-8D24-DF3CA7AD0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F33-44D3-4D52-9661-0E6A487F7B4C}" type="datetimeFigureOut">
              <a:rPr lang="es-CO" smtClean="0"/>
              <a:t>28/01/2024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5F5B4A-0CB7-41E2-8498-D0C3AA15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EA80B0-9146-4A5F-8A16-51349C59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751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AE2D739-445F-4B7B-AB74-DA1199CF7A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77B1FA-3D54-427D-92D8-DA82E1C81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86C2EC-A509-4907-AB1F-EA97ADDD8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F33-44D3-4D52-9661-0E6A487F7B4C}" type="datetimeFigureOut">
              <a:rPr lang="es-CO" smtClean="0"/>
              <a:t>28/01/2024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7F5093-4D8A-480E-B782-215C22163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EFFD28-281A-4515-9B38-F51708DDC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083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884A4-DD40-4FA0-8B6E-847D3BF3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7D4216-66D6-43B4-9CCE-5B17A33AA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64456-1765-4353-BCAA-06669A455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F33-44D3-4D52-9661-0E6A487F7B4C}" type="datetimeFigureOut">
              <a:rPr lang="es-CO" smtClean="0"/>
              <a:t>28/01/2024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39EBD9-EF12-42CC-9E94-7B1D444B7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2E1F48-B112-4D4D-A56E-93DE5C52F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707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77DA0-611D-46E5-BAD0-19B0B5B67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84F759-9579-4C6A-8274-993881D92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50937E-DCD8-4E5E-9DB5-5FD22151D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F33-44D3-4D52-9661-0E6A487F7B4C}" type="datetimeFigureOut">
              <a:rPr lang="es-CO" smtClean="0"/>
              <a:t>28/01/2024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D7E1F6-87EA-466E-B212-E824E6CC7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2CCED5-8659-4D8E-B91F-D45A15D77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531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4BD2C-66F8-4DF2-8175-5EF5934B2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FE4B3B-696C-46EB-B898-DC2895AE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006F2E-4FB9-46F4-BC01-457A8B93F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ACB791-DB69-46C2-902B-4427B6FC6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F33-44D3-4D52-9661-0E6A487F7B4C}" type="datetimeFigureOut">
              <a:rPr lang="es-CO" smtClean="0"/>
              <a:t>28/01/2024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0C39C1-86A5-48B1-A1DF-B6BAEA186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DB9711-E55F-410D-96FA-0ECF240C1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992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91FF9-7C98-4464-A3DE-EB79B094B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FF69DF-53FE-4280-AD81-9D9D9ECA8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64EA3F-83A6-4AD3-BC73-9DDDCFEE7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D697F9C-BA44-4E08-B22A-25504FE11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3FA369-E235-4320-99D5-3C6200F2F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3BDB03-3775-43B1-AF5B-B503B2F28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F33-44D3-4D52-9661-0E6A487F7B4C}" type="datetimeFigureOut">
              <a:rPr lang="es-CO" smtClean="0"/>
              <a:t>28/01/2024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31FA313-C29F-4D5D-88FA-27AEE4791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2DE7A18-4728-44DA-9D8F-AA0EFBC9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762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CB91E-C136-413A-8575-54BDE7CE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6B48797-72F1-4213-9AD6-FB41C230C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F33-44D3-4D52-9661-0E6A487F7B4C}" type="datetimeFigureOut">
              <a:rPr lang="es-CO" smtClean="0"/>
              <a:t>28/01/2024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2F43FF-D3E7-40BB-9E00-F75972849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A9B8E61-7282-4018-993E-6494E28E2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675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B1A896E-D648-45DC-9B3B-F52B99F4B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F33-44D3-4D52-9661-0E6A487F7B4C}" type="datetimeFigureOut">
              <a:rPr lang="es-CO" smtClean="0"/>
              <a:t>28/01/2024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557276C-5088-49D1-8B2D-9358A19B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3A9A37-EA3D-4449-AFEA-FB3B57794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501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2F83DF-2D4F-4E18-9AED-C3D0C300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A19-B6D1-41BF-A470-611E4EFD6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CDB357-212F-410A-AC62-E97138E9D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7EFCA7-4A15-4A83-B979-43DB40994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F33-44D3-4D52-9661-0E6A487F7B4C}" type="datetimeFigureOut">
              <a:rPr lang="es-CO" smtClean="0"/>
              <a:t>28/01/2024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EDA13D-6CDF-46F8-AD9A-E482EBEC2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D4ECCF-DF46-4EB3-A931-5C1907F71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410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53ECE1-A5D9-42F3-9CA0-50DDD862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B7B07C4-851C-45EA-AF25-BED543FC7D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71D95A-A825-4C32-98F2-11F635A55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B6744F-620D-430C-B98E-D4DD509A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F33-44D3-4D52-9661-0E6A487F7B4C}" type="datetimeFigureOut">
              <a:rPr lang="es-CO" smtClean="0"/>
              <a:t>28/01/2024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7AE998-A6B4-46CD-B714-CED71AB5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9B8A74-BA43-4B2B-96CD-6A78B27D7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527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EF48822-B16B-4B07-8DA9-A1F11275C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CA33A4-C9D0-40E7-B732-741385499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6D5306-1438-4F2C-8CAE-F8653CF31A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78F33-44D3-4D52-9661-0E6A487F7B4C}" type="datetimeFigureOut">
              <a:rPr lang="es-CO" smtClean="0"/>
              <a:t>28/01/2024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207169-10D0-44C6-A198-F64F6CACC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BD2CAB-32CE-4192-8095-BE09BBEFD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850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0" advClick="0" advTm="10000"/>
    </mc:Choice>
    <mc:Fallback xmlns=""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deam.gov.co/web/contaminacion-y-calidad-ambiental/calidad-del-air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719B951-3A74-4596-B5A9-BB6EAD96C623}"/>
              </a:ext>
            </a:extLst>
          </p:cNvPr>
          <p:cNvSpPr txBox="1"/>
          <p:nvPr/>
        </p:nvSpPr>
        <p:spPr>
          <a:xfrm>
            <a:off x="262124" y="1561702"/>
            <a:ext cx="11126764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  <a:t>CALIDAD DEL AIRE - CONTAMINACIÓN ATMOSFÉRICA</a:t>
            </a:r>
          </a:p>
          <a:p>
            <a:pPr algn="ctr"/>
            <a:endParaRPr lang="es-MX" sz="2800" b="1" dirty="0">
              <a:latin typeface="Roboto" panose="02000000000000000000" pitchFamily="2" charset="0"/>
            </a:endParaRPr>
          </a:p>
          <a:p>
            <a:pPr algn="ctr"/>
            <a:r>
              <a:rPr lang="es-MX" sz="2800" b="1" dirty="0">
                <a:latin typeface="Roboto" panose="02000000000000000000" pitchFamily="2" charset="0"/>
              </a:rPr>
              <a:t>Estado general de </a:t>
            </a:r>
            <a:r>
              <a:rPr lang="es-MX" sz="2800" b="1" dirty="0">
                <a:solidFill>
                  <a:srgbClr val="C00000"/>
                </a:solidFill>
                <a:latin typeface="Roboto" panose="02000000000000000000" pitchFamily="2" charset="0"/>
              </a:rPr>
              <a:t>calidad del aire </a:t>
            </a:r>
            <a:r>
              <a:rPr lang="es-MX" sz="2800" b="1" dirty="0">
                <a:latin typeface="Roboto" panose="02000000000000000000" pitchFamily="2" charset="0"/>
              </a:rPr>
              <a:t>en Colombia en tres momentos:</a:t>
            </a:r>
          </a:p>
          <a:p>
            <a:pPr algn="ctr"/>
            <a:r>
              <a:rPr lang="es-MX" sz="2800" b="1" dirty="0">
                <a:solidFill>
                  <a:srgbClr val="FFC000"/>
                </a:solidFill>
                <a:latin typeface="Roboto" panose="02000000000000000000" pitchFamily="2" charset="0"/>
              </a:rPr>
              <a:t>Durante la pandemia</a:t>
            </a:r>
            <a:r>
              <a:rPr lang="es-MX" sz="2800" b="1" dirty="0">
                <a:latin typeface="Roboto" panose="02000000000000000000" pitchFamily="2" charset="0"/>
              </a:rPr>
              <a:t>, </a:t>
            </a:r>
            <a:r>
              <a:rPr lang="es-MX" sz="2800" b="1" dirty="0">
                <a:solidFill>
                  <a:schemeClr val="accent1"/>
                </a:solidFill>
                <a:latin typeface="Roboto" panose="02000000000000000000" pitchFamily="2" charset="0"/>
              </a:rPr>
              <a:t>antes de los incendios </a:t>
            </a:r>
            <a:r>
              <a:rPr lang="es-MX" sz="2800" b="1" dirty="0">
                <a:latin typeface="Roboto" panose="02000000000000000000" pitchFamily="2" charset="0"/>
              </a:rPr>
              <a:t>y </a:t>
            </a:r>
            <a:r>
              <a:rPr lang="es-MX" sz="2800" b="1" dirty="0">
                <a:solidFill>
                  <a:srgbClr val="C00000"/>
                </a:solidFill>
                <a:latin typeface="Roboto" panose="02000000000000000000" pitchFamily="2" charset="0"/>
              </a:rPr>
              <a:t>durante los incendios</a:t>
            </a:r>
          </a:p>
          <a:p>
            <a:pPr algn="ctr"/>
            <a:r>
              <a:rPr lang="es-MX" sz="2800" b="1" dirty="0">
                <a:latin typeface="Roboto" panose="02000000000000000000" pitchFamily="2" charset="0"/>
              </a:rPr>
              <a:t>Datos bajados del satélite Sentinel5P de </a:t>
            </a:r>
            <a:r>
              <a:rPr lang="es-MX" sz="2800" b="1" dirty="0" err="1">
                <a:latin typeface="Roboto" panose="02000000000000000000" pitchFamily="2" charset="0"/>
              </a:rPr>
              <a:t>Copernicus</a:t>
            </a:r>
            <a:endParaRPr lang="es-MX" sz="2800" b="1" dirty="0">
              <a:latin typeface="Roboto" panose="02000000000000000000" pitchFamily="2" charset="0"/>
            </a:endParaRPr>
          </a:p>
          <a:p>
            <a:pPr algn="ctr"/>
            <a:endParaRPr lang="es-MX" sz="2800" b="1" dirty="0">
              <a:solidFill>
                <a:srgbClr val="C00000"/>
              </a:solidFill>
              <a:latin typeface="Roboto" panose="02000000000000000000" pitchFamily="2" charset="0"/>
            </a:endParaRPr>
          </a:p>
          <a:p>
            <a:pPr algn="ctr"/>
            <a:r>
              <a:rPr lang="es-MX" sz="2800" b="1" dirty="0">
                <a:solidFill>
                  <a:srgbClr val="C00000"/>
                </a:solidFill>
                <a:latin typeface="Roboto" panose="02000000000000000000" pitchFamily="2" charset="0"/>
              </a:rPr>
              <a:t>Enero de 2024</a:t>
            </a:r>
            <a:endParaRPr lang="es-MX" sz="2800" b="1" i="0" dirty="0">
              <a:solidFill>
                <a:srgbClr val="C00000"/>
              </a:solidFill>
              <a:effectLst/>
              <a:latin typeface="Roboto" panose="02000000000000000000" pitchFamily="2" charset="0"/>
            </a:endParaRPr>
          </a:p>
          <a:p>
            <a:pPr algn="ctr" fontAlgn="base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Manuel Dávila Sguerra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endParaRPr lang="es-CO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endParaRPr lang="es-CO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E31A5E4-1039-409D-AFAA-4B7EB98B6BC5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F6449A6-2381-0A4F-577C-CF585C661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508" y="802760"/>
            <a:ext cx="30834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MX" altLang="es-CO" sz="2800" b="1" dirty="0">
                <a:solidFill>
                  <a:srgbClr val="C00000"/>
                </a:solidFill>
                <a:cs typeface="Arial" panose="020B0604020202020204" pitchFamily="34" charset="0"/>
              </a:rPr>
              <a:t>La Noticia</a:t>
            </a:r>
            <a:r>
              <a:rPr lang="es-MX" altLang="es-CO" sz="2800" b="1" dirty="0"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B2731AB-C9EF-C78E-4617-7B23C5414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CD922AD-C481-13C8-BAFA-A59C2BACC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637A731-F72A-E8D2-EF1C-CC3DACB192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4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 advClick="0" advTm="10000"/>
    </mc:Choice>
    <mc:Fallback xmlns=""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DBE243B2-8F90-4B07-87A2-31ACEA74EB30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AEE78F9-58DE-90C5-09DB-E7CD897CF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8CEFE7D-D494-9A81-0114-6BFD3AC51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D7A9117-F4BA-3499-73E3-B94EA42E4A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20886BB-5659-B191-31BD-2E0E497BA1EE}"/>
              </a:ext>
            </a:extLst>
          </p:cNvPr>
          <p:cNvSpPr txBox="1"/>
          <p:nvPr/>
        </p:nvSpPr>
        <p:spPr>
          <a:xfrm>
            <a:off x="237867" y="6555134"/>
            <a:ext cx="1151259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b="1" dirty="0">
                <a:solidFill>
                  <a:srgbClr val="C00000"/>
                </a:solidFill>
              </a:rPr>
              <a:t>Fuente</a:t>
            </a:r>
            <a:r>
              <a:rPr lang="es-CO" sz="1000" dirty="0"/>
              <a:t>: </a:t>
            </a:r>
            <a:r>
              <a:rPr lang="es-CO" sz="1000" b="1" dirty="0">
                <a:solidFill>
                  <a:schemeClr val="accent6">
                    <a:lumMod val="75000"/>
                  </a:schemeClr>
                </a:solidFill>
              </a:rPr>
              <a:t>datos del satélite Sentinel5p de </a:t>
            </a:r>
            <a:r>
              <a:rPr lang="es-CO" sz="1000" b="1" dirty="0" err="1">
                <a:solidFill>
                  <a:schemeClr val="accent6">
                    <a:lumMod val="75000"/>
                  </a:schemeClr>
                </a:solidFill>
              </a:rPr>
              <a:t>Copernicus</a:t>
            </a:r>
            <a:r>
              <a:rPr lang="es-CO" sz="1000" dirty="0"/>
              <a:t>: S5P_NRTI_L2__AER_AI_20200408T180448_20200408T180948_12887_01_010302_20200408T184527.nc. </a:t>
            </a:r>
            <a:r>
              <a:rPr lang="es-CO" sz="1000" b="1" dirty="0">
                <a:solidFill>
                  <a:schemeClr val="accent6">
                    <a:lumMod val="75000"/>
                  </a:schemeClr>
                </a:solidFill>
              </a:rPr>
              <a:t>Rango de visualización -6 a 1.5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E3A3FCD-9CE7-5190-5F5E-739701BA8389}"/>
              </a:ext>
            </a:extLst>
          </p:cNvPr>
          <p:cNvSpPr txBox="1"/>
          <p:nvPr/>
        </p:nvSpPr>
        <p:spPr>
          <a:xfrm>
            <a:off x="2267466" y="620871"/>
            <a:ext cx="8558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Calidad del aire </a:t>
            </a:r>
            <a:r>
              <a:rPr lang="es-MX" dirty="0"/>
              <a:t>de Colombia durante el encierro de la </a:t>
            </a:r>
            <a:r>
              <a:rPr lang="es-MX" b="1" dirty="0">
                <a:solidFill>
                  <a:srgbClr val="C00000"/>
                </a:solidFill>
              </a:rPr>
              <a:t>Pandemia</a:t>
            </a:r>
            <a:r>
              <a:rPr lang="es-MX" dirty="0"/>
              <a:t> Abril 8 de 2020</a:t>
            </a:r>
            <a:endParaRPr lang="es-CO" dirty="0"/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F89E11A5-CDEF-7B30-26A9-758B0B3008A3}"/>
              </a:ext>
            </a:extLst>
          </p:cNvPr>
          <p:cNvGrpSpPr/>
          <p:nvPr/>
        </p:nvGrpSpPr>
        <p:grpSpPr>
          <a:xfrm>
            <a:off x="71580" y="1232344"/>
            <a:ext cx="11882267" cy="5231666"/>
            <a:chOff x="261806" y="1355292"/>
            <a:chExt cx="11733133" cy="5122275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B326E853-178C-7F01-EB88-AF8CF432591B}"/>
                </a:ext>
              </a:extLst>
            </p:cNvPr>
            <p:cNvGrpSpPr/>
            <p:nvPr/>
          </p:nvGrpSpPr>
          <p:grpSpPr>
            <a:xfrm>
              <a:off x="261806" y="1355292"/>
              <a:ext cx="8562417" cy="5122275"/>
              <a:chOff x="1755740" y="1318292"/>
              <a:chExt cx="8918808" cy="5473273"/>
            </a:xfrm>
          </p:grpSpPr>
          <p:pic>
            <p:nvPicPr>
              <p:cNvPr id="6" name="Imagen 5">
                <a:extLst>
                  <a:ext uri="{FF2B5EF4-FFF2-40B4-BE49-F238E27FC236}">
                    <a16:creationId xmlns:a16="http://schemas.microsoft.com/office/drawing/2014/main" id="{E62E1317-4843-C0EF-EC1B-CBA2113694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55740" y="1342162"/>
                <a:ext cx="4641229" cy="5449403"/>
              </a:xfrm>
              <a:prstGeom prst="rect">
                <a:avLst/>
              </a:prstGeom>
            </p:spPr>
          </p:pic>
          <p:grpSp>
            <p:nvGrpSpPr>
              <p:cNvPr id="21" name="Grupo 20">
                <a:extLst>
                  <a:ext uri="{FF2B5EF4-FFF2-40B4-BE49-F238E27FC236}">
                    <a16:creationId xmlns:a16="http://schemas.microsoft.com/office/drawing/2014/main" id="{7A8A9E82-9AB0-3060-BE1B-FF93D3CFB737}"/>
                  </a:ext>
                </a:extLst>
              </p:cNvPr>
              <p:cNvGrpSpPr/>
              <p:nvPr/>
            </p:nvGrpSpPr>
            <p:grpSpPr>
              <a:xfrm>
                <a:off x="6487108" y="1318292"/>
                <a:ext cx="4187440" cy="5403242"/>
                <a:chOff x="5257213" y="1676357"/>
                <a:chExt cx="3089012" cy="4542664"/>
              </a:xfrm>
            </p:grpSpPr>
            <p:pic>
              <p:nvPicPr>
                <p:cNvPr id="15" name="Imagen 14">
                  <a:extLst>
                    <a:ext uri="{FF2B5EF4-FFF2-40B4-BE49-F238E27FC236}">
                      <a16:creationId xmlns:a16="http://schemas.microsoft.com/office/drawing/2014/main" id="{C8033F75-044A-FC53-0EB1-6776786528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57213" y="1676357"/>
                  <a:ext cx="3089012" cy="4542664"/>
                </a:xfrm>
                <a:prstGeom prst="rect">
                  <a:avLst/>
                </a:prstGeom>
              </p:spPr>
            </p:pic>
            <p:sp>
              <p:nvSpPr>
                <p:cNvPr id="20" name="Elipse 19">
                  <a:extLst>
                    <a:ext uri="{FF2B5EF4-FFF2-40B4-BE49-F238E27FC236}">
                      <a16:creationId xmlns:a16="http://schemas.microsoft.com/office/drawing/2014/main" id="{27E97C6B-7F80-C01F-A616-A4348892C2AD}"/>
                    </a:ext>
                  </a:extLst>
                </p:cNvPr>
                <p:cNvSpPr/>
                <p:nvPr/>
              </p:nvSpPr>
              <p:spPr>
                <a:xfrm>
                  <a:off x="6413288" y="3691314"/>
                  <a:ext cx="307649" cy="256374"/>
                </a:xfrm>
                <a:prstGeom prst="ellipse">
                  <a:avLst/>
                </a:prstGeom>
                <a:noFill/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</p:grpSp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889E19D2-7A60-3AD9-FBF7-B6CCDAAFCB23}"/>
                  </a:ext>
                </a:extLst>
              </p:cNvPr>
              <p:cNvSpPr/>
              <p:nvPr/>
            </p:nvSpPr>
            <p:spPr>
              <a:xfrm>
                <a:off x="3621569" y="3714970"/>
                <a:ext cx="417047" cy="304943"/>
              </a:xfrm>
              <a:prstGeom prst="ellipse">
                <a:avLst/>
              </a:prstGeom>
              <a:noFill/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CF010BAB-B045-D699-100F-8E0231FE8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00147" y="1658036"/>
              <a:ext cx="3094792" cy="2063195"/>
            </a:xfrm>
            <a:prstGeom prst="rect">
              <a:avLst/>
            </a:prstGeom>
          </p:spPr>
        </p:pic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F6387CA-223E-A990-1BA7-9E3E8E7BCA57}"/>
              </a:ext>
            </a:extLst>
          </p:cNvPr>
          <p:cNvSpPr txBox="1"/>
          <p:nvPr/>
        </p:nvSpPr>
        <p:spPr>
          <a:xfrm>
            <a:off x="8930005" y="1218035"/>
            <a:ext cx="1953248" cy="377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Zona de Bogotá</a:t>
            </a:r>
            <a:endParaRPr lang="es-CO" b="1" dirty="0">
              <a:solidFill>
                <a:srgbClr val="C00000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19255636-3442-25D7-30F3-3F8824DD1535}"/>
              </a:ext>
            </a:extLst>
          </p:cNvPr>
          <p:cNvGrpSpPr/>
          <p:nvPr/>
        </p:nvGrpSpPr>
        <p:grpSpPr>
          <a:xfrm>
            <a:off x="8830466" y="4725824"/>
            <a:ext cx="3289954" cy="1093862"/>
            <a:chOff x="8830466" y="4725824"/>
            <a:chExt cx="3289954" cy="1093862"/>
          </a:xfrm>
        </p:grpSpPr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6A4E1ACD-E611-24F3-AD42-D97F5F45757E}"/>
                </a:ext>
              </a:extLst>
            </p:cNvPr>
            <p:cNvGrpSpPr/>
            <p:nvPr/>
          </p:nvGrpSpPr>
          <p:grpSpPr>
            <a:xfrm>
              <a:off x="8830467" y="4841379"/>
              <a:ext cx="3289953" cy="891205"/>
              <a:chOff x="3217983" y="136465"/>
              <a:chExt cx="6016263" cy="1985664"/>
            </a:xfrm>
          </p:grpSpPr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D34EDA8D-7AB2-2AB2-88CC-1329E96ABF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17983" y="136465"/>
                <a:ext cx="6016263" cy="1985664"/>
              </a:xfrm>
              <a:prstGeom prst="rect">
                <a:avLst/>
              </a:prstGeom>
            </p:spPr>
          </p:pic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id="{00BC8A5A-9E11-B72A-4201-D91E76511B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31963" y="828942"/>
                <a:ext cx="5602283" cy="452927"/>
              </a:xfrm>
              <a:prstGeom prst="line">
                <a:avLst/>
              </a:prstGeom>
              <a:ln w="6350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D5BB8B17-08FB-70AC-4905-0209402723FA}"/>
                </a:ext>
              </a:extLst>
            </p:cNvPr>
            <p:cNvSpPr/>
            <p:nvPr/>
          </p:nvSpPr>
          <p:spPr>
            <a:xfrm>
              <a:off x="8830466" y="4725824"/>
              <a:ext cx="3289953" cy="1093862"/>
            </a:xfrm>
            <a:prstGeom prst="rect">
              <a:avLst/>
            </a:prstGeom>
            <a:noFill/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108167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 advClick="0" advTm="10000"/>
    </mc:Choice>
    <mc:Fallback xmlns=""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DBE243B2-8F90-4B07-87A2-31ACEA74EB30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AEE78F9-58DE-90C5-09DB-E7CD897CF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8CEFE7D-D494-9A81-0114-6BFD3AC51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D7A9117-F4BA-3499-73E3-B94EA42E4A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DD51257-F958-AF93-67C9-A51B24817AB8}"/>
              </a:ext>
            </a:extLst>
          </p:cNvPr>
          <p:cNvSpPr txBox="1"/>
          <p:nvPr/>
        </p:nvSpPr>
        <p:spPr>
          <a:xfrm>
            <a:off x="237867" y="6555134"/>
            <a:ext cx="1151259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b="1" dirty="0">
                <a:solidFill>
                  <a:srgbClr val="C00000"/>
                </a:solidFill>
              </a:rPr>
              <a:t>Fuente</a:t>
            </a:r>
            <a:r>
              <a:rPr lang="es-CO" sz="1000" dirty="0"/>
              <a:t>: </a:t>
            </a:r>
            <a:r>
              <a:rPr lang="es-CO" sz="1000" b="1" dirty="0">
                <a:solidFill>
                  <a:schemeClr val="accent6">
                    <a:lumMod val="75000"/>
                  </a:schemeClr>
                </a:solidFill>
              </a:rPr>
              <a:t>datos del satélite Sentinel5p de </a:t>
            </a:r>
            <a:r>
              <a:rPr lang="es-CO" sz="1000" b="1" dirty="0" err="1">
                <a:solidFill>
                  <a:schemeClr val="accent6">
                    <a:lumMod val="75000"/>
                  </a:schemeClr>
                </a:solidFill>
              </a:rPr>
              <a:t>Copernicus</a:t>
            </a:r>
            <a:r>
              <a:rPr lang="es-CO" sz="1000" dirty="0"/>
              <a:t>: </a:t>
            </a:r>
            <a:r>
              <a:rPr lang="fr-FR" sz="1000" dirty="0"/>
              <a:t>S5P_NRTI_L2__AER_AI_20240104T175326_20240104T175826_32267_03_020600_20240104T183432.nc</a:t>
            </a:r>
            <a:r>
              <a:rPr lang="es-CO" sz="1000" dirty="0"/>
              <a:t>. </a:t>
            </a:r>
            <a:r>
              <a:rPr lang="es-CO" sz="1000" b="1" dirty="0">
                <a:solidFill>
                  <a:schemeClr val="accent6">
                    <a:lumMod val="75000"/>
                  </a:schemeClr>
                </a:solidFill>
              </a:rPr>
              <a:t>Rango de visualización -6 a 1.5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6A197B2-B802-585A-0F0A-44E10890E2AA}"/>
              </a:ext>
            </a:extLst>
          </p:cNvPr>
          <p:cNvSpPr txBox="1"/>
          <p:nvPr/>
        </p:nvSpPr>
        <p:spPr>
          <a:xfrm>
            <a:off x="2267466" y="620871"/>
            <a:ext cx="762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Calidad del aire </a:t>
            </a:r>
            <a:r>
              <a:rPr lang="es-MX" dirty="0"/>
              <a:t>de Colombia </a:t>
            </a:r>
            <a:r>
              <a:rPr lang="es-MX" b="1" dirty="0">
                <a:solidFill>
                  <a:srgbClr val="C00000"/>
                </a:solidFill>
              </a:rPr>
              <a:t>antes</a:t>
            </a:r>
            <a:r>
              <a:rPr lang="es-MX" b="1" dirty="0">
                <a:solidFill>
                  <a:schemeClr val="accent6">
                    <a:lumMod val="75000"/>
                  </a:schemeClr>
                </a:solidFill>
              </a:rPr>
              <a:t> de los incendios </a:t>
            </a:r>
            <a:r>
              <a:rPr lang="es-MX" dirty="0"/>
              <a:t>Enero 4  de 2024</a:t>
            </a:r>
            <a:endParaRPr lang="es-CO" dirty="0"/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AA53EAC7-53FB-459C-E4E6-B55407B834F2}"/>
              </a:ext>
            </a:extLst>
          </p:cNvPr>
          <p:cNvGrpSpPr/>
          <p:nvPr/>
        </p:nvGrpSpPr>
        <p:grpSpPr>
          <a:xfrm>
            <a:off x="44426" y="1221948"/>
            <a:ext cx="12007455" cy="5206481"/>
            <a:chOff x="45518" y="1246260"/>
            <a:chExt cx="11939674" cy="5214968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AD5789AC-CF3E-EEA7-BDA1-46ABA510EC9C}"/>
                </a:ext>
              </a:extLst>
            </p:cNvPr>
            <p:cNvGrpSpPr/>
            <p:nvPr/>
          </p:nvGrpSpPr>
          <p:grpSpPr>
            <a:xfrm>
              <a:off x="45518" y="1246260"/>
              <a:ext cx="7934927" cy="5214968"/>
              <a:chOff x="1512429" y="1317163"/>
              <a:chExt cx="7934927" cy="5214968"/>
            </a:xfrm>
          </p:grpSpPr>
          <p:pic>
            <p:nvPicPr>
              <p:cNvPr id="6" name="Imagen 5">
                <a:extLst>
                  <a:ext uri="{FF2B5EF4-FFF2-40B4-BE49-F238E27FC236}">
                    <a16:creationId xmlns:a16="http://schemas.microsoft.com/office/drawing/2014/main" id="{EE8AC93E-3652-5895-6E0A-7E4E9B4647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2429" y="1317163"/>
                <a:ext cx="4420895" cy="5214967"/>
              </a:xfrm>
              <a:prstGeom prst="rect">
                <a:avLst/>
              </a:prstGeom>
            </p:spPr>
          </p:pic>
          <p:grpSp>
            <p:nvGrpSpPr>
              <p:cNvPr id="21" name="Grupo 20">
                <a:extLst>
                  <a:ext uri="{FF2B5EF4-FFF2-40B4-BE49-F238E27FC236}">
                    <a16:creationId xmlns:a16="http://schemas.microsoft.com/office/drawing/2014/main" id="{7A8A9E82-9AB0-3060-BE1B-FF93D3CFB737}"/>
                  </a:ext>
                </a:extLst>
              </p:cNvPr>
              <p:cNvGrpSpPr/>
              <p:nvPr/>
            </p:nvGrpSpPr>
            <p:grpSpPr>
              <a:xfrm>
                <a:off x="5956568" y="1317164"/>
                <a:ext cx="3490788" cy="5214967"/>
                <a:chOff x="4182057" y="1675375"/>
                <a:chExt cx="3089012" cy="4542664"/>
              </a:xfrm>
            </p:grpSpPr>
            <p:pic>
              <p:nvPicPr>
                <p:cNvPr id="15" name="Imagen 14">
                  <a:extLst>
                    <a:ext uri="{FF2B5EF4-FFF2-40B4-BE49-F238E27FC236}">
                      <a16:creationId xmlns:a16="http://schemas.microsoft.com/office/drawing/2014/main" id="{C8033F75-044A-FC53-0EB1-6776786528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82057" y="1675375"/>
                  <a:ext cx="3089012" cy="4542664"/>
                </a:xfrm>
                <a:prstGeom prst="rect">
                  <a:avLst/>
                </a:prstGeom>
              </p:spPr>
            </p:pic>
            <p:sp>
              <p:nvSpPr>
                <p:cNvPr id="20" name="Elipse 19">
                  <a:extLst>
                    <a:ext uri="{FF2B5EF4-FFF2-40B4-BE49-F238E27FC236}">
                      <a16:creationId xmlns:a16="http://schemas.microsoft.com/office/drawing/2014/main" id="{27E97C6B-7F80-C01F-A616-A4348892C2AD}"/>
                    </a:ext>
                  </a:extLst>
                </p:cNvPr>
                <p:cNvSpPr/>
                <p:nvPr/>
              </p:nvSpPr>
              <p:spPr>
                <a:xfrm>
                  <a:off x="5336244" y="3673805"/>
                  <a:ext cx="307649" cy="256374"/>
                </a:xfrm>
                <a:prstGeom prst="ellipse">
                  <a:avLst/>
                </a:prstGeom>
                <a:noFill/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</p:grpSp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889E19D2-7A60-3AD9-FBF7-B6CCDAAFCB23}"/>
                  </a:ext>
                </a:extLst>
              </p:cNvPr>
              <p:cNvSpPr/>
              <p:nvPr/>
            </p:nvSpPr>
            <p:spPr>
              <a:xfrm>
                <a:off x="3454899" y="3630329"/>
                <a:ext cx="307649" cy="256374"/>
              </a:xfrm>
              <a:prstGeom prst="ellipse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C9EC77DD-3592-544F-FB0B-A85654DEAEEE}"/>
                </a:ext>
              </a:extLst>
            </p:cNvPr>
            <p:cNvSpPr txBox="1"/>
            <p:nvPr/>
          </p:nvSpPr>
          <p:spPr>
            <a:xfrm>
              <a:off x="9773914" y="2915653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s-CO" b="1" dirty="0">
                <a:solidFill>
                  <a:srgbClr val="C00000"/>
                </a:solidFill>
              </a:endParaRPr>
            </a:p>
          </p:txBody>
        </p: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D13A41F2-7307-841A-CD53-9E925F390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36255" y="1671365"/>
              <a:ext cx="3648937" cy="2736706"/>
            </a:xfrm>
            <a:prstGeom prst="rect">
              <a:avLst/>
            </a:prstGeom>
          </p:spPr>
        </p:pic>
      </p:grp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2C75930-6F2A-F52F-0125-E4ACC2FAD038}"/>
              </a:ext>
            </a:extLst>
          </p:cNvPr>
          <p:cNvSpPr txBox="1"/>
          <p:nvPr/>
        </p:nvSpPr>
        <p:spPr>
          <a:xfrm>
            <a:off x="8930005" y="1218035"/>
            <a:ext cx="1953248" cy="377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Zona de Bogotá</a:t>
            </a:r>
            <a:endParaRPr lang="es-CO" b="1" dirty="0">
              <a:solidFill>
                <a:srgbClr val="C00000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6F56F7F4-C7C5-3F86-E4B3-6F839B59EAD3}"/>
              </a:ext>
            </a:extLst>
          </p:cNvPr>
          <p:cNvGrpSpPr/>
          <p:nvPr/>
        </p:nvGrpSpPr>
        <p:grpSpPr>
          <a:xfrm>
            <a:off x="8360774" y="4651122"/>
            <a:ext cx="3712562" cy="1138704"/>
            <a:chOff x="8360774" y="4651122"/>
            <a:chExt cx="3712562" cy="1138704"/>
          </a:xfrm>
        </p:grpSpPr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F7190B4D-8BBB-4F45-9F84-BDEBEA41FEAF}"/>
                </a:ext>
              </a:extLst>
            </p:cNvPr>
            <p:cNvGrpSpPr/>
            <p:nvPr/>
          </p:nvGrpSpPr>
          <p:grpSpPr>
            <a:xfrm>
              <a:off x="8360774" y="4651123"/>
              <a:ext cx="3712562" cy="1138703"/>
              <a:chOff x="3217986" y="2355216"/>
              <a:chExt cx="6233745" cy="2036199"/>
            </a:xfrm>
          </p:grpSpPr>
          <p:pic>
            <p:nvPicPr>
              <p:cNvPr id="30" name="Imagen 29">
                <a:extLst>
                  <a:ext uri="{FF2B5EF4-FFF2-40B4-BE49-F238E27FC236}">
                    <a16:creationId xmlns:a16="http://schemas.microsoft.com/office/drawing/2014/main" id="{7640FCE0-2161-57BB-946C-4DB0847D4D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17986" y="2355216"/>
                <a:ext cx="6233745" cy="2036199"/>
              </a:xfrm>
              <a:prstGeom prst="rect">
                <a:avLst/>
              </a:prstGeom>
              <a:ln w="6350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</p:pic>
          <p:cxnSp>
            <p:nvCxnSpPr>
              <p:cNvPr id="31" name="Conector recto 30">
                <a:extLst>
                  <a:ext uri="{FF2B5EF4-FFF2-40B4-BE49-F238E27FC236}">
                    <a16:creationId xmlns:a16="http://schemas.microsoft.com/office/drawing/2014/main" id="{BFEBEDB8-9686-4BE5-B7DB-B7498A4F96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8875" y="3429000"/>
                <a:ext cx="709301" cy="801168"/>
              </a:xfrm>
              <a:prstGeom prst="line">
                <a:avLst/>
              </a:prstGeom>
              <a:ln w="6350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cto 31">
                <a:extLst>
                  <a:ext uri="{FF2B5EF4-FFF2-40B4-BE49-F238E27FC236}">
                    <a16:creationId xmlns:a16="http://schemas.microsoft.com/office/drawing/2014/main" id="{D164C738-A7E0-3FCD-3452-0FC709DEEA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56673" y="3195476"/>
                <a:ext cx="4900972" cy="1034692"/>
              </a:xfrm>
              <a:prstGeom prst="line">
                <a:avLst/>
              </a:prstGeom>
              <a:ln w="6350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9FA49CF6-74D6-5948-4CC5-CFA16D88A668}"/>
                </a:ext>
              </a:extLst>
            </p:cNvPr>
            <p:cNvSpPr/>
            <p:nvPr/>
          </p:nvSpPr>
          <p:spPr>
            <a:xfrm>
              <a:off x="8360774" y="4651122"/>
              <a:ext cx="3712562" cy="1138703"/>
            </a:xfrm>
            <a:prstGeom prst="rect">
              <a:avLst/>
            </a:prstGeom>
            <a:noFill/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103922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 advClick="0" advTm="10000"/>
    </mc:Choice>
    <mc:Fallback xmlns="">
      <p:transition spd="slow"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DBE243B2-8F90-4B07-87A2-31ACEA74EB30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AEE78F9-58DE-90C5-09DB-E7CD897CF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8CEFE7D-D494-9A81-0114-6BFD3AC51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D7A9117-F4BA-3499-73E3-B94EA42E4A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E573E175-657D-4075-94F7-0A5D53FC0003}"/>
              </a:ext>
            </a:extLst>
          </p:cNvPr>
          <p:cNvSpPr txBox="1"/>
          <p:nvPr/>
        </p:nvSpPr>
        <p:spPr>
          <a:xfrm>
            <a:off x="237867" y="6555134"/>
            <a:ext cx="1151259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b="1" dirty="0">
                <a:solidFill>
                  <a:srgbClr val="C00000"/>
                </a:solidFill>
              </a:rPr>
              <a:t>Fuente</a:t>
            </a:r>
            <a:r>
              <a:rPr lang="es-CO" sz="1000" dirty="0"/>
              <a:t>: </a:t>
            </a:r>
            <a:r>
              <a:rPr lang="es-CO" sz="1000" b="1" dirty="0">
                <a:solidFill>
                  <a:schemeClr val="accent6">
                    <a:lumMod val="75000"/>
                  </a:schemeClr>
                </a:solidFill>
              </a:rPr>
              <a:t>datos del satélite Sentinel5p de </a:t>
            </a:r>
            <a:r>
              <a:rPr lang="es-CO" sz="1000" b="1" dirty="0" err="1">
                <a:solidFill>
                  <a:schemeClr val="accent6">
                    <a:lumMod val="75000"/>
                  </a:schemeClr>
                </a:solidFill>
              </a:rPr>
              <a:t>Copernicus</a:t>
            </a:r>
            <a:r>
              <a:rPr lang="es-CO" sz="1000" dirty="0"/>
              <a:t>: </a:t>
            </a:r>
            <a:r>
              <a:rPr lang="fr-FR" sz="1000" dirty="0"/>
              <a:t>S5P_NRTI_L2__AER_AI_20240124T181912_20240124T182412_32551_03_020600_20240124T185918.nc</a:t>
            </a:r>
            <a:r>
              <a:rPr lang="es-CO" sz="1000" dirty="0"/>
              <a:t>. </a:t>
            </a:r>
            <a:r>
              <a:rPr lang="es-CO" sz="1000" b="1" dirty="0">
                <a:solidFill>
                  <a:schemeClr val="accent6">
                    <a:lumMod val="75000"/>
                  </a:schemeClr>
                </a:solidFill>
              </a:rPr>
              <a:t>Rango de visualización -6 a 1.5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98415CD-950E-F5AB-9922-DCCD2F0048D6}"/>
              </a:ext>
            </a:extLst>
          </p:cNvPr>
          <p:cNvSpPr txBox="1"/>
          <p:nvPr/>
        </p:nvSpPr>
        <p:spPr>
          <a:xfrm>
            <a:off x="2267466" y="620871"/>
            <a:ext cx="762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Calidad del aire </a:t>
            </a:r>
            <a:r>
              <a:rPr lang="es-MX" dirty="0"/>
              <a:t>de Colombia </a:t>
            </a:r>
            <a:r>
              <a:rPr lang="es-MX" b="1" dirty="0">
                <a:solidFill>
                  <a:srgbClr val="C00000"/>
                </a:solidFill>
              </a:rPr>
              <a:t>durante</a:t>
            </a:r>
            <a:r>
              <a:rPr lang="es-MX" b="1" dirty="0">
                <a:solidFill>
                  <a:schemeClr val="accent6">
                    <a:lumMod val="75000"/>
                  </a:schemeClr>
                </a:solidFill>
              </a:rPr>
              <a:t> los incendios </a:t>
            </a:r>
            <a:r>
              <a:rPr lang="es-MX" dirty="0"/>
              <a:t>Enero 24  de 2024</a:t>
            </a:r>
            <a:endParaRPr lang="es-CO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80A2959D-A26B-1F5F-6D41-ACFB4F2F173A}"/>
              </a:ext>
            </a:extLst>
          </p:cNvPr>
          <p:cNvGrpSpPr/>
          <p:nvPr/>
        </p:nvGrpSpPr>
        <p:grpSpPr>
          <a:xfrm>
            <a:off x="200090" y="1168684"/>
            <a:ext cx="11791820" cy="5278298"/>
            <a:chOff x="200090" y="1168684"/>
            <a:chExt cx="11791820" cy="5278298"/>
          </a:xfrm>
        </p:grpSpPr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2E47490C-41D6-EF77-A7A6-64B3A7BED847}"/>
                </a:ext>
              </a:extLst>
            </p:cNvPr>
            <p:cNvGrpSpPr/>
            <p:nvPr/>
          </p:nvGrpSpPr>
          <p:grpSpPr>
            <a:xfrm>
              <a:off x="200090" y="1168684"/>
              <a:ext cx="11791820" cy="5278298"/>
              <a:chOff x="200090" y="1168684"/>
              <a:chExt cx="11791820" cy="5278298"/>
            </a:xfrm>
          </p:grpSpPr>
          <p:grpSp>
            <p:nvGrpSpPr>
              <p:cNvPr id="7" name="Grupo 6">
                <a:extLst>
                  <a:ext uri="{FF2B5EF4-FFF2-40B4-BE49-F238E27FC236}">
                    <a16:creationId xmlns:a16="http://schemas.microsoft.com/office/drawing/2014/main" id="{BCC7F82C-D89C-F5A4-6E9E-B6A0A3F731E1}"/>
                  </a:ext>
                </a:extLst>
              </p:cNvPr>
              <p:cNvGrpSpPr/>
              <p:nvPr/>
            </p:nvGrpSpPr>
            <p:grpSpPr>
              <a:xfrm>
                <a:off x="200090" y="1168684"/>
                <a:ext cx="7860325" cy="5278298"/>
                <a:chOff x="2267422" y="1242575"/>
                <a:chExt cx="7860325" cy="5278298"/>
              </a:xfrm>
            </p:grpSpPr>
            <p:pic>
              <p:nvPicPr>
                <p:cNvPr id="6" name="Imagen 5">
                  <a:extLst>
                    <a:ext uri="{FF2B5EF4-FFF2-40B4-BE49-F238E27FC236}">
                      <a16:creationId xmlns:a16="http://schemas.microsoft.com/office/drawing/2014/main" id="{642702AD-2306-693F-79C3-F1361C99A0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67422" y="1304638"/>
                  <a:ext cx="4117181" cy="5216235"/>
                </a:xfrm>
                <a:prstGeom prst="rect">
                  <a:avLst/>
                </a:prstGeom>
              </p:spPr>
            </p:pic>
            <p:grpSp>
              <p:nvGrpSpPr>
                <p:cNvPr id="21" name="Grupo 20">
                  <a:extLst>
                    <a:ext uri="{FF2B5EF4-FFF2-40B4-BE49-F238E27FC236}">
                      <a16:creationId xmlns:a16="http://schemas.microsoft.com/office/drawing/2014/main" id="{7A8A9E82-9AB0-3060-BE1B-FF93D3CFB737}"/>
                    </a:ext>
                  </a:extLst>
                </p:cNvPr>
                <p:cNvGrpSpPr/>
                <p:nvPr/>
              </p:nvGrpSpPr>
              <p:grpSpPr>
                <a:xfrm>
                  <a:off x="6462420" y="1242575"/>
                  <a:ext cx="3665327" cy="5278298"/>
                  <a:chOff x="4867873" y="1676357"/>
                  <a:chExt cx="3089012" cy="4542664"/>
                </a:xfrm>
              </p:grpSpPr>
              <p:pic>
                <p:nvPicPr>
                  <p:cNvPr id="15" name="Imagen 14">
                    <a:extLst>
                      <a:ext uri="{FF2B5EF4-FFF2-40B4-BE49-F238E27FC236}">
                        <a16:creationId xmlns:a16="http://schemas.microsoft.com/office/drawing/2014/main" id="{C8033F75-044A-FC53-0EB1-67767865284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4867873" y="1676357"/>
                    <a:ext cx="3089012" cy="4542664"/>
                  </a:xfrm>
                  <a:prstGeom prst="rect">
                    <a:avLst/>
                  </a:prstGeom>
                </p:spPr>
              </p:pic>
              <p:sp>
                <p:nvSpPr>
                  <p:cNvPr id="20" name="Elipse 19">
                    <a:extLst>
                      <a:ext uri="{FF2B5EF4-FFF2-40B4-BE49-F238E27FC236}">
                        <a16:creationId xmlns:a16="http://schemas.microsoft.com/office/drawing/2014/main" id="{27E97C6B-7F80-C01F-A616-A4348892C2AD}"/>
                      </a:ext>
                    </a:extLst>
                  </p:cNvPr>
                  <p:cNvSpPr/>
                  <p:nvPr/>
                </p:nvSpPr>
                <p:spPr>
                  <a:xfrm>
                    <a:off x="5993694" y="3708197"/>
                    <a:ext cx="307649" cy="256374"/>
                  </a:xfrm>
                  <a:prstGeom prst="ellipse">
                    <a:avLst/>
                  </a:prstGeom>
                  <a:noFill/>
                  <a:ln w="127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</p:grpSp>
            <p:sp>
              <p:nvSpPr>
                <p:cNvPr id="14" name="Elipse 13">
                  <a:extLst>
                    <a:ext uri="{FF2B5EF4-FFF2-40B4-BE49-F238E27FC236}">
                      <a16:creationId xmlns:a16="http://schemas.microsoft.com/office/drawing/2014/main" id="{889E19D2-7A60-3AD9-FBF7-B6CCDAAFCB23}"/>
                    </a:ext>
                  </a:extLst>
                </p:cNvPr>
                <p:cNvSpPr/>
                <p:nvPr/>
              </p:nvSpPr>
              <p:spPr>
                <a:xfrm>
                  <a:off x="3854866" y="3603449"/>
                  <a:ext cx="307649" cy="256374"/>
                </a:xfrm>
                <a:prstGeom prst="ellipse">
                  <a:avLst/>
                </a:prstGeom>
                <a:noFill/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</p:grpSp>
          <p:pic>
            <p:nvPicPr>
              <p:cNvPr id="25" name="Imagen 24">
                <a:extLst>
                  <a:ext uri="{FF2B5EF4-FFF2-40B4-BE49-F238E27FC236}">
                    <a16:creationId xmlns:a16="http://schemas.microsoft.com/office/drawing/2014/main" id="{B2F7EDEE-0C4B-15A8-F7FC-CDED2A1563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95060" y="1516702"/>
                <a:ext cx="3796850" cy="2926735"/>
              </a:xfrm>
              <a:prstGeom prst="rect">
                <a:avLst/>
              </a:prstGeom>
            </p:spPr>
          </p:pic>
        </p:grp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EFB98EA2-A604-B845-56B4-1E079ED42D08}"/>
                </a:ext>
              </a:extLst>
            </p:cNvPr>
            <p:cNvSpPr txBox="1"/>
            <p:nvPr/>
          </p:nvSpPr>
          <p:spPr>
            <a:xfrm>
              <a:off x="8930005" y="1218035"/>
              <a:ext cx="1953248" cy="377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>
                  <a:solidFill>
                    <a:srgbClr val="C00000"/>
                  </a:solidFill>
                </a:rPr>
                <a:t>Zona de Bogotá</a:t>
              </a:r>
              <a:endParaRPr lang="es-CO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B64EF04-6B2B-9FEF-4138-4D7CD3903227}"/>
              </a:ext>
            </a:extLst>
          </p:cNvPr>
          <p:cNvGrpSpPr/>
          <p:nvPr/>
        </p:nvGrpSpPr>
        <p:grpSpPr>
          <a:xfrm>
            <a:off x="8144678" y="4651122"/>
            <a:ext cx="3979914" cy="1397409"/>
            <a:chOff x="8144678" y="4651122"/>
            <a:chExt cx="3976168" cy="1397409"/>
          </a:xfrm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1E5D635C-A19A-623D-744B-B9F629EE53F8}"/>
                </a:ext>
              </a:extLst>
            </p:cNvPr>
            <p:cNvGrpSpPr/>
            <p:nvPr/>
          </p:nvGrpSpPr>
          <p:grpSpPr>
            <a:xfrm>
              <a:off x="8144678" y="4704960"/>
              <a:ext cx="3919388" cy="1343571"/>
              <a:chOff x="3121270" y="4624502"/>
              <a:chExt cx="6472564" cy="2097033"/>
            </a:xfrm>
          </p:grpSpPr>
          <p:pic>
            <p:nvPicPr>
              <p:cNvPr id="22" name="Imagen 21">
                <a:extLst>
                  <a:ext uri="{FF2B5EF4-FFF2-40B4-BE49-F238E27FC236}">
                    <a16:creationId xmlns:a16="http://schemas.microsoft.com/office/drawing/2014/main" id="{ED99CE60-4099-6A29-5588-8218CD374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21270" y="4624502"/>
                <a:ext cx="6427178" cy="2097033"/>
              </a:xfrm>
              <a:prstGeom prst="rect">
                <a:avLst/>
              </a:prstGeom>
            </p:spPr>
          </p:pic>
          <p:cxnSp>
            <p:nvCxnSpPr>
              <p:cNvPr id="24" name="Conector recto 23">
                <a:extLst>
                  <a:ext uri="{FF2B5EF4-FFF2-40B4-BE49-F238E27FC236}">
                    <a16:creationId xmlns:a16="http://schemas.microsoft.com/office/drawing/2014/main" id="{3ACE34C8-8B75-0D54-A9E5-8AD3F2C226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1966" y="5345723"/>
                <a:ext cx="526796" cy="1028700"/>
              </a:xfrm>
              <a:prstGeom prst="line">
                <a:avLst/>
              </a:prstGeom>
              <a:ln w="9525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cto 25">
                <a:extLst>
                  <a:ext uri="{FF2B5EF4-FFF2-40B4-BE49-F238E27FC236}">
                    <a16:creationId xmlns:a16="http://schemas.microsoft.com/office/drawing/2014/main" id="{76D4E189-ACB5-BAE7-3AF1-B57B5787E3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58762" y="4714830"/>
                <a:ext cx="259414" cy="1659593"/>
              </a:xfrm>
              <a:prstGeom prst="line">
                <a:avLst/>
              </a:prstGeom>
              <a:ln w="9525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FA6FB4C7-59D2-ED21-1B76-1C78D91202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5443" y="4714830"/>
                <a:ext cx="158972" cy="1835439"/>
              </a:xfrm>
              <a:prstGeom prst="line">
                <a:avLst/>
              </a:prstGeom>
              <a:ln w="9525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cto 30">
                <a:extLst>
                  <a:ext uri="{FF2B5EF4-FFF2-40B4-BE49-F238E27FC236}">
                    <a16:creationId xmlns:a16="http://schemas.microsoft.com/office/drawing/2014/main" id="{0306A67A-8770-E6FB-33CF-67454B38C6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54415" y="5070428"/>
                <a:ext cx="5039419" cy="1479841"/>
              </a:xfrm>
              <a:prstGeom prst="line">
                <a:avLst/>
              </a:prstGeom>
              <a:ln w="9525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68F634AF-E62F-1D97-6A16-FD05DC88CD37}"/>
                </a:ext>
              </a:extLst>
            </p:cNvPr>
            <p:cNvSpPr/>
            <p:nvPr/>
          </p:nvSpPr>
          <p:spPr>
            <a:xfrm>
              <a:off x="8195060" y="4651122"/>
              <a:ext cx="3925786" cy="1397409"/>
            </a:xfrm>
            <a:prstGeom prst="rect">
              <a:avLst/>
            </a:prstGeom>
            <a:noFill/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289752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 advClick="0" advTm="10000"/>
    </mc:Choice>
    <mc:Fallback xmlns=""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>
            <a:extLst>
              <a:ext uri="{FF2B5EF4-FFF2-40B4-BE49-F238E27FC236}">
                <a16:creationId xmlns:a16="http://schemas.microsoft.com/office/drawing/2014/main" id="{E715FF08-0C1B-3D46-822F-B7D5E1EB5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999" y="1359088"/>
            <a:ext cx="3368383" cy="426755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BE243B2-8F90-4B07-87A2-31ACEA74EB30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AEE78F9-58DE-90C5-09DB-E7CD897CF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8CEFE7D-D494-9A81-0114-6BFD3AC51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D7A9117-F4BA-3499-73E3-B94EA42E4A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E573E175-657D-4075-94F7-0A5D53FC0003}"/>
              </a:ext>
            </a:extLst>
          </p:cNvPr>
          <p:cNvSpPr txBox="1"/>
          <p:nvPr/>
        </p:nvSpPr>
        <p:spPr>
          <a:xfrm>
            <a:off x="237867" y="6555134"/>
            <a:ext cx="1151259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b="1" dirty="0">
                <a:solidFill>
                  <a:srgbClr val="C00000"/>
                </a:solidFill>
              </a:rPr>
              <a:t>Fuente</a:t>
            </a:r>
            <a:r>
              <a:rPr lang="es-CO" sz="1000" dirty="0"/>
              <a:t>: </a:t>
            </a:r>
            <a:r>
              <a:rPr lang="es-CO" sz="1000" b="1" dirty="0">
                <a:solidFill>
                  <a:schemeClr val="accent6">
                    <a:lumMod val="75000"/>
                  </a:schemeClr>
                </a:solidFill>
              </a:rPr>
              <a:t>datos del satélite Sentinel5p de </a:t>
            </a:r>
            <a:r>
              <a:rPr lang="es-CO" sz="1000" b="1" dirty="0" err="1">
                <a:solidFill>
                  <a:schemeClr val="accent6">
                    <a:lumMod val="75000"/>
                  </a:schemeClr>
                </a:solidFill>
              </a:rPr>
              <a:t>Copernicus</a:t>
            </a:r>
            <a:r>
              <a:rPr lang="es-CO" sz="1000" dirty="0"/>
              <a:t>: </a:t>
            </a:r>
            <a:r>
              <a:rPr lang="fr-FR" sz="1000" dirty="0"/>
              <a:t>S5P_NRTI_L2__AER_AI_20240124T181912_20240124T182412_32551_03_020600_20240124T185918.nc</a:t>
            </a:r>
            <a:r>
              <a:rPr lang="es-CO" sz="1000" dirty="0"/>
              <a:t>. </a:t>
            </a:r>
            <a:r>
              <a:rPr lang="es-CO" sz="1000" b="1" dirty="0">
                <a:solidFill>
                  <a:schemeClr val="accent6">
                    <a:lumMod val="75000"/>
                  </a:schemeClr>
                </a:solidFill>
              </a:rPr>
              <a:t>Rango de visualización -6 a 1.5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21CCBF1-7328-17F2-33D9-A5F9881E7F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00" y="1487299"/>
            <a:ext cx="3703169" cy="414773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2A8114F-E40F-1F46-2770-69A2E9A77B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900" y="5659120"/>
            <a:ext cx="1307891" cy="871927"/>
          </a:xfrm>
          <a:prstGeom prst="rect">
            <a:avLst/>
          </a:prstGeom>
        </p:spPr>
      </p:pic>
      <p:sp>
        <p:nvSpPr>
          <p:cNvPr id="24" name="Elipse 23">
            <a:extLst>
              <a:ext uri="{FF2B5EF4-FFF2-40B4-BE49-F238E27FC236}">
                <a16:creationId xmlns:a16="http://schemas.microsoft.com/office/drawing/2014/main" id="{9886044E-4D9F-BAB8-17AC-D4AE17794C47}"/>
              </a:ext>
            </a:extLst>
          </p:cNvPr>
          <p:cNvSpPr/>
          <p:nvPr/>
        </p:nvSpPr>
        <p:spPr>
          <a:xfrm>
            <a:off x="9492494" y="3215768"/>
            <a:ext cx="307649" cy="256374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24C2AC48-B627-B8BE-BCC4-0CBA6234ECA9}"/>
              </a:ext>
            </a:extLst>
          </p:cNvPr>
          <p:cNvGrpSpPr/>
          <p:nvPr/>
        </p:nvGrpSpPr>
        <p:grpSpPr>
          <a:xfrm>
            <a:off x="3964642" y="1405247"/>
            <a:ext cx="3578608" cy="5128919"/>
            <a:chOff x="3807070" y="1465873"/>
            <a:chExt cx="3578608" cy="5128919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DBB41B8C-3452-904C-08E2-E28B45E5A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07070" y="1465873"/>
              <a:ext cx="3578608" cy="4221391"/>
            </a:xfrm>
            <a:prstGeom prst="rect">
              <a:avLst/>
            </a:prstGeom>
          </p:spPr>
        </p:pic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17A1A6B6-0CE8-9A9F-2607-D15FFAB23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63285" y="5704570"/>
              <a:ext cx="1186961" cy="890222"/>
            </a:xfrm>
            <a:prstGeom prst="rect">
              <a:avLst/>
            </a:prstGeom>
          </p:spPr>
        </p:pic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D286FF4E-754E-22EE-AB63-B7B1D54AEF3E}"/>
                </a:ext>
              </a:extLst>
            </p:cNvPr>
            <p:cNvSpPr/>
            <p:nvPr/>
          </p:nvSpPr>
          <p:spPr>
            <a:xfrm>
              <a:off x="5288725" y="3276394"/>
              <a:ext cx="307649" cy="256374"/>
            </a:xfrm>
            <a:prstGeom prst="ellipse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37" name="Imagen 36">
            <a:extLst>
              <a:ext uri="{FF2B5EF4-FFF2-40B4-BE49-F238E27FC236}">
                <a16:creationId xmlns:a16="http://schemas.microsoft.com/office/drawing/2014/main" id="{AEE4D203-0C0B-D32D-057E-CD501F24A4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86936" y="5651067"/>
            <a:ext cx="1187630" cy="915464"/>
          </a:xfrm>
          <a:prstGeom prst="rect">
            <a:avLst/>
          </a:prstGeom>
        </p:spPr>
      </p:pic>
      <p:sp>
        <p:nvSpPr>
          <p:cNvPr id="38" name="Elipse 37">
            <a:extLst>
              <a:ext uri="{FF2B5EF4-FFF2-40B4-BE49-F238E27FC236}">
                <a16:creationId xmlns:a16="http://schemas.microsoft.com/office/drawing/2014/main" id="{D8F0CB1A-B966-9EA5-AD75-DF8E761EBE7F}"/>
              </a:ext>
            </a:extLst>
          </p:cNvPr>
          <p:cNvSpPr/>
          <p:nvPr/>
        </p:nvSpPr>
        <p:spPr>
          <a:xfrm>
            <a:off x="1563752" y="3215768"/>
            <a:ext cx="307649" cy="256374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FD72C3B8-B0D4-2211-64F3-02C2993EA0FC}"/>
              </a:ext>
            </a:extLst>
          </p:cNvPr>
          <p:cNvSpPr/>
          <p:nvPr/>
        </p:nvSpPr>
        <p:spPr>
          <a:xfrm>
            <a:off x="103900" y="1375873"/>
            <a:ext cx="3781652" cy="5203284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3371D3D6-7F6D-726B-EED5-900AD5565270}"/>
              </a:ext>
            </a:extLst>
          </p:cNvPr>
          <p:cNvSpPr txBox="1"/>
          <p:nvPr/>
        </p:nvSpPr>
        <p:spPr>
          <a:xfrm>
            <a:off x="260918" y="1035352"/>
            <a:ext cx="2731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solidFill>
                  <a:schemeClr val="accent6">
                    <a:lumMod val="75000"/>
                  </a:schemeClr>
                </a:solidFill>
              </a:rPr>
              <a:t>En </a:t>
            </a:r>
            <a:r>
              <a:rPr lang="es-MX" sz="1400" b="1" dirty="0">
                <a:solidFill>
                  <a:srgbClr val="C00000"/>
                </a:solidFill>
              </a:rPr>
              <a:t>Pandemia</a:t>
            </a:r>
            <a:r>
              <a:rPr lang="es-MX" sz="1400" b="1" dirty="0">
                <a:solidFill>
                  <a:schemeClr val="accent6">
                    <a:lumMod val="75000"/>
                  </a:schemeClr>
                </a:solidFill>
              </a:rPr>
              <a:t> Marzo 4 de 2020</a:t>
            </a:r>
            <a:endParaRPr lang="es-CO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7EC1221-8F29-B356-31BC-3470C69B214C}"/>
              </a:ext>
            </a:extLst>
          </p:cNvPr>
          <p:cNvSpPr/>
          <p:nvPr/>
        </p:nvSpPr>
        <p:spPr>
          <a:xfrm>
            <a:off x="4043125" y="1375873"/>
            <a:ext cx="3596798" cy="5203284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76B5428E-E602-CB03-9987-14F8AA0182FE}"/>
              </a:ext>
            </a:extLst>
          </p:cNvPr>
          <p:cNvSpPr/>
          <p:nvPr/>
        </p:nvSpPr>
        <p:spPr>
          <a:xfrm>
            <a:off x="8228999" y="1334826"/>
            <a:ext cx="3521467" cy="5244331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42646CCB-A5FE-D042-DCDB-B69499ED4BF0}"/>
              </a:ext>
            </a:extLst>
          </p:cNvPr>
          <p:cNvSpPr txBox="1"/>
          <p:nvPr/>
        </p:nvSpPr>
        <p:spPr>
          <a:xfrm>
            <a:off x="3883476" y="1024417"/>
            <a:ext cx="3592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1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s-MX" dirty="0">
                <a:solidFill>
                  <a:srgbClr val="C00000"/>
                </a:solidFill>
              </a:rPr>
              <a:t>Antes</a:t>
            </a:r>
            <a:r>
              <a:rPr lang="es-MX" dirty="0"/>
              <a:t> de los incendios Enero 4  de 2024</a:t>
            </a:r>
            <a:endParaRPr lang="es-CO" dirty="0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21E6F3C8-8715-BEA0-ADFE-669BE737C3AD}"/>
              </a:ext>
            </a:extLst>
          </p:cNvPr>
          <p:cNvSpPr txBox="1"/>
          <p:nvPr/>
        </p:nvSpPr>
        <p:spPr>
          <a:xfrm>
            <a:off x="8119999" y="1038446"/>
            <a:ext cx="3613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1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s-MX" dirty="0">
                <a:solidFill>
                  <a:srgbClr val="C00000"/>
                </a:solidFill>
              </a:rPr>
              <a:t>Durante</a:t>
            </a:r>
            <a:r>
              <a:rPr lang="es-MX" dirty="0"/>
              <a:t> los incendios Enero 24  de 2024</a:t>
            </a:r>
            <a:endParaRPr lang="es-CO" dirty="0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4882A498-8C36-D1E9-46DB-14FBC8ECFE50}"/>
              </a:ext>
            </a:extLst>
          </p:cNvPr>
          <p:cNvSpPr txBox="1"/>
          <p:nvPr/>
        </p:nvSpPr>
        <p:spPr>
          <a:xfrm>
            <a:off x="2856555" y="620871"/>
            <a:ext cx="6058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Comparación visual de calidad el aire en 3 momentos</a:t>
            </a:r>
            <a:endParaRPr lang="es-CO" dirty="0"/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6BBF1BDA-4662-197D-C2C5-50AA4780B562}"/>
              </a:ext>
            </a:extLst>
          </p:cNvPr>
          <p:cNvGrpSpPr/>
          <p:nvPr/>
        </p:nvGrpSpPr>
        <p:grpSpPr>
          <a:xfrm>
            <a:off x="5365755" y="5626638"/>
            <a:ext cx="2177495" cy="879805"/>
            <a:chOff x="3217986" y="2355216"/>
            <a:chExt cx="6233745" cy="1981555"/>
          </a:xfrm>
        </p:grpSpPr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AC2BA5D1-5860-6E52-D2F3-4FCC775CC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17986" y="2355216"/>
              <a:ext cx="6233745" cy="1981555"/>
            </a:xfrm>
            <a:prstGeom prst="rect">
              <a:avLst/>
            </a:prstGeom>
            <a:ln w="6350">
              <a:solidFill>
                <a:schemeClr val="accent6">
                  <a:lumMod val="75000"/>
                </a:schemeClr>
              </a:solidFill>
              <a:prstDash val="sysDash"/>
            </a:ln>
          </p:spPr>
        </p:pic>
        <p:cxnSp>
          <p:nvCxnSpPr>
            <p:cNvPr id="57" name="Conector recto 56">
              <a:extLst>
                <a:ext uri="{FF2B5EF4-FFF2-40B4-BE49-F238E27FC236}">
                  <a16:creationId xmlns:a16="http://schemas.microsoft.com/office/drawing/2014/main" id="{E6194352-CCA9-37C6-0389-CED20531EE0A}"/>
                </a:ext>
              </a:extLst>
            </p:cNvPr>
            <p:cNvCxnSpPr>
              <a:cxnSpLocks/>
            </p:cNvCxnSpPr>
            <p:nvPr/>
          </p:nvCxnSpPr>
          <p:spPr>
            <a:xfrm>
              <a:off x="3708875" y="3429000"/>
              <a:ext cx="709301" cy="801168"/>
            </a:xfrm>
            <a:prstGeom prst="line">
              <a:avLst/>
            </a:prstGeom>
            <a:ln w="63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>
              <a:extLst>
                <a:ext uri="{FF2B5EF4-FFF2-40B4-BE49-F238E27FC236}">
                  <a16:creationId xmlns:a16="http://schemas.microsoft.com/office/drawing/2014/main" id="{1AE56EAF-7492-514F-CD32-8330AE80F5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56673" y="3195476"/>
              <a:ext cx="4900972" cy="1034692"/>
            </a:xfrm>
            <a:prstGeom prst="line">
              <a:avLst/>
            </a:prstGeom>
            <a:ln w="63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8F15F5BE-BB12-F5DD-9487-2FF21CF599C7}"/>
              </a:ext>
            </a:extLst>
          </p:cNvPr>
          <p:cNvGrpSpPr/>
          <p:nvPr/>
        </p:nvGrpSpPr>
        <p:grpSpPr>
          <a:xfrm>
            <a:off x="9582345" y="5799839"/>
            <a:ext cx="2015037" cy="706604"/>
            <a:chOff x="3121270" y="4624502"/>
            <a:chExt cx="6472564" cy="2097033"/>
          </a:xfrm>
        </p:grpSpPr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52D92863-5FC7-D29D-22B0-65C9F0CD6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121270" y="4624502"/>
              <a:ext cx="6427178" cy="2097033"/>
            </a:xfrm>
            <a:prstGeom prst="rect">
              <a:avLst/>
            </a:prstGeom>
          </p:spPr>
        </p:pic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BB8828DB-921D-3EFE-40C9-F6BAF30024E1}"/>
                </a:ext>
              </a:extLst>
            </p:cNvPr>
            <p:cNvCxnSpPr>
              <a:cxnSpLocks/>
            </p:cNvCxnSpPr>
            <p:nvPr/>
          </p:nvCxnSpPr>
          <p:spPr>
            <a:xfrm>
              <a:off x="3631966" y="5345723"/>
              <a:ext cx="526796" cy="1028700"/>
            </a:xfrm>
            <a:prstGeom prst="line">
              <a:avLst/>
            </a:prstGeom>
            <a:ln w="9525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61">
              <a:extLst>
                <a:ext uri="{FF2B5EF4-FFF2-40B4-BE49-F238E27FC236}">
                  <a16:creationId xmlns:a16="http://schemas.microsoft.com/office/drawing/2014/main" id="{22918BE0-D6A5-2ECC-FF78-E494FA29C1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58762" y="4714830"/>
              <a:ext cx="259414" cy="1659593"/>
            </a:xfrm>
            <a:prstGeom prst="line">
              <a:avLst/>
            </a:prstGeom>
            <a:ln w="9525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413A0C4B-3284-1A9A-9601-914AC737366B}"/>
                </a:ext>
              </a:extLst>
            </p:cNvPr>
            <p:cNvCxnSpPr>
              <a:cxnSpLocks/>
            </p:cNvCxnSpPr>
            <p:nvPr/>
          </p:nvCxnSpPr>
          <p:spPr>
            <a:xfrm>
              <a:off x="4395443" y="4714830"/>
              <a:ext cx="158972" cy="1835439"/>
            </a:xfrm>
            <a:prstGeom prst="line">
              <a:avLst/>
            </a:prstGeom>
            <a:ln w="9525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63">
              <a:extLst>
                <a:ext uri="{FF2B5EF4-FFF2-40B4-BE49-F238E27FC236}">
                  <a16:creationId xmlns:a16="http://schemas.microsoft.com/office/drawing/2014/main" id="{C634B7A5-5C04-2F96-7FFA-4F2B37C042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54415" y="5070428"/>
              <a:ext cx="5039419" cy="1479841"/>
            </a:xfrm>
            <a:prstGeom prst="line">
              <a:avLst/>
            </a:prstGeom>
            <a:ln w="9525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25D0A244-CC45-27B7-F22D-58A2D4BA3A40}"/>
              </a:ext>
            </a:extLst>
          </p:cNvPr>
          <p:cNvGrpSpPr/>
          <p:nvPr/>
        </p:nvGrpSpPr>
        <p:grpSpPr>
          <a:xfrm>
            <a:off x="1461282" y="5643012"/>
            <a:ext cx="2345788" cy="879378"/>
            <a:chOff x="1461282" y="5643012"/>
            <a:chExt cx="2345788" cy="879378"/>
          </a:xfrm>
        </p:grpSpPr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9BFD109F-CCE7-9227-DEEB-321B7BC82565}"/>
                </a:ext>
              </a:extLst>
            </p:cNvPr>
            <p:cNvGrpSpPr/>
            <p:nvPr/>
          </p:nvGrpSpPr>
          <p:grpSpPr>
            <a:xfrm>
              <a:off x="1461282" y="5643012"/>
              <a:ext cx="2304882" cy="875213"/>
              <a:chOff x="3217983" y="136465"/>
              <a:chExt cx="6016263" cy="1985664"/>
            </a:xfrm>
          </p:grpSpPr>
          <p:pic>
            <p:nvPicPr>
              <p:cNvPr id="53" name="Imagen 52">
                <a:extLst>
                  <a:ext uri="{FF2B5EF4-FFF2-40B4-BE49-F238E27FC236}">
                    <a16:creationId xmlns:a16="http://schemas.microsoft.com/office/drawing/2014/main" id="{77EADEB8-FEED-3502-0EAC-57790F47C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17983" y="136465"/>
                <a:ext cx="6016263" cy="1985664"/>
              </a:xfrm>
              <a:prstGeom prst="rect">
                <a:avLst/>
              </a:prstGeom>
            </p:spPr>
          </p:pic>
          <p:cxnSp>
            <p:nvCxnSpPr>
              <p:cNvPr id="54" name="Conector recto 53">
                <a:extLst>
                  <a:ext uri="{FF2B5EF4-FFF2-40B4-BE49-F238E27FC236}">
                    <a16:creationId xmlns:a16="http://schemas.microsoft.com/office/drawing/2014/main" id="{1856CE72-F0E1-628C-3F60-94609178DB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31963" y="828942"/>
                <a:ext cx="5602283" cy="452927"/>
              </a:xfrm>
              <a:prstGeom prst="line">
                <a:avLst/>
              </a:prstGeom>
              <a:ln w="6350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74297BD-A026-6FFB-1009-48AF90985C91}"/>
                </a:ext>
              </a:extLst>
            </p:cNvPr>
            <p:cNvSpPr/>
            <p:nvPr/>
          </p:nvSpPr>
          <p:spPr>
            <a:xfrm>
              <a:off x="1461282" y="5659119"/>
              <a:ext cx="2345788" cy="863271"/>
            </a:xfrm>
            <a:prstGeom prst="rect">
              <a:avLst/>
            </a:prstGeom>
            <a:noFill/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C4207FDB-76DE-B4FB-A901-624951D32D88}"/>
              </a:ext>
            </a:extLst>
          </p:cNvPr>
          <p:cNvSpPr/>
          <p:nvPr/>
        </p:nvSpPr>
        <p:spPr>
          <a:xfrm>
            <a:off x="9582345" y="5668798"/>
            <a:ext cx="2085048" cy="837646"/>
          </a:xfrm>
          <a:prstGeom prst="rect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3A8372A-BD96-37FA-61F9-269DF596CDA4}"/>
              </a:ext>
            </a:extLst>
          </p:cNvPr>
          <p:cNvSpPr/>
          <p:nvPr/>
        </p:nvSpPr>
        <p:spPr>
          <a:xfrm>
            <a:off x="5365755" y="5635033"/>
            <a:ext cx="2226987" cy="896014"/>
          </a:xfrm>
          <a:prstGeom prst="rect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322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 advClick="0" advTm="10000"/>
    </mc:Choice>
    <mc:Fallback xmlns=""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DE3EC32-1B7A-017A-B33F-289EB0FD0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D3CB122-1216-6176-0BA1-8C89EBF81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611159A-D571-7C35-0872-9AAB8C4DB8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839F7E6E-485A-0EB1-CADC-F86218253663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07AE942E-7175-2C82-5F27-8E3CA93A00F8}"/>
              </a:ext>
            </a:extLst>
          </p:cNvPr>
          <p:cNvSpPr txBox="1"/>
          <p:nvPr/>
        </p:nvSpPr>
        <p:spPr>
          <a:xfrm>
            <a:off x="4430374" y="620871"/>
            <a:ext cx="2877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Variaciones en los datos</a:t>
            </a:r>
            <a:endParaRPr lang="es-CO" dirty="0"/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2FC70B3C-4D8A-9DB6-5570-C75D09AC8B2D}"/>
              </a:ext>
            </a:extLst>
          </p:cNvPr>
          <p:cNvGrpSpPr/>
          <p:nvPr/>
        </p:nvGrpSpPr>
        <p:grpSpPr>
          <a:xfrm>
            <a:off x="816884" y="1042072"/>
            <a:ext cx="9459553" cy="5732585"/>
            <a:chOff x="816884" y="1042072"/>
            <a:chExt cx="9459553" cy="5732585"/>
          </a:xfrm>
        </p:grpSpPr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id="{935D613D-4061-D908-1282-011026AE4435}"/>
                </a:ext>
              </a:extLst>
            </p:cNvPr>
            <p:cNvGrpSpPr/>
            <p:nvPr/>
          </p:nvGrpSpPr>
          <p:grpSpPr>
            <a:xfrm>
              <a:off x="4625915" y="1042072"/>
              <a:ext cx="5650522" cy="5732585"/>
              <a:chOff x="3159370" y="136463"/>
              <a:chExt cx="6330461" cy="6721537"/>
            </a:xfrm>
          </p:grpSpPr>
          <p:grpSp>
            <p:nvGrpSpPr>
              <p:cNvPr id="42" name="Grupo 41">
                <a:extLst>
                  <a:ext uri="{FF2B5EF4-FFF2-40B4-BE49-F238E27FC236}">
                    <a16:creationId xmlns:a16="http://schemas.microsoft.com/office/drawing/2014/main" id="{EF5B33A4-7740-C216-98F1-8D982AE94288}"/>
                  </a:ext>
                </a:extLst>
              </p:cNvPr>
              <p:cNvGrpSpPr/>
              <p:nvPr/>
            </p:nvGrpSpPr>
            <p:grpSpPr>
              <a:xfrm>
                <a:off x="3159370" y="4743793"/>
                <a:ext cx="6330461" cy="2114207"/>
                <a:chOff x="3159370" y="4743793"/>
                <a:chExt cx="6330461" cy="2114207"/>
              </a:xfrm>
            </p:grpSpPr>
            <p:grpSp>
              <p:nvGrpSpPr>
                <p:cNvPr id="36" name="Grupo 35">
                  <a:extLst>
                    <a:ext uri="{FF2B5EF4-FFF2-40B4-BE49-F238E27FC236}">
                      <a16:creationId xmlns:a16="http://schemas.microsoft.com/office/drawing/2014/main" id="{09D2181D-DA9B-7F9B-27ED-3C021642AC37}"/>
                    </a:ext>
                  </a:extLst>
                </p:cNvPr>
                <p:cNvGrpSpPr/>
                <p:nvPr/>
              </p:nvGrpSpPr>
              <p:grpSpPr>
                <a:xfrm>
                  <a:off x="3159370" y="4743793"/>
                  <a:ext cx="6330461" cy="2036199"/>
                  <a:chOff x="3121270" y="4624502"/>
                  <a:chExt cx="6472564" cy="2097033"/>
                </a:xfrm>
              </p:grpSpPr>
              <p:pic>
                <p:nvPicPr>
                  <p:cNvPr id="11" name="Imagen 10">
                    <a:extLst>
                      <a:ext uri="{FF2B5EF4-FFF2-40B4-BE49-F238E27FC236}">
                        <a16:creationId xmlns:a16="http://schemas.microsoft.com/office/drawing/2014/main" id="{702B10F2-B095-44F7-7E7F-CC49022AD54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121270" y="4624502"/>
                    <a:ext cx="6427178" cy="2097033"/>
                  </a:xfrm>
                  <a:prstGeom prst="rect">
                    <a:avLst/>
                  </a:prstGeom>
                </p:spPr>
              </p:pic>
              <p:cxnSp>
                <p:nvCxnSpPr>
                  <p:cNvPr id="24" name="Conector recto 23">
                    <a:extLst>
                      <a:ext uri="{FF2B5EF4-FFF2-40B4-BE49-F238E27FC236}">
                        <a16:creationId xmlns:a16="http://schemas.microsoft.com/office/drawing/2014/main" id="{40AB1F9E-B185-C40F-0CA5-4947B6A4C1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31966" y="5345723"/>
                    <a:ext cx="526796" cy="1028700"/>
                  </a:xfrm>
                  <a:prstGeom prst="line">
                    <a:avLst/>
                  </a:prstGeom>
                  <a:ln w="9525">
                    <a:solidFill>
                      <a:schemeClr val="accent6">
                        <a:lumMod val="7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Conector recto 25">
                    <a:extLst>
                      <a:ext uri="{FF2B5EF4-FFF2-40B4-BE49-F238E27FC236}">
                        <a16:creationId xmlns:a16="http://schemas.microsoft.com/office/drawing/2014/main" id="{0B7D9C05-11DE-C2DB-91B1-5EC5244166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58762" y="4714830"/>
                    <a:ext cx="259414" cy="1659593"/>
                  </a:xfrm>
                  <a:prstGeom prst="line">
                    <a:avLst/>
                  </a:prstGeom>
                  <a:ln w="9525">
                    <a:solidFill>
                      <a:schemeClr val="accent6">
                        <a:lumMod val="7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Conector recto 26">
                    <a:extLst>
                      <a:ext uri="{FF2B5EF4-FFF2-40B4-BE49-F238E27FC236}">
                        <a16:creationId xmlns:a16="http://schemas.microsoft.com/office/drawing/2014/main" id="{1B5BAF5D-4F55-F2A7-D558-594558470A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95443" y="4714830"/>
                    <a:ext cx="158972" cy="1835439"/>
                  </a:xfrm>
                  <a:prstGeom prst="line">
                    <a:avLst/>
                  </a:prstGeom>
                  <a:ln w="9525">
                    <a:solidFill>
                      <a:schemeClr val="accent6">
                        <a:lumMod val="7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Conector recto 31">
                    <a:extLst>
                      <a:ext uri="{FF2B5EF4-FFF2-40B4-BE49-F238E27FC236}">
                        <a16:creationId xmlns:a16="http://schemas.microsoft.com/office/drawing/2014/main" id="{487FE7C6-D104-3A13-384E-6C4A090B74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554415" y="5070428"/>
                    <a:ext cx="5039419" cy="1479841"/>
                  </a:xfrm>
                  <a:prstGeom prst="line">
                    <a:avLst/>
                  </a:prstGeom>
                  <a:ln w="9525">
                    <a:solidFill>
                      <a:schemeClr val="accent6">
                        <a:lumMod val="7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7" name="Rectángulo 36">
                  <a:extLst>
                    <a:ext uri="{FF2B5EF4-FFF2-40B4-BE49-F238E27FC236}">
                      <a16:creationId xmlns:a16="http://schemas.microsoft.com/office/drawing/2014/main" id="{68A91D2A-1B0C-2CEC-C555-7DF9AAD2B670}"/>
                    </a:ext>
                  </a:extLst>
                </p:cNvPr>
                <p:cNvSpPr/>
                <p:nvPr/>
              </p:nvSpPr>
              <p:spPr>
                <a:xfrm>
                  <a:off x="3159370" y="4743793"/>
                  <a:ext cx="6286071" cy="2114207"/>
                </a:xfrm>
                <a:prstGeom prst="rect">
                  <a:avLst/>
                </a:prstGeom>
                <a:noFill/>
                <a:ln w="190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</p:grpSp>
          <p:grpSp>
            <p:nvGrpSpPr>
              <p:cNvPr id="41" name="Grupo 40">
                <a:extLst>
                  <a:ext uri="{FF2B5EF4-FFF2-40B4-BE49-F238E27FC236}">
                    <a16:creationId xmlns:a16="http://schemas.microsoft.com/office/drawing/2014/main" id="{282CDADA-22E4-535E-5215-9C1183E71E4D}"/>
                  </a:ext>
                </a:extLst>
              </p:cNvPr>
              <p:cNvGrpSpPr/>
              <p:nvPr/>
            </p:nvGrpSpPr>
            <p:grpSpPr>
              <a:xfrm>
                <a:off x="3203760" y="2495509"/>
                <a:ext cx="6286071" cy="2196431"/>
                <a:chOff x="3203760" y="2495509"/>
                <a:chExt cx="6286071" cy="2196431"/>
              </a:xfrm>
            </p:grpSpPr>
            <p:grpSp>
              <p:nvGrpSpPr>
                <p:cNvPr id="22" name="Grupo 21">
                  <a:extLst>
                    <a:ext uri="{FF2B5EF4-FFF2-40B4-BE49-F238E27FC236}">
                      <a16:creationId xmlns:a16="http://schemas.microsoft.com/office/drawing/2014/main" id="{A2C0D67F-F46B-09A8-E446-A4DBFCCBA070}"/>
                    </a:ext>
                  </a:extLst>
                </p:cNvPr>
                <p:cNvGrpSpPr/>
                <p:nvPr/>
              </p:nvGrpSpPr>
              <p:grpSpPr>
                <a:xfrm>
                  <a:off x="3217986" y="2515444"/>
                  <a:ext cx="6233745" cy="2114207"/>
                  <a:chOff x="3217986" y="2355216"/>
                  <a:chExt cx="6233745" cy="2036199"/>
                </a:xfrm>
              </p:grpSpPr>
              <p:pic>
                <p:nvPicPr>
                  <p:cNvPr id="9" name="Imagen 8">
                    <a:extLst>
                      <a:ext uri="{FF2B5EF4-FFF2-40B4-BE49-F238E27FC236}">
                        <a16:creationId xmlns:a16="http://schemas.microsoft.com/office/drawing/2014/main" id="{4714DCF5-A871-4C64-7259-84CF3C8EB96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3217986" y="2355216"/>
                    <a:ext cx="6233745" cy="2036199"/>
                  </a:xfrm>
                  <a:prstGeom prst="rect">
                    <a:avLst/>
                  </a:prstGeom>
                  <a:ln w="6350">
                    <a:solidFill>
                      <a:schemeClr val="accent6">
                        <a:lumMod val="75000"/>
                      </a:schemeClr>
                    </a:solidFill>
                    <a:prstDash val="sysDash"/>
                  </a:ln>
                </p:spPr>
              </p:pic>
              <p:cxnSp>
                <p:nvCxnSpPr>
                  <p:cNvPr id="17" name="Conector recto 16">
                    <a:extLst>
                      <a:ext uri="{FF2B5EF4-FFF2-40B4-BE49-F238E27FC236}">
                        <a16:creationId xmlns:a16="http://schemas.microsoft.com/office/drawing/2014/main" id="{E111E33D-131E-F3C8-A6DC-1155CC87DE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08875" y="3429000"/>
                    <a:ext cx="709301" cy="801168"/>
                  </a:xfrm>
                  <a:prstGeom prst="line">
                    <a:avLst/>
                  </a:prstGeom>
                  <a:ln w="6350">
                    <a:solidFill>
                      <a:schemeClr val="accent6">
                        <a:lumMod val="7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Conector recto 19">
                    <a:extLst>
                      <a:ext uri="{FF2B5EF4-FFF2-40B4-BE49-F238E27FC236}">
                        <a16:creationId xmlns:a16="http://schemas.microsoft.com/office/drawing/2014/main" id="{62D50E5F-FF81-603A-BD99-CB1EAD3886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456673" y="3195476"/>
                    <a:ext cx="4900972" cy="1034692"/>
                  </a:xfrm>
                  <a:prstGeom prst="line">
                    <a:avLst/>
                  </a:prstGeom>
                  <a:ln w="6350">
                    <a:solidFill>
                      <a:schemeClr val="accent6">
                        <a:lumMod val="7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8" name="Rectángulo 37">
                  <a:extLst>
                    <a:ext uri="{FF2B5EF4-FFF2-40B4-BE49-F238E27FC236}">
                      <a16:creationId xmlns:a16="http://schemas.microsoft.com/office/drawing/2014/main" id="{BAE6B684-602B-5C3F-31D6-FBB44E763353}"/>
                    </a:ext>
                  </a:extLst>
                </p:cNvPr>
                <p:cNvSpPr/>
                <p:nvPr/>
              </p:nvSpPr>
              <p:spPr>
                <a:xfrm>
                  <a:off x="3203760" y="2495509"/>
                  <a:ext cx="6286071" cy="2196431"/>
                </a:xfrm>
                <a:prstGeom prst="rect">
                  <a:avLst/>
                </a:prstGeom>
                <a:noFill/>
                <a:ln w="190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</p:grpSp>
          <p:grpSp>
            <p:nvGrpSpPr>
              <p:cNvPr id="40" name="Grupo 39">
                <a:extLst>
                  <a:ext uri="{FF2B5EF4-FFF2-40B4-BE49-F238E27FC236}">
                    <a16:creationId xmlns:a16="http://schemas.microsoft.com/office/drawing/2014/main" id="{99656844-6BD7-964A-4789-B8A2880279AD}"/>
                  </a:ext>
                </a:extLst>
              </p:cNvPr>
              <p:cNvGrpSpPr/>
              <p:nvPr/>
            </p:nvGrpSpPr>
            <p:grpSpPr>
              <a:xfrm>
                <a:off x="3203760" y="136463"/>
                <a:ext cx="6286071" cy="2270605"/>
                <a:chOff x="3203760" y="136463"/>
                <a:chExt cx="6286071" cy="2270605"/>
              </a:xfrm>
            </p:grpSpPr>
            <p:grpSp>
              <p:nvGrpSpPr>
                <p:cNvPr id="15" name="Grupo 14">
                  <a:extLst>
                    <a:ext uri="{FF2B5EF4-FFF2-40B4-BE49-F238E27FC236}">
                      <a16:creationId xmlns:a16="http://schemas.microsoft.com/office/drawing/2014/main" id="{F06368E4-1BA8-0BD4-557D-7C38C836CB86}"/>
                    </a:ext>
                  </a:extLst>
                </p:cNvPr>
                <p:cNvGrpSpPr/>
                <p:nvPr/>
              </p:nvGrpSpPr>
              <p:grpSpPr>
                <a:xfrm>
                  <a:off x="3217986" y="136464"/>
                  <a:ext cx="6233745" cy="2218751"/>
                  <a:chOff x="3217983" y="136465"/>
                  <a:chExt cx="6016263" cy="1985664"/>
                </a:xfrm>
              </p:grpSpPr>
              <p:pic>
                <p:nvPicPr>
                  <p:cNvPr id="4" name="Imagen 3">
                    <a:extLst>
                      <a:ext uri="{FF2B5EF4-FFF2-40B4-BE49-F238E27FC236}">
                        <a16:creationId xmlns:a16="http://schemas.microsoft.com/office/drawing/2014/main" id="{FC1FF5CC-B476-8BD0-4565-4468DE01392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3217983" y="136465"/>
                    <a:ext cx="6016263" cy="1985664"/>
                  </a:xfrm>
                  <a:prstGeom prst="rect">
                    <a:avLst/>
                  </a:prstGeom>
                </p:spPr>
              </p:pic>
              <p:cxnSp>
                <p:nvCxnSpPr>
                  <p:cNvPr id="13" name="Conector recto 12">
                    <a:extLst>
                      <a:ext uri="{FF2B5EF4-FFF2-40B4-BE49-F238E27FC236}">
                        <a16:creationId xmlns:a16="http://schemas.microsoft.com/office/drawing/2014/main" id="{A67D49FE-3EBF-D862-C681-6CC9C6E3E8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631963" y="828942"/>
                    <a:ext cx="5602283" cy="452927"/>
                  </a:xfrm>
                  <a:prstGeom prst="line">
                    <a:avLst/>
                  </a:prstGeom>
                  <a:ln w="6350">
                    <a:solidFill>
                      <a:schemeClr val="accent6">
                        <a:lumMod val="7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9" name="Rectángulo 38">
                  <a:extLst>
                    <a:ext uri="{FF2B5EF4-FFF2-40B4-BE49-F238E27FC236}">
                      <a16:creationId xmlns:a16="http://schemas.microsoft.com/office/drawing/2014/main" id="{90001A7F-A536-16EB-1A19-B123A05C42C4}"/>
                    </a:ext>
                  </a:extLst>
                </p:cNvPr>
                <p:cNvSpPr/>
                <p:nvPr/>
              </p:nvSpPr>
              <p:spPr>
                <a:xfrm>
                  <a:off x="3203760" y="136463"/>
                  <a:ext cx="6286071" cy="2270605"/>
                </a:xfrm>
                <a:prstGeom prst="rect">
                  <a:avLst/>
                </a:prstGeom>
                <a:noFill/>
                <a:ln w="190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</p:grpSp>
        </p:grp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8B867F56-3589-59E0-AA78-F9EFBE5FBD2D}"/>
                </a:ext>
              </a:extLst>
            </p:cNvPr>
            <p:cNvSpPr txBox="1"/>
            <p:nvPr/>
          </p:nvSpPr>
          <p:spPr>
            <a:xfrm>
              <a:off x="964786" y="1942335"/>
              <a:ext cx="2731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b="1" dirty="0">
                  <a:solidFill>
                    <a:schemeClr val="accent6">
                      <a:lumMod val="75000"/>
                    </a:schemeClr>
                  </a:solidFill>
                </a:rPr>
                <a:t>En </a:t>
              </a:r>
              <a:r>
                <a:rPr lang="es-MX" sz="1400" b="1" dirty="0">
                  <a:solidFill>
                    <a:srgbClr val="C00000"/>
                  </a:solidFill>
                </a:rPr>
                <a:t>Pandemia</a:t>
              </a:r>
              <a:r>
                <a:rPr lang="es-MX" sz="1400" b="1" dirty="0">
                  <a:solidFill>
                    <a:schemeClr val="accent6">
                      <a:lumMod val="75000"/>
                    </a:schemeClr>
                  </a:solidFill>
                </a:rPr>
                <a:t> Marzo 4 de 2020</a:t>
              </a:r>
              <a:endParaRPr lang="es-CO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54CD0087-264E-A1FF-2127-55880CF8D106}"/>
                </a:ext>
              </a:extLst>
            </p:cNvPr>
            <p:cNvSpPr txBox="1"/>
            <p:nvPr/>
          </p:nvSpPr>
          <p:spPr>
            <a:xfrm>
              <a:off x="816884" y="3619803"/>
              <a:ext cx="36134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>
                <a:defRPr sz="1400" b="1">
                  <a:solidFill>
                    <a:schemeClr val="accent6">
                      <a:lumMod val="75000"/>
                    </a:schemeClr>
                  </a:solidFill>
                </a:defRPr>
              </a:lvl1pPr>
            </a:lstStyle>
            <a:p>
              <a:r>
                <a:rPr lang="es-MX" dirty="0">
                  <a:solidFill>
                    <a:srgbClr val="C00000"/>
                  </a:solidFill>
                </a:rPr>
                <a:t>Antes</a:t>
              </a:r>
              <a:r>
                <a:rPr lang="es-MX" dirty="0"/>
                <a:t> de los incendios Enero 4  de 2024</a:t>
              </a:r>
              <a:endParaRPr lang="es-CO" dirty="0"/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CAD5C66E-0719-9155-5DC9-577F19385BFF}"/>
                </a:ext>
              </a:extLst>
            </p:cNvPr>
            <p:cNvSpPr txBox="1"/>
            <p:nvPr/>
          </p:nvSpPr>
          <p:spPr>
            <a:xfrm>
              <a:off x="893488" y="5449025"/>
              <a:ext cx="36134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CO"/>
              </a:defPPr>
              <a:lvl1pPr>
                <a:defRPr sz="1400" b="1">
                  <a:solidFill>
                    <a:schemeClr val="accent6">
                      <a:lumMod val="75000"/>
                    </a:schemeClr>
                  </a:solidFill>
                </a:defRPr>
              </a:lvl1pPr>
            </a:lstStyle>
            <a:p>
              <a:r>
                <a:rPr lang="es-MX" dirty="0">
                  <a:solidFill>
                    <a:srgbClr val="C00000"/>
                  </a:solidFill>
                </a:rPr>
                <a:t>Durante</a:t>
              </a:r>
              <a:r>
                <a:rPr lang="es-MX" dirty="0"/>
                <a:t> los incendios Enero 24  de 2024</a:t>
              </a:r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val="295535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DE3EC32-1B7A-017A-B33F-289EB0FD0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D3CB122-1216-6176-0BA1-8C89EBF81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611159A-D571-7C35-0872-9AAB8C4DB8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83FF680-E53A-FB8F-0E79-39D31F5F9641}"/>
              </a:ext>
            </a:extLst>
          </p:cNvPr>
          <p:cNvSpPr txBox="1"/>
          <p:nvPr/>
        </p:nvSpPr>
        <p:spPr>
          <a:xfrm>
            <a:off x="3067570" y="620871"/>
            <a:ext cx="5622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Variaciones en los datos relativos en tendencias</a:t>
            </a:r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375E3FB-9A7E-B7B6-BAEC-E70B0EB2683D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6009426A-A7AC-BB2B-D243-E4FFD81F99E9}"/>
              </a:ext>
            </a:extLst>
          </p:cNvPr>
          <p:cNvGrpSpPr/>
          <p:nvPr/>
        </p:nvGrpSpPr>
        <p:grpSpPr>
          <a:xfrm>
            <a:off x="228592" y="1740877"/>
            <a:ext cx="11667396" cy="2236776"/>
            <a:chOff x="0" y="1740877"/>
            <a:chExt cx="11667396" cy="2236776"/>
          </a:xfrm>
        </p:grpSpPr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7C2359CC-8AA9-F6A3-31A7-107B5122747D}"/>
                </a:ext>
              </a:extLst>
            </p:cNvPr>
            <p:cNvGrpSpPr/>
            <p:nvPr/>
          </p:nvGrpSpPr>
          <p:grpSpPr>
            <a:xfrm>
              <a:off x="201325" y="1967437"/>
              <a:ext cx="11466071" cy="1599388"/>
              <a:chOff x="201325" y="1967437"/>
              <a:chExt cx="11466071" cy="1599388"/>
            </a:xfrm>
          </p:grpSpPr>
          <p:pic>
            <p:nvPicPr>
              <p:cNvPr id="4" name="Imagen 3">
                <a:extLst>
                  <a:ext uri="{FF2B5EF4-FFF2-40B4-BE49-F238E27FC236}">
                    <a16:creationId xmlns:a16="http://schemas.microsoft.com/office/drawing/2014/main" id="{FC1FF5CC-B476-8BD0-4565-4468DE0139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1325" y="2339323"/>
                <a:ext cx="3719146" cy="1227502"/>
              </a:xfrm>
              <a:prstGeom prst="rect">
                <a:avLst/>
              </a:prstGeom>
            </p:spPr>
          </p:pic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4714DCF5-A871-4C64-7259-84CF3C8EB9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7968" y="1967437"/>
                <a:ext cx="3719146" cy="1214827"/>
              </a:xfrm>
              <a:prstGeom prst="rect">
                <a:avLst/>
              </a:prstGeom>
            </p:spPr>
          </p:pic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702B10F2-B095-44F7-7E7F-CC49022AD5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72078" y="1967437"/>
                <a:ext cx="3710354" cy="1210599"/>
              </a:xfrm>
              <a:prstGeom prst="rect">
                <a:avLst/>
              </a:prstGeom>
            </p:spPr>
          </p:pic>
          <p:cxnSp>
            <p:nvCxnSpPr>
              <p:cNvPr id="6" name="Conector recto 5">
                <a:extLst>
                  <a:ext uri="{FF2B5EF4-FFF2-40B4-BE49-F238E27FC236}">
                    <a16:creationId xmlns:a16="http://schemas.microsoft.com/office/drawing/2014/main" id="{12B6E9CA-68BE-E884-E248-924E4CC067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9193" y="2741718"/>
                <a:ext cx="11228203" cy="10255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1DE604FD-2928-D903-398E-C0A1A6E705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9193" y="2143513"/>
                <a:ext cx="11143239" cy="940037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522A3A73-ECF6-2C4E-746B-D154FD12A788}"/>
                </a:ext>
              </a:extLst>
            </p:cNvPr>
            <p:cNvSpPr txBox="1"/>
            <p:nvPr/>
          </p:nvSpPr>
          <p:spPr>
            <a:xfrm>
              <a:off x="493654" y="3669876"/>
              <a:ext cx="2731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b="1" dirty="0">
                  <a:solidFill>
                    <a:schemeClr val="accent6">
                      <a:lumMod val="75000"/>
                    </a:schemeClr>
                  </a:solidFill>
                </a:rPr>
                <a:t>En </a:t>
              </a:r>
              <a:r>
                <a:rPr lang="es-MX" sz="1400" b="1" dirty="0">
                  <a:solidFill>
                    <a:srgbClr val="C00000"/>
                  </a:solidFill>
                </a:rPr>
                <a:t>Pandemia</a:t>
              </a:r>
              <a:r>
                <a:rPr lang="es-MX" sz="1400" b="1" dirty="0">
                  <a:solidFill>
                    <a:schemeClr val="accent6">
                      <a:lumMod val="75000"/>
                    </a:schemeClr>
                  </a:solidFill>
                </a:rPr>
                <a:t> Marzo 4 de 2020</a:t>
              </a:r>
              <a:endParaRPr lang="es-CO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E69F4E41-8FC9-5140-25E4-F0F4B46415B4}"/>
                </a:ext>
              </a:extLst>
            </p:cNvPr>
            <p:cNvSpPr txBox="1"/>
            <p:nvPr/>
          </p:nvSpPr>
          <p:spPr>
            <a:xfrm>
              <a:off x="4173623" y="3668094"/>
              <a:ext cx="36134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>
                <a:defRPr sz="1400" b="1">
                  <a:solidFill>
                    <a:schemeClr val="accent6">
                      <a:lumMod val="75000"/>
                    </a:schemeClr>
                  </a:solidFill>
                </a:defRPr>
              </a:lvl1pPr>
            </a:lstStyle>
            <a:p>
              <a:r>
                <a:rPr lang="es-MX" dirty="0">
                  <a:solidFill>
                    <a:srgbClr val="C00000"/>
                  </a:solidFill>
                </a:rPr>
                <a:t>Antes</a:t>
              </a:r>
              <a:r>
                <a:rPr lang="es-MX" dirty="0"/>
                <a:t> de los incendios Enero 4  de 2024</a:t>
              </a:r>
              <a:endParaRPr lang="es-CO" dirty="0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FD54BF67-D6D3-E14D-06C9-BE8F37E1FAC9}"/>
                </a:ext>
              </a:extLst>
            </p:cNvPr>
            <p:cNvSpPr txBox="1"/>
            <p:nvPr/>
          </p:nvSpPr>
          <p:spPr>
            <a:xfrm>
              <a:off x="7852581" y="3668093"/>
              <a:ext cx="36134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CO"/>
              </a:defPPr>
              <a:lvl1pPr>
                <a:defRPr sz="1400" b="1">
                  <a:solidFill>
                    <a:schemeClr val="accent6">
                      <a:lumMod val="75000"/>
                    </a:schemeClr>
                  </a:solidFill>
                </a:defRPr>
              </a:lvl1pPr>
            </a:lstStyle>
            <a:p>
              <a:r>
                <a:rPr lang="es-MX" dirty="0">
                  <a:solidFill>
                    <a:srgbClr val="C00000"/>
                  </a:solidFill>
                </a:rPr>
                <a:t>Durante</a:t>
              </a:r>
              <a:r>
                <a:rPr lang="es-MX" dirty="0"/>
                <a:t> los incendios Enero 24  de 2024</a:t>
              </a:r>
              <a:endParaRPr lang="es-CO" dirty="0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9F018B7A-B568-4B21-545A-48C43EBA4457}"/>
                </a:ext>
              </a:extLst>
            </p:cNvPr>
            <p:cNvSpPr/>
            <p:nvPr/>
          </p:nvSpPr>
          <p:spPr>
            <a:xfrm>
              <a:off x="131885" y="2741718"/>
              <a:ext cx="361769" cy="186120"/>
            </a:xfrm>
            <a:prstGeom prst="rect">
              <a:avLst/>
            </a:prstGeom>
            <a:noFill/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0A3BCD2A-136F-A6DE-0DB2-6341DACC0EBD}"/>
                </a:ext>
              </a:extLst>
            </p:cNvPr>
            <p:cNvSpPr/>
            <p:nvPr/>
          </p:nvSpPr>
          <p:spPr>
            <a:xfrm>
              <a:off x="4112813" y="2699933"/>
              <a:ext cx="361769" cy="186120"/>
            </a:xfrm>
            <a:prstGeom prst="rect">
              <a:avLst/>
            </a:prstGeom>
            <a:noFill/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789C0A1-7F86-56B6-F525-1607EB8B6F87}"/>
                </a:ext>
              </a:extLst>
            </p:cNvPr>
            <p:cNvSpPr/>
            <p:nvPr/>
          </p:nvSpPr>
          <p:spPr>
            <a:xfrm>
              <a:off x="7872078" y="2639632"/>
              <a:ext cx="361769" cy="186120"/>
            </a:xfrm>
            <a:prstGeom prst="rect">
              <a:avLst/>
            </a:prstGeom>
            <a:noFill/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D522B90A-7C72-AD64-6352-4CDD5C98C716}"/>
                </a:ext>
              </a:extLst>
            </p:cNvPr>
            <p:cNvSpPr/>
            <p:nvPr/>
          </p:nvSpPr>
          <p:spPr>
            <a:xfrm>
              <a:off x="0" y="1740877"/>
              <a:ext cx="11667396" cy="1927216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398110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 advClick="0" advTm="10000"/>
    </mc:Choice>
    <mc:Fallback xmlns=""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A20E1E62-B7B9-42B5-AEBF-47FB228BADFE}"/>
              </a:ext>
            </a:extLst>
          </p:cNvPr>
          <p:cNvSpPr txBox="1"/>
          <p:nvPr/>
        </p:nvSpPr>
        <p:spPr>
          <a:xfrm>
            <a:off x="4349809" y="2705725"/>
            <a:ext cx="21675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600" dirty="0">
                <a:solidFill>
                  <a:schemeClr val="accent1"/>
                </a:solidFill>
              </a:rPr>
              <a:t>FIN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DE3EC32-1B7A-017A-B33F-289EB0FD0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D3CB122-1216-6176-0BA1-8C89EBF81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611159A-D571-7C35-0872-9AAB8C4DB8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9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2831</TotalTime>
  <Words>323</Words>
  <Application>Microsoft Office PowerPoint</Application>
  <PresentationFormat>Panorámica</PresentationFormat>
  <Paragraphs>51</Paragraphs>
  <Slides>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Arial</vt:lpstr>
      <vt:lpstr>Calibri</vt:lpstr>
      <vt:lpstr>Roboto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Davila</dc:creator>
  <cp:lastModifiedBy>Manuel Davila</cp:lastModifiedBy>
  <cp:revision>173</cp:revision>
  <dcterms:created xsi:type="dcterms:W3CDTF">2020-06-13T15:33:36Z</dcterms:created>
  <dcterms:modified xsi:type="dcterms:W3CDTF">2024-01-28T17:30:40Z</dcterms:modified>
</cp:coreProperties>
</file>