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87" r:id="rId2"/>
    <p:sldId id="388" r:id="rId3"/>
    <p:sldId id="565" r:id="rId4"/>
    <p:sldId id="518" r:id="rId5"/>
    <p:sldId id="520" r:id="rId6"/>
    <p:sldId id="521" r:id="rId7"/>
    <p:sldId id="535" r:id="rId8"/>
    <p:sldId id="536" r:id="rId9"/>
    <p:sldId id="530" r:id="rId10"/>
    <p:sldId id="531" r:id="rId11"/>
    <p:sldId id="551" r:id="rId12"/>
    <p:sldId id="556" r:id="rId13"/>
    <p:sldId id="555" r:id="rId14"/>
    <p:sldId id="534" r:id="rId15"/>
    <p:sldId id="549" r:id="rId16"/>
    <p:sldId id="564" r:id="rId17"/>
    <p:sldId id="566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</p14:sldIdLst>
        </p14:section>
        <p14:section name="Sección sin título" id="{D5C1F7F9-F9B9-4603-82EF-C4DA62435514}">
          <p14:sldIdLst>
            <p14:sldId id="388"/>
            <p14:sldId id="565"/>
            <p14:sldId id="518"/>
            <p14:sldId id="520"/>
            <p14:sldId id="521"/>
            <p14:sldId id="535"/>
            <p14:sldId id="536"/>
            <p14:sldId id="530"/>
            <p14:sldId id="531"/>
            <p14:sldId id="551"/>
            <p14:sldId id="556"/>
            <p14:sldId id="555"/>
            <p14:sldId id="534"/>
            <p14:sldId id="549"/>
            <p14:sldId id="564"/>
            <p14:sldId id="5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1" autoAdjust="0"/>
    <p:restoredTop sz="96283" autoAdjust="0"/>
  </p:normalViewPr>
  <p:slideViewPr>
    <p:cSldViewPr snapToGrid="0">
      <p:cViewPr varScale="1">
        <p:scale>
          <a:sx n="112" d="100"/>
          <a:sy n="112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986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561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439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6198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6352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3077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30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260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17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884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424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1051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237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13/01/2023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volcan+etna+2021+youtube&amp;docid=608006333794098739&amp;mid=AF1C6AFF9DC23B5FC318AF1C6AFF9DC23B5FC318&amp;view=detail&amp;FORM=VIR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Curva_de_nivel#:~:text=Una%20curva%20de%20nivel%20es%20aquella%20l%C3%ADnea%20que,azul%20para%20los%20glaciares%20y%20las%20profundidades%20marinas.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ing.com/videos/search?q=volcan+etna+2021+youtube&amp;docid=608006333794098739&amp;mid=AF1C6AFF9DC23B5FC318AF1C6AFF9DC23B5FC318&amp;view=detail&amp;FORM=V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EA4EA6C-A94C-7B76-D03B-CFE6ADDF75AB}"/>
              </a:ext>
            </a:extLst>
          </p:cNvPr>
          <p:cNvGrpSpPr/>
          <p:nvPr/>
        </p:nvGrpSpPr>
        <p:grpSpPr>
          <a:xfrm>
            <a:off x="254636" y="232019"/>
            <a:ext cx="11853644" cy="6236777"/>
            <a:chOff x="254636" y="232019"/>
            <a:chExt cx="11853644" cy="623677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186DA41-5C73-783C-022A-E19E034CDEEA}"/>
                </a:ext>
              </a:extLst>
            </p:cNvPr>
            <p:cNvGrpSpPr/>
            <p:nvPr/>
          </p:nvGrpSpPr>
          <p:grpSpPr>
            <a:xfrm>
              <a:off x="254636" y="995542"/>
              <a:ext cx="11853644" cy="5473254"/>
              <a:chOff x="169178" y="1328135"/>
              <a:chExt cx="11853644" cy="547325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CA888783-7FAF-4F15-9E63-03849DD120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7267" y="5582939"/>
                <a:ext cx="2196129" cy="1218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3719B951-3A74-4596-B5A9-BB6EAD96C623}"/>
                  </a:ext>
                </a:extLst>
              </p:cNvPr>
              <p:cNvSpPr txBox="1"/>
              <p:nvPr/>
            </p:nvSpPr>
            <p:spPr>
              <a:xfrm>
                <a:off x="169178" y="1328135"/>
                <a:ext cx="11853644" cy="381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MX" altLang="es-CO" sz="32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La Noticia</a:t>
                </a:r>
                <a:r>
                  <a:rPr lang="es-MX" altLang="es-CO" sz="3200" b="1" dirty="0">
                    <a:cs typeface="Arial" panose="020B0604020202020204" pitchFamily="34" charset="0"/>
                  </a:rPr>
                  <a:t>: </a:t>
                </a:r>
                <a:endParaRPr lang="es-CO" sz="3200" b="1" dirty="0">
                  <a:solidFill>
                    <a:schemeClr val="accent1"/>
                  </a:solidFill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Volcán activo en el este de Sicilia, provincia de Catania</a:t>
                </a:r>
              </a:p>
              <a:p>
                <a:pPr algn="ctr" fontAlgn="base"/>
                <a:endParaRPr lang="es-MX" b="0" i="0" dirty="0">
                  <a:solidFill>
                    <a:srgbClr val="1C1C1C"/>
                  </a:solidFill>
                  <a:effectLst/>
                  <a:latin typeface="roboto_slab_bold"/>
                </a:endParaRPr>
              </a:p>
              <a:p>
                <a:pPr algn="ctr"/>
                <a:r>
                  <a:rPr lang="es-MX" b="0" i="0" cap="all" dirty="0">
                    <a:solidFill>
                      <a:srgbClr val="212529"/>
                    </a:solidFill>
                    <a:effectLst/>
                  </a:rPr>
                  <a:t>ERUPCIÓN VOLCÁN ETNA, FEBRERO 2021</a:t>
                </a:r>
              </a:p>
              <a:p>
                <a:pPr algn="ctr"/>
                <a:endParaRPr lang="es-MX" cap="all" dirty="0">
                  <a:solidFill>
                    <a:srgbClr val="212529"/>
                  </a:solidFill>
                </a:endParaRPr>
              </a:p>
              <a:p>
                <a:pPr algn="ctr"/>
                <a:r>
                  <a:rPr lang="es-CO" sz="32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Algoritmo para efectuar monitoreo de volcanes</a:t>
                </a:r>
              </a:p>
              <a:p>
                <a:pPr algn="ctr"/>
                <a:r>
                  <a:rPr lang="es-MX" sz="3200" b="1" dirty="0">
                    <a:cs typeface="Arial" panose="020B0604020202020204" pitchFamily="34" charset="0"/>
                  </a:rPr>
                  <a:t>Información en:</a:t>
                </a:r>
                <a:r>
                  <a:rPr lang="es-CO" sz="1600" dirty="0">
                    <a:hlinkClick r:id="rId3"/>
                  </a:rPr>
                  <a:t>Información en:  I</a:t>
                </a:r>
              </a:p>
              <a:p>
                <a:pPr algn="ctr" fontAlgn="base"/>
                <a:r>
                  <a:rPr lang="es-CO" sz="1600" dirty="0">
                    <a:hlinkClick r:id="rId3"/>
                  </a:rPr>
                  <a:t>https://www.bing.com/videos/search?q=volcan+etna+2021+youtube&amp;docid=608006333794098739&amp;mid=AF1C6AFF9DC23B5FC318AF1C6AFF9DC23B5FC318&amp;view=detail&amp;FORM=VIRE</a:t>
                </a:r>
                <a:endParaRPr lang="es-CO" sz="1600" dirty="0"/>
              </a:p>
              <a:p>
                <a:pPr algn="ctr" fontAlgn="base"/>
                <a:endParaRPr lang="es-CO" sz="1600" dirty="0"/>
              </a:p>
              <a:p>
                <a:pPr algn="ctr" fontAlgn="base"/>
                <a:endParaRPr lang="es-MX" sz="1600" b="0" i="0" dirty="0">
                  <a:solidFill>
                    <a:srgbClr val="1C1C1C"/>
                  </a:solidFill>
                  <a:effectLst/>
                  <a:latin typeface="roboto_slab_bold"/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B8E09A1-19B4-4074-AA30-33A01A3E8DBA}"/>
                  </a:ext>
                </a:extLst>
              </p:cNvPr>
              <p:cNvSpPr txBox="1"/>
              <p:nvPr/>
            </p:nvSpPr>
            <p:spPr>
              <a:xfrm>
                <a:off x="4503223" y="4621344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/>
                  <a:t>Manuel Dávila </a:t>
                </a:r>
                <a:r>
                  <a:rPr lang="es-MX" b="1" dirty="0" err="1"/>
                  <a:t>Sguerra</a:t>
                </a:r>
                <a:endParaRPr lang="es-CO" b="1" dirty="0"/>
              </a:p>
            </p:txBody>
          </p:sp>
        </p:grpSp>
        <p:sp>
          <p:nvSpPr>
            <p:cNvPr id="14" name="CuadroTexto 15">
              <a:extLst>
                <a:ext uri="{FF2B5EF4-FFF2-40B4-BE49-F238E27FC236}">
                  <a16:creationId xmlns:a16="http://schemas.microsoft.com/office/drawing/2014/main" id="{4145B472-2187-3CFE-2B34-71F257B32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6890" y="232019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30F7D6D1-FC25-8DF9-FDA0-09A7B9094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073" y="-60941"/>
            <a:ext cx="1909214" cy="11035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7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1A08FBF-1720-51BA-9484-5434C9741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72" y="228600"/>
            <a:ext cx="2343091" cy="6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0D491D4-65F8-BB06-90CB-E82F31A9DAB6}"/>
              </a:ext>
            </a:extLst>
          </p:cNvPr>
          <p:cNvGrpSpPr/>
          <p:nvPr/>
        </p:nvGrpSpPr>
        <p:grpSpPr>
          <a:xfrm>
            <a:off x="723900" y="83343"/>
            <a:ext cx="10210800" cy="6726695"/>
            <a:chOff x="723900" y="83343"/>
            <a:chExt cx="10210800" cy="6726695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95A5EE7F-F6BA-4C61-BB79-38091D61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1066463"/>
              <a:ext cx="10210800" cy="574357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C7982F5-EF2C-493E-A444-34D6743461B4}"/>
                </a:ext>
              </a:extLst>
            </p:cNvPr>
            <p:cNvSpPr txBox="1"/>
            <p:nvPr/>
          </p:nvSpPr>
          <p:spPr>
            <a:xfrm>
              <a:off x="1444240" y="635000"/>
              <a:ext cx="81155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Archivos pasado a QGIS en formato </a:t>
              </a:r>
              <a:r>
                <a:rPr lang="es-CO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Geotiff</a:t>
              </a:r>
              <a:endParaRPr lang="es-C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101E964-8B9C-9924-B4D7-CFF8CF2F6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3FB906F8-936F-6AAE-AAD1-DB40F6F71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A0A03177-3AF7-B9E1-E6B4-69580852543C}"/>
              </a:ext>
            </a:extLst>
          </p:cNvPr>
          <p:cNvGrpSpPr/>
          <p:nvPr/>
        </p:nvGrpSpPr>
        <p:grpSpPr>
          <a:xfrm>
            <a:off x="1923144" y="83343"/>
            <a:ext cx="7716441" cy="6664845"/>
            <a:chOff x="1923144" y="83343"/>
            <a:chExt cx="7716441" cy="6664845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" name="Imagen 3" descr="Mapa&#10;&#10;Descripción generada automáticamente">
              <a:extLst>
                <a:ext uri="{FF2B5EF4-FFF2-40B4-BE49-F238E27FC236}">
                  <a16:creationId xmlns:a16="http://schemas.microsoft.com/office/drawing/2014/main" id="{6DCB8B77-313F-4AF6-8CCF-BAF1B1146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144" y="1312968"/>
              <a:ext cx="7449220" cy="5435220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350D3C7-A59F-FF50-AB21-AF99E194C764}"/>
                </a:ext>
              </a:extLst>
            </p:cNvPr>
            <p:cNvSpPr txBox="1"/>
            <p:nvPr/>
          </p:nvSpPr>
          <p:spPr>
            <a:xfrm>
              <a:off x="2988469" y="745492"/>
              <a:ext cx="6651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Vista del volcán en la zona geográfica</a:t>
              </a:r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13C9AC5-F310-75EC-2C5D-438615B6A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E5FCA94B-60E1-85FE-5EAA-DF6D1200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9CA8EEE-3804-1A0B-51F0-6A3BA345F1CA}"/>
              </a:ext>
            </a:extLst>
          </p:cNvPr>
          <p:cNvGrpSpPr/>
          <p:nvPr/>
        </p:nvGrpSpPr>
        <p:grpSpPr>
          <a:xfrm>
            <a:off x="1512390" y="83343"/>
            <a:ext cx="10017486" cy="6702723"/>
            <a:chOff x="1512390" y="83343"/>
            <a:chExt cx="10017486" cy="670272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Mapa&#10;&#10;Descripción generada automáticamente">
              <a:extLst>
                <a:ext uri="{FF2B5EF4-FFF2-40B4-BE49-F238E27FC236}">
                  <a16:creationId xmlns:a16="http://schemas.microsoft.com/office/drawing/2014/main" id="{5ADC9EFA-D34C-4E54-8098-6CFE53475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072" y="1110731"/>
              <a:ext cx="7806122" cy="5675335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20EAB62-5080-473D-BE7C-3304DDB9A9FF}"/>
                </a:ext>
              </a:extLst>
            </p:cNvPr>
            <p:cNvSpPr txBox="1"/>
            <p:nvPr/>
          </p:nvSpPr>
          <p:spPr>
            <a:xfrm>
              <a:off x="1512390" y="602363"/>
              <a:ext cx="100174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Alertas  tempranas, cercanía de la Lava a las poblaciones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B565BD7-6475-E1E0-61F9-4B5FF3E55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11B8A22-FC96-B0DB-DD5F-3BF07D123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ED21BD2-22E5-9942-1F12-3E3200E75B79}"/>
              </a:ext>
            </a:extLst>
          </p:cNvPr>
          <p:cNvGrpSpPr/>
          <p:nvPr/>
        </p:nvGrpSpPr>
        <p:grpSpPr>
          <a:xfrm>
            <a:off x="1857146" y="83343"/>
            <a:ext cx="7686800" cy="6586016"/>
            <a:chOff x="1857146" y="83343"/>
            <a:chExt cx="7686800" cy="658601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Mapa&#10;&#10;Descripción generada automáticamente">
              <a:extLst>
                <a:ext uri="{FF2B5EF4-FFF2-40B4-BE49-F238E27FC236}">
                  <a16:creationId xmlns:a16="http://schemas.microsoft.com/office/drawing/2014/main" id="{9AE8CA04-D5D2-4334-B9DD-1A0F9FB9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146" y="1107850"/>
              <a:ext cx="7686800" cy="5561509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4F97018-FE14-368E-994D-F5F95BD366DB}"/>
                </a:ext>
              </a:extLst>
            </p:cNvPr>
            <p:cNvSpPr txBox="1"/>
            <p:nvPr/>
          </p:nvSpPr>
          <p:spPr>
            <a:xfrm>
              <a:off x="3457041" y="635000"/>
              <a:ext cx="56797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Ubicación geográfica del volcán</a:t>
              </a:r>
            </a:p>
          </p:txBody>
        </p:sp>
        <p:pic>
          <p:nvPicPr>
            <p:cNvPr id="4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C4611B85-13D7-3971-8D45-BE957E474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2794243-F52B-4820-3598-935B72175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B060E1A3-86E1-A98F-B204-F0F6111C3397}"/>
              </a:ext>
            </a:extLst>
          </p:cNvPr>
          <p:cNvSpPr/>
          <p:nvPr/>
        </p:nvSpPr>
        <p:spPr>
          <a:xfrm>
            <a:off x="3845607" y="4563454"/>
            <a:ext cx="709301" cy="6922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284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CC7B19D-D7CD-789D-BE87-90D8B9AE1783}"/>
              </a:ext>
            </a:extLst>
          </p:cNvPr>
          <p:cNvGrpSpPr/>
          <p:nvPr/>
        </p:nvGrpSpPr>
        <p:grpSpPr>
          <a:xfrm>
            <a:off x="538163" y="83343"/>
            <a:ext cx="11115674" cy="6405903"/>
            <a:chOff x="538163" y="83343"/>
            <a:chExt cx="11115674" cy="64059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4200994" y="691305"/>
              <a:ext cx="32490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Curvas de nivel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F8A4464-B128-4136-BAFD-B8B5685641D7}"/>
                </a:ext>
              </a:extLst>
            </p:cNvPr>
            <p:cNvSpPr txBox="1"/>
            <p:nvPr/>
          </p:nvSpPr>
          <p:spPr>
            <a:xfrm>
              <a:off x="1057275" y="1083825"/>
              <a:ext cx="984885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s-MX" sz="2000" b="0" i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Una curva de nivel es aquella línea que en un mapa une todos los puntos que tienen igualdad de condiciones, normalmente altitud sobre el nivel del mar o profundidad. Las curvas de nivel suelen imprimirse en los mapas en color siena para el terreno y en azul para los glaciares y las profundidades marinas.</a:t>
              </a:r>
              <a:r>
                <a:rPr lang="es-CO" sz="2000" b="0" i="0" u="none" strike="noStrike" dirty="0">
                  <a:solidFill>
                    <a:srgbClr val="1A0DA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 es.wikipedia.org/wiki/</a:t>
              </a:r>
              <a:r>
                <a:rPr lang="es-CO" sz="2000" b="0" i="0" u="none" strike="noStrike" dirty="0" err="1">
                  <a:solidFill>
                    <a:srgbClr val="1A0DAB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Curva_de_nivel</a:t>
              </a:r>
              <a:endParaRPr lang="es-CO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234E1DF-9F11-432E-B565-AABFDBF9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0994" y="2715282"/>
              <a:ext cx="3359242" cy="2855356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E2B4FB2-533A-4AA5-9767-D313659AC9EA}"/>
                </a:ext>
              </a:extLst>
            </p:cNvPr>
            <p:cNvSpPr txBox="1"/>
            <p:nvPr/>
          </p:nvSpPr>
          <p:spPr>
            <a:xfrm>
              <a:off x="538163" y="5658249"/>
              <a:ext cx="111156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400" b="0" i="0">
                  <a:solidFill>
                    <a:srgbClr val="11111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MX" sz="2400" b="1" dirty="0">
                  <a:solidFill>
                    <a:srgbClr val="C00000"/>
                  </a:solidFill>
                </a:rPr>
                <a:t>Línea imaginaria que, en la superficie de un terreno, uniera a todos los puntos que tengan igual elevación con respecto al plano de comparación.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24E0256-86E0-CA34-4BC3-1087C1CEC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18B32B88-6492-3046-4766-FEA56298A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863525AF-8319-CC82-1CC7-5D603FB9489F}"/>
              </a:ext>
            </a:extLst>
          </p:cNvPr>
          <p:cNvGrpSpPr/>
          <p:nvPr/>
        </p:nvGrpSpPr>
        <p:grpSpPr>
          <a:xfrm>
            <a:off x="1948680" y="-85332"/>
            <a:ext cx="7802653" cy="6749709"/>
            <a:chOff x="2276475" y="83343"/>
            <a:chExt cx="7802653" cy="6749709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" name="Imagen 3" descr="Imagen de la pantalla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35689846-C865-4CE1-A1D5-3BF68652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376" y="1272884"/>
              <a:ext cx="7642752" cy="5560168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CD3B2EF-C8C1-14CE-F40A-B3499892A713}"/>
                </a:ext>
              </a:extLst>
            </p:cNvPr>
            <p:cNvSpPr txBox="1"/>
            <p:nvPr/>
          </p:nvSpPr>
          <p:spPr>
            <a:xfrm>
              <a:off x="3700463" y="692332"/>
              <a:ext cx="45332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Curvas de nivel y lava</a:t>
              </a:r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80D128A-6DD3-EECF-ED14-C8D2ADAEF6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6DFBA84-CB31-4480-6BAE-B62764E10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E8DB4689-9754-AA6D-0F49-FA580681FB2F}"/>
              </a:ext>
            </a:extLst>
          </p:cNvPr>
          <p:cNvGrpSpPr/>
          <p:nvPr/>
        </p:nvGrpSpPr>
        <p:grpSpPr>
          <a:xfrm>
            <a:off x="656947" y="-59663"/>
            <a:ext cx="11310152" cy="6791294"/>
            <a:chOff x="585926" y="83343"/>
            <a:chExt cx="11310152" cy="679129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5CAF818B-694F-EA50-BBD8-8B5519B0A209}"/>
                </a:ext>
              </a:extLst>
            </p:cNvPr>
            <p:cNvGrpSpPr/>
            <p:nvPr/>
          </p:nvGrpSpPr>
          <p:grpSpPr>
            <a:xfrm>
              <a:off x="585926" y="83343"/>
              <a:ext cx="11310152" cy="6791294"/>
              <a:chOff x="585926" y="83343"/>
              <a:chExt cx="11310152" cy="6791294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103" name="CuadroTexto 102">
                <a:extLst>
                  <a:ext uri="{FF2B5EF4-FFF2-40B4-BE49-F238E27FC236}">
                    <a16:creationId xmlns:a16="http://schemas.microsoft.com/office/drawing/2014/main" id="{17B6B5E3-56C9-469F-B6F5-2C7D52981B4D}"/>
                  </a:ext>
                </a:extLst>
              </p:cNvPr>
              <p:cNvSpPr txBox="1"/>
              <p:nvPr/>
            </p:nvSpPr>
            <p:spPr>
              <a:xfrm>
                <a:off x="585926" y="668118"/>
                <a:ext cx="113101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s-CO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Collage de distintos momentos de desplazamiento de la lava</a:t>
                </a:r>
              </a:p>
            </p:txBody>
          </p:sp>
          <p:pic>
            <p:nvPicPr>
              <p:cNvPr id="3" name="Imagen 2" descr="Interfaz de usuario gráfica, Aplicación&#10;&#10;Descripción generada automáticamente">
                <a:extLst>
                  <a:ext uri="{FF2B5EF4-FFF2-40B4-BE49-F238E27FC236}">
                    <a16:creationId xmlns:a16="http://schemas.microsoft.com/office/drawing/2014/main" id="{F4070B21-3F06-4733-B6E4-812F7A659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889" y="1296386"/>
                <a:ext cx="9916892" cy="5578251"/>
              </a:xfrm>
              <a:prstGeom prst="rect">
                <a:avLst/>
              </a:prstGeom>
            </p:spPr>
          </p:pic>
        </p:grpSp>
        <p:pic>
          <p:nvPicPr>
            <p:cNvPr id="5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D0CBB1-CE5F-58D2-1D04-2E1ED4649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30C96B2A-8174-56FD-8550-A2951C654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599E19B-8501-728B-1D66-D1913390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72" y="228600"/>
            <a:ext cx="2343091" cy="66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8E1F80-6829-A01C-F5B4-A75E51EE8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073" y="-60941"/>
            <a:ext cx="1909214" cy="11035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349809" y="2705725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B4BF8E6-C716-C715-019B-3E1BED109244}"/>
              </a:ext>
            </a:extLst>
          </p:cNvPr>
          <p:cNvGrpSpPr/>
          <p:nvPr/>
        </p:nvGrpSpPr>
        <p:grpSpPr>
          <a:xfrm>
            <a:off x="72265" y="83343"/>
            <a:ext cx="11892243" cy="6691314"/>
            <a:chOff x="72265" y="83343"/>
            <a:chExt cx="11892243" cy="6691314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C7C0104-D53D-4E96-B145-8B178D8B6300}"/>
                </a:ext>
              </a:extLst>
            </p:cNvPr>
            <p:cNvSpPr txBox="1"/>
            <p:nvPr/>
          </p:nvSpPr>
          <p:spPr>
            <a:xfrm>
              <a:off x="72265" y="6405325"/>
              <a:ext cx="11506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Aquí vamos a comentar sobre  la metodología para hacer un proceso de monitoreo de un volcán</a:t>
              </a:r>
              <a:endParaRPr lang="es-CO" dirty="0"/>
            </a:p>
          </p:txBody>
        </p:sp>
        <p:pic>
          <p:nvPicPr>
            <p:cNvPr id="6" name="Imagen 5" descr="Humo saliendo de la tierra desde el cielo&#10;&#10;Descripción generada automáticamente con confianza media">
              <a:hlinkClick r:id="rId2"/>
              <a:extLst>
                <a:ext uri="{FF2B5EF4-FFF2-40B4-BE49-F238E27FC236}">
                  <a16:creationId xmlns:a16="http://schemas.microsoft.com/office/drawing/2014/main" id="{FA920C64-8336-409D-A418-45024380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891" y="2570378"/>
              <a:ext cx="5050617" cy="2277231"/>
            </a:xfrm>
            <a:prstGeom prst="rect">
              <a:avLst/>
            </a:prstGeom>
          </p:spPr>
        </p:pic>
        <p:pic>
          <p:nvPicPr>
            <p:cNvPr id="8" name="Imagen 7" descr="Mapa&#10;&#10;Descripción generada automáticamente">
              <a:extLst>
                <a:ext uri="{FF2B5EF4-FFF2-40B4-BE49-F238E27FC236}">
                  <a16:creationId xmlns:a16="http://schemas.microsoft.com/office/drawing/2014/main" id="{4B752ECD-937F-4B84-976E-BFF77366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92" y="1770864"/>
              <a:ext cx="6574352" cy="3876260"/>
            </a:xfrm>
            <a:prstGeom prst="rect">
              <a:avLst/>
            </a:prstGeom>
          </p:spPr>
        </p:pic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8DB8EBC-8039-F5DF-1A75-B6ACA77A0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D919834-3F3A-AAA4-D47A-AEAA205165DB}"/>
              </a:ext>
            </a:extLst>
          </p:cNvPr>
          <p:cNvSpPr txBox="1"/>
          <p:nvPr/>
        </p:nvSpPr>
        <p:spPr>
          <a:xfrm>
            <a:off x="3046480" y="952192"/>
            <a:ext cx="5558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MX" altLang="es-CO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El sitio: </a:t>
            </a:r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Sicilia, provincia de Catania</a:t>
            </a:r>
            <a:endParaRPr lang="es-MX" altLang="es-CO" sz="24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8130CB-1416-9D08-39D6-64E04C7F8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grama de flujo: disco magnético 62">
            <a:extLst>
              <a:ext uri="{FF2B5EF4-FFF2-40B4-BE49-F238E27FC236}">
                <a16:creationId xmlns:a16="http://schemas.microsoft.com/office/drawing/2014/main" id="{90FB3F8E-C7A2-4D2F-B0DE-7F17AF397ADC}"/>
              </a:ext>
            </a:extLst>
          </p:cNvPr>
          <p:cNvSpPr/>
          <p:nvPr/>
        </p:nvSpPr>
        <p:spPr>
          <a:xfrm>
            <a:off x="11195529" y="2548912"/>
            <a:ext cx="973274" cy="700957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err="1">
                <a:solidFill>
                  <a:schemeClr val="accent2">
                    <a:lumMod val="75000"/>
                  </a:schemeClr>
                </a:solidFill>
              </a:rPr>
              <a:t>Geotiff</a:t>
            </a:r>
            <a:endParaRPr lang="es-CO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D27991E-50FF-32E3-DB4B-4CD5938C993A}"/>
              </a:ext>
            </a:extLst>
          </p:cNvPr>
          <p:cNvGrpSpPr/>
          <p:nvPr/>
        </p:nvGrpSpPr>
        <p:grpSpPr>
          <a:xfrm>
            <a:off x="26886" y="83343"/>
            <a:ext cx="11145029" cy="6812599"/>
            <a:chOff x="26886" y="83343"/>
            <a:chExt cx="11145029" cy="6812599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93033" y="358113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FDA9DFD-0FA6-4786-A983-00106CEA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30" y="1282813"/>
              <a:ext cx="1221087" cy="968254"/>
            </a:xfrm>
            <a:prstGeom prst="rect">
              <a:avLst/>
            </a:prstGeom>
          </p:spPr>
        </p:pic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10346791-7F60-4DB0-84FD-FC88E8A1F2B7}"/>
                </a:ext>
              </a:extLst>
            </p:cNvPr>
            <p:cNvSpPr/>
            <p:nvPr/>
          </p:nvSpPr>
          <p:spPr>
            <a:xfrm>
              <a:off x="1505774" y="1840470"/>
              <a:ext cx="185218" cy="28703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B6A1E094-02C6-4970-8D96-810D868EE695}"/>
                </a:ext>
              </a:extLst>
            </p:cNvPr>
            <p:cNvSpPr/>
            <p:nvPr/>
          </p:nvSpPr>
          <p:spPr>
            <a:xfrm>
              <a:off x="2633392" y="782801"/>
              <a:ext cx="809454" cy="6875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mapas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18" name="Diagrama de flujo: disco magnético 17">
              <a:extLst>
                <a:ext uri="{FF2B5EF4-FFF2-40B4-BE49-F238E27FC236}">
                  <a16:creationId xmlns:a16="http://schemas.microsoft.com/office/drawing/2014/main" id="{1AB1CC47-797A-42F2-8005-8B40D2C97C1E}"/>
                </a:ext>
              </a:extLst>
            </p:cNvPr>
            <p:cNvSpPr/>
            <p:nvPr/>
          </p:nvSpPr>
          <p:spPr>
            <a:xfrm>
              <a:off x="3701367" y="803339"/>
              <a:ext cx="973274" cy="70095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Natural 4,3,2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E004CC13-8F43-4CDA-8215-3BDBEF38124D}"/>
                </a:ext>
              </a:extLst>
            </p:cNvPr>
            <p:cNvSpPr/>
            <p:nvPr/>
          </p:nvSpPr>
          <p:spPr>
            <a:xfrm>
              <a:off x="26886" y="1179303"/>
              <a:ext cx="1402808" cy="1177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/>
            </a:p>
          </p:txBody>
        </p:sp>
        <p:sp>
          <p:nvSpPr>
            <p:cNvPr id="24" name="Cerrar llave 23">
              <a:extLst>
                <a:ext uri="{FF2B5EF4-FFF2-40B4-BE49-F238E27FC236}">
                  <a16:creationId xmlns:a16="http://schemas.microsoft.com/office/drawing/2014/main" id="{08E08648-526F-46F1-80D9-AC120087EB50}"/>
                </a:ext>
              </a:extLst>
            </p:cNvPr>
            <p:cNvSpPr/>
            <p:nvPr/>
          </p:nvSpPr>
          <p:spPr>
            <a:xfrm rot="5400000">
              <a:off x="665176" y="1931638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C656A543-6FB5-42E9-A883-5F17512D7190}"/>
                </a:ext>
              </a:extLst>
            </p:cNvPr>
            <p:cNvSpPr txBox="1"/>
            <p:nvPr/>
          </p:nvSpPr>
          <p:spPr>
            <a:xfrm>
              <a:off x="287731" y="2613866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sp>
          <p:nvSpPr>
            <p:cNvPr id="37" name="Flecha: a la derecha 36">
              <a:extLst>
                <a:ext uri="{FF2B5EF4-FFF2-40B4-BE49-F238E27FC236}">
                  <a16:creationId xmlns:a16="http://schemas.microsoft.com/office/drawing/2014/main" id="{EBE0BDB9-405D-40E0-989C-DA0FEBACA3E7}"/>
                </a:ext>
              </a:extLst>
            </p:cNvPr>
            <p:cNvSpPr/>
            <p:nvPr/>
          </p:nvSpPr>
          <p:spPr>
            <a:xfrm>
              <a:off x="3475417" y="985644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1E10B00C-9ADE-4DDD-B0B8-362C88C31C75}"/>
                </a:ext>
              </a:extLst>
            </p:cNvPr>
            <p:cNvSpPr/>
            <p:nvPr/>
          </p:nvSpPr>
          <p:spPr>
            <a:xfrm>
              <a:off x="2778467" y="1610458"/>
              <a:ext cx="875260" cy="256970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C6C2645E-28DF-4032-8144-92FF691C7653}"/>
                </a:ext>
              </a:extLst>
            </p:cNvPr>
            <p:cNvSpPr txBox="1"/>
            <p:nvPr/>
          </p:nvSpPr>
          <p:spPr>
            <a:xfrm>
              <a:off x="2735348" y="1538505"/>
              <a:ext cx="999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para ubicar visualmente el territorio</a:t>
              </a:r>
            </a:p>
          </p:txBody>
        </p:sp>
        <p:pic>
          <p:nvPicPr>
            <p:cNvPr id="4" name="Imagen 3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7260418-6983-4A69-834E-23C49C677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614" y="2195625"/>
              <a:ext cx="298929" cy="303921"/>
            </a:xfrm>
            <a:prstGeom prst="rect">
              <a:avLst/>
            </a:prstGeom>
          </p:spPr>
        </p:pic>
        <p:sp>
          <p:nvSpPr>
            <p:cNvPr id="78" name="Diagrama de flujo: disco magnético 77">
              <a:extLst>
                <a:ext uri="{FF2B5EF4-FFF2-40B4-BE49-F238E27FC236}">
                  <a16:creationId xmlns:a16="http://schemas.microsoft.com/office/drawing/2014/main" id="{E2678077-3128-4B00-8988-7E48546C7715}"/>
                </a:ext>
              </a:extLst>
            </p:cNvPr>
            <p:cNvSpPr/>
            <p:nvPr/>
          </p:nvSpPr>
          <p:spPr>
            <a:xfrm>
              <a:off x="1837373" y="113996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0" name="Diagrama de flujo: disco magnético 79">
              <a:extLst>
                <a:ext uri="{FF2B5EF4-FFF2-40B4-BE49-F238E27FC236}">
                  <a16:creationId xmlns:a16="http://schemas.microsoft.com/office/drawing/2014/main" id="{A9D16741-4FBB-451E-8369-300F94A31A5F}"/>
                </a:ext>
              </a:extLst>
            </p:cNvPr>
            <p:cNvSpPr/>
            <p:nvPr/>
          </p:nvSpPr>
          <p:spPr>
            <a:xfrm>
              <a:off x="1826450" y="247888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1" name="Diagrama de flujo: disco magnético 80">
              <a:extLst>
                <a:ext uri="{FF2B5EF4-FFF2-40B4-BE49-F238E27FC236}">
                  <a16:creationId xmlns:a16="http://schemas.microsoft.com/office/drawing/2014/main" id="{83C2D56C-C26D-407F-BB4C-FE64B1D8ED0A}"/>
                </a:ext>
              </a:extLst>
            </p:cNvPr>
            <p:cNvSpPr/>
            <p:nvPr/>
          </p:nvSpPr>
          <p:spPr>
            <a:xfrm>
              <a:off x="1844364" y="140957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2" name="Diagrama de flujo: disco magnético 81">
              <a:extLst>
                <a:ext uri="{FF2B5EF4-FFF2-40B4-BE49-F238E27FC236}">
                  <a16:creationId xmlns:a16="http://schemas.microsoft.com/office/drawing/2014/main" id="{980E198D-C888-463E-B65F-5EFCEF4BAB75}"/>
                </a:ext>
              </a:extLst>
            </p:cNvPr>
            <p:cNvSpPr/>
            <p:nvPr/>
          </p:nvSpPr>
          <p:spPr>
            <a:xfrm>
              <a:off x="1837373" y="1673843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3" name="Diagrama de flujo: disco magnético 82">
              <a:extLst>
                <a:ext uri="{FF2B5EF4-FFF2-40B4-BE49-F238E27FC236}">
                  <a16:creationId xmlns:a16="http://schemas.microsoft.com/office/drawing/2014/main" id="{DBEBEC59-A11B-4B9E-A630-9036E8233D45}"/>
                </a:ext>
              </a:extLst>
            </p:cNvPr>
            <p:cNvSpPr/>
            <p:nvPr/>
          </p:nvSpPr>
          <p:spPr>
            <a:xfrm>
              <a:off x="1834839" y="193162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4" name="Diagrama de flujo: disco magnético 83">
              <a:extLst>
                <a:ext uri="{FF2B5EF4-FFF2-40B4-BE49-F238E27FC236}">
                  <a16:creationId xmlns:a16="http://schemas.microsoft.com/office/drawing/2014/main" id="{114C756B-5523-4C77-84BE-8D9AB2F935C6}"/>
                </a:ext>
              </a:extLst>
            </p:cNvPr>
            <p:cNvSpPr/>
            <p:nvPr/>
          </p:nvSpPr>
          <p:spPr>
            <a:xfrm>
              <a:off x="1837373" y="220512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AF152148-B155-458D-AA7C-EBE8BBFF0156}"/>
                </a:ext>
              </a:extLst>
            </p:cNvPr>
            <p:cNvSpPr/>
            <p:nvPr/>
          </p:nvSpPr>
          <p:spPr>
            <a:xfrm>
              <a:off x="1690992" y="774203"/>
              <a:ext cx="660758" cy="197632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7B38FCC-FDD3-4474-95AE-031016B8D2F4}"/>
                </a:ext>
              </a:extLst>
            </p:cNvPr>
            <p:cNvSpPr txBox="1"/>
            <p:nvPr/>
          </p:nvSpPr>
          <p:spPr>
            <a:xfrm>
              <a:off x="1697973" y="732925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dirty="0"/>
                <a:t>21 </a:t>
              </a:r>
            </a:p>
            <a:p>
              <a:r>
                <a:rPr lang="es-CO" sz="1000" dirty="0"/>
                <a:t>archivos</a:t>
              </a:r>
            </a:p>
          </p:txBody>
        </p:sp>
        <p:sp>
          <p:nvSpPr>
            <p:cNvPr id="87" name="Flecha: a la derecha 86">
              <a:extLst>
                <a:ext uri="{FF2B5EF4-FFF2-40B4-BE49-F238E27FC236}">
                  <a16:creationId xmlns:a16="http://schemas.microsoft.com/office/drawing/2014/main" id="{519EE9AA-10D2-4048-AD37-155CA50B34B5}"/>
                </a:ext>
              </a:extLst>
            </p:cNvPr>
            <p:cNvSpPr/>
            <p:nvPr/>
          </p:nvSpPr>
          <p:spPr>
            <a:xfrm>
              <a:off x="2394947" y="992403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94" name="Imagen 93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09AE8093-ED41-4FE1-B4AD-6FB4820C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613" y="2536110"/>
              <a:ext cx="298929" cy="303921"/>
            </a:xfrm>
            <a:prstGeom prst="rect">
              <a:avLst/>
            </a:prstGeom>
          </p:spPr>
        </p:pic>
        <p:pic>
          <p:nvPicPr>
            <p:cNvPr id="95" name="Imagen 94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38DBFC96-BE9D-4D78-9247-8EF95A36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489" y="2848893"/>
              <a:ext cx="298929" cy="303921"/>
            </a:xfrm>
            <a:prstGeom prst="rect">
              <a:avLst/>
            </a:prstGeom>
          </p:spPr>
        </p:pic>
        <p:pic>
          <p:nvPicPr>
            <p:cNvPr id="96" name="Imagen 95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2BB64773-0358-4BC8-AA2D-73737F94C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697" y="3179853"/>
              <a:ext cx="298929" cy="303921"/>
            </a:xfrm>
            <a:prstGeom prst="rect">
              <a:avLst/>
            </a:prstGeom>
          </p:spPr>
        </p:pic>
        <p:pic>
          <p:nvPicPr>
            <p:cNvPr id="97" name="Imagen 96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0ABF727-8E57-43BC-8F1D-052EE7F2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5323" y="3505311"/>
              <a:ext cx="298929" cy="303921"/>
            </a:xfrm>
            <a:prstGeom prst="rect">
              <a:avLst/>
            </a:prstGeom>
          </p:spPr>
        </p:pic>
        <p:pic>
          <p:nvPicPr>
            <p:cNvPr id="98" name="Imagen 97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BDE1D99-F415-40DF-B1CF-74A863128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978" y="3828770"/>
              <a:ext cx="298929" cy="303921"/>
            </a:xfrm>
            <a:prstGeom prst="rect">
              <a:avLst/>
            </a:prstGeom>
          </p:spPr>
        </p:pic>
        <p:pic>
          <p:nvPicPr>
            <p:cNvPr id="100" name="Imagen 99" descr="Imagen que contiene Escala de tiempo&#10;&#10;Descripción generada automáticamente">
              <a:extLst>
                <a:ext uri="{FF2B5EF4-FFF2-40B4-BE49-F238E27FC236}">
                  <a16:creationId xmlns:a16="http://schemas.microsoft.com/office/drawing/2014/main" id="{C71C9ABF-1A9E-4535-AD72-DDE186361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481" y="3023022"/>
              <a:ext cx="973274" cy="522458"/>
            </a:xfrm>
            <a:prstGeom prst="rect">
              <a:avLst/>
            </a:prstGeom>
          </p:spPr>
        </p:pic>
        <p:sp>
          <p:nvSpPr>
            <p:cNvPr id="103" name="Rectángulo: esquinas redondeadas 102">
              <a:extLst>
                <a:ext uri="{FF2B5EF4-FFF2-40B4-BE49-F238E27FC236}">
                  <a16:creationId xmlns:a16="http://schemas.microsoft.com/office/drawing/2014/main" id="{6F0F4C34-5F81-4148-A6AB-2BA88FCB3B92}"/>
                </a:ext>
              </a:extLst>
            </p:cNvPr>
            <p:cNvSpPr/>
            <p:nvPr/>
          </p:nvSpPr>
          <p:spPr>
            <a:xfrm>
              <a:off x="5248043" y="1380322"/>
              <a:ext cx="973274" cy="25056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BCB6E429-E274-4D8F-9069-45157E4528AF}"/>
                </a:ext>
              </a:extLst>
            </p:cNvPr>
            <p:cNvSpPr txBox="1"/>
            <p:nvPr/>
          </p:nvSpPr>
          <p:spPr>
            <a:xfrm>
              <a:off x="5156816" y="1380322"/>
              <a:ext cx="111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reensambladas y reducidas</a:t>
              </a:r>
            </a:p>
          </p:txBody>
        </p:sp>
        <p:pic>
          <p:nvPicPr>
            <p:cNvPr id="112" name="Imagen 111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6FE4793E-4467-4061-85F6-6F4F03C4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303" y="1923761"/>
              <a:ext cx="228075" cy="303922"/>
            </a:xfrm>
            <a:prstGeom prst="rect">
              <a:avLst/>
            </a:prstGeom>
          </p:spPr>
        </p:pic>
        <p:pic>
          <p:nvPicPr>
            <p:cNvPr id="118" name="Imagen 117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27835DFC-4AD6-4980-9D98-DD1666412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264" y="2247196"/>
              <a:ext cx="228075" cy="303922"/>
            </a:xfrm>
            <a:prstGeom prst="rect">
              <a:avLst/>
            </a:prstGeom>
          </p:spPr>
        </p:pic>
        <p:pic>
          <p:nvPicPr>
            <p:cNvPr id="119" name="Imagen 118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FE4F148B-C7CF-482E-94D6-F0EDB578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232" y="2570883"/>
              <a:ext cx="228075" cy="303922"/>
            </a:xfrm>
            <a:prstGeom prst="rect">
              <a:avLst/>
            </a:prstGeom>
          </p:spPr>
        </p:pic>
        <p:pic>
          <p:nvPicPr>
            <p:cNvPr id="120" name="Imagen 119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E334DA0F-8E76-4A31-962E-B020BEEB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232" y="2899391"/>
              <a:ext cx="228075" cy="303922"/>
            </a:xfrm>
            <a:prstGeom prst="rect">
              <a:avLst/>
            </a:prstGeom>
          </p:spPr>
        </p:pic>
        <p:pic>
          <p:nvPicPr>
            <p:cNvPr id="121" name="Imagen 120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753CEB9D-C276-4622-9258-BED3D9232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107" y="3225687"/>
              <a:ext cx="228075" cy="303922"/>
            </a:xfrm>
            <a:prstGeom prst="rect">
              <a:avLst/>
            </a:prstGeom>
          </p:spPr>
        </p:pic>
        <p:pic>
          <p:nvPicPr>
            <p:cNvPr id="122" name="Imagen 121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AAC55A18-416F-4F2F-AB22-CD4C7F481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76" y="3540321"/>
              <a:ext cx="228075" cy="303922"/>
            </a:xfrm>
            <a:prstGeom prst="rect">
              <a:avLst/>
            </a:prstGeom>
          </p:spPr>
        </p:pic>
        <p:sp>
          <p:nvSpPr>
            <p:cNvPr id="125" name="Rectángulo: esquinas redondeadas 124">
              <a:extLst>
                <a:ext uri="{FF2B5EF4-FFF2-40B4-BE49-F238E27FC236}">
                  <a16:creationId xmlns:a16="http://schemas.microsoft.com/office/drawing/2014/main" id="{22CA2D22-097B-4EE8-BA4C-BABFFA384815}"/>
                </a:ext>
              </a:extLst>
            </p:cNvPr>
            <p:cNvSpPr/>
            <p:nvPr/>
          </p:nvSpPr>
          <p:spPr>
            <a:xfrm>
              <a:off x="3975533" y="2225567"/>
              <a:ext cx="1013261" cy="120343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26" name="CuadroTexto 125">
              <a:extLst>
                <a:ext uri="{FF2B5EF4-FFF2-40B4-BE49-F238E27FC236}">
                  <a16:creationId xmlns:a16="http://schemas.microsoft.com/office/drawing/2014/main" id="{27453F15-ADB7-49CA-B740-41CAE7750A35}"/>
                </a:ext>
              </a:extLst>
            </p:cNvPr>
            <p:cNvSpPr txBox="1"/>
            <p:nvPr/>
          </p:nvSpPr>
          <p:spPr>
            <a:xfrm>
              <a:off x="3936041" y="2247196"/>
              <a:ext cx="118237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Flujo de trabajo para reensamblar bandas y seleccionar el territorio</a:t>
              </a:r>
            </a:p>
          </p:txBody>
        </p:sp>
        <p:sp>
          <p:nvSpPr>
            <p:cNvPr id="130" name="Flecha: a la derecha 129">
              <a:extLst>
                <a:ext uri="{FF2B5EF4-FFF2-40B4-BE49-F238E27FC236}">
                  <a16:creationId xmlns:a16="http://schemas.microsoft.com/office/drawing/2014/main" id="{2EEE03CC-064D-4C94-927A-C015B1DFFD65}"/>
                </a:ext>
              </a:extLst>
            </p:cNvPr>
            <p:cNvSpPr/>
            <p:nvPr/>
          </p:nvSpPr>
          <p:spPr>
            <a:xfrm>
              <a:off x="2446502" y="2198382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1" name="Flecha: a la derecha 130">
              <a:extLst>
                <a:ext uri="{FF2B5EF4-FFF2-40B4-BE49-F238E27FC236}">
                  <a16:creationId xmlns:a16="http://schemas.microsoft.com/office/drawing/2014/main" id="{FB6F4202-E173-4828-A8A0-1C5677075658}"/>
                </a:ext>
              </a:extLst>
            </p:cNvPr>
            <p:cNvSpPr/>
            <p:nvPr/>
          </p:nvSpPr>
          <p:spPr>
            <a:xfrm>
              <a:off x="3699278" y="2715245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2" name="Flecha: a la derecha 131">
              <a:extLst>
                <a:ext uri="{FF2B5EF4-FFF2-40B4-BE49-F238E27FC236}">
                  <a16:creationId xmlns:a16="http://schemas.microsoft.com/office/drawing/2014/main" id="{8395560B-017C-4DB7-8C42-3F5616A063A0}"/>
                </a:ext>
              </a:extLst>
            </p:cNvPr>
            <p:cNvSpPr/>
            <p:nvPr/>
          </p:nvSpPr>
          <p:spPr>
            <a:xfrm>
              <a:off x="5021093" y="2722926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3" name="Rectángulo: esquinas redondeadas 132">
              <a:extLst>
                <a:ext uri="{FF2B5EF4-FFF2-40B4-BE49-F238E27FC236}">
                  <a16:creationId xmlns:a16="http://schemas.microsoft.com/office/drawing/2014/main" id="{D49FD285-36FE-487D-B24F-EE6D12CD54E9}"/>
                </a:ext>
              </a:extLst>
            </p:cNvPr>
            <p:cNvSpPr/>
            <p:nvPr/>
          </p:nvSpPr>
          <p:spPr>
            <a:xfrm>
              <a:off x="6554353" y="2484199"/>
              <a:ext cx="809454" cy="6875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mapas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134" name="Diagrama de flujo: disco magnético 133">
              <a:extLst>
                <a:ext uri="{FF2B5EF4-FFF2-40B4-BE49-F238E27FC236}">
                  <a16:creationId xmlns:a16="http://schemas.microsoft.com/office/drawing/2014/main" id="{9E058CAF-C7E9-4BE2-9D71-386CDE7B6C71}"/>
                </a:ext>
              </a:extLst>
            </p:cNvPr>
            <p:cNvSpPr/>
            <p:nvPr/>
          </p:nvSpPr>
          <p:spPr>
            <a:xfrm>
              <a:off x="7641378" y="2504737"/>
              <a:ext cx="973274" cy="70095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Natural 12, 11, 4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5" name="Flecha: a la derecha 134">
              <a:extLst>
                <a:ext uri="{FF2B5EF4-FFF2-40B4-BE49-F238E27FC236}">
                  <a16:creationId xmlns:a16="http://schemas.microsoft.com/office/drawing/2014/main" id="{E68B4F1F-58D6-4CB6-AD16-E28AEEAFF78D}"/>
                </a:ext>
              </a:extLst>
            </p:cNvPr>
            <p:cNvSpPr/>
            <p:nvPr/>
          </p:nvSpPr>
          <p:spPr>
            <a:xfrm>
              <a:off x="7398125" y="272980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7" name="Flecha: a la derecha 136">
              <a:extLst>
                <a:ext uri="{FF2B5EF4-FFF2-40B4-BE49-F238E27FC236}">
                  <a16:creationId xmlns:a16="http://schemas.microsoft.com/office/drawing/2014/main" id="{2CD36D4A-A005-4600-B082-048CB7EA6C61}"/>
                </a:ext>
              </a:extLst>
            </p:cNvPr>
            <p:cNvSpPr/>
            <p:nvPr/>
          </p:nvSpPr>
          <p:spPr>
            <a:xfrm>
              <a:off x="6307877" y="271900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8" name="Flecha: a la derecha 137">
              <a:extLst>
                <a:ext uri="{FF2B5EF4-FFF2-40B4-BE49-F238E27FC236}">
                  <a16:creationId xmlns:a16="http://schemas.microsoft.com/office/drawing/2014/main" id="{64C27A2C-EDF8-48EA-BB70-E2D8F66D151B}"/>
                </a:ext>
              </a:extLst>
            </p:cNvPr>
            <p:cNvSpPr/>
            <p:nvPr/>
          </p:nvSpPr>
          <p:spPr>
            <a:xfrm>
              <a:off x="8666184" y="2719009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9" name="Rectángulo: esquinas redondeadas 138">
              <a:extLst>
                <a:ext uri="{FF2B5EF4-FFF2-40B4-BE49-F238E27FC236}">
                  <a16:creationId xmlns:a16="http://schemas.microsoft.com/office/drawing/2014/main" id="{A526D177-D649-4275-B26D-D9BF0278B6DE}"/>
                </a:ext>
              </a:extLst>
            </p:cNvPr>
            <p:cNvSpPr/>
            <p:nvPr/>
          </p:nvSpPr>
          <p:spPr>
            <a:xfrm>
              <a:off x="8963348" y="1607584"/>
              <a:ext cx="973274" cy="237358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40" name="CuadroTexto 139">
              <a:extLst>
                <a:ext uri="{FF2B5EF4-FFF2-40B4-BE49-F238E27FC236}">
                  <a16:creationId xmlns:a16="http://schemas.microsoft.com/office/drawing/2014/main" id="{15891A6A-0D67-4EF2-ACE9-73043F09721C}"/>
                </a:ext>
              </a:extLst>
            </p:cNvPr>
            <p:cNvSpPr txBox="1"/>
            <p:nvPr/>
          </p:nvSpPr>
          <p:spPr>
            <a:xfrm>
              <a:off x="8888690" y="1572756"/>
              <a:ext cx="1117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con combinación de bandas de infraestructura </a:t>
              </a:r>
            </a:p>
          </p:txBody>
        </p:sp>
        <p:pic>
          <p:nvPicPr>
            <p:cNvPr id="150" name="Imagen 149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1EEC2826-5974-4858-9672-85C9F4C0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183" y="2225567"/>
              <a:ext cx="265824" cy="252978"/>
            </a:xfrm>
            <a:prstGeom prst="rect">
              <a:avLst/>
            </a:prstGeom>
          </p:spPr>
        </p:pic>
        <p:pic>
          <p:nvPicPr>
            <p:cNvPr id="152" name="Imagen 151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60B22B7B-EE49-4BF5-82E0-005D044D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446" y="4180166"/>
              <a:ext cx="773373" cy="857960"/>
            </a:xfrm>
            <a:prstGeom prst="rect">
              <a:avLst/>
            </a:prstGeom>
          </p:spPr>
        </p:pic>
        <p:pic>
          <p:nvPicPr>
            <p:cNvPr id="161" name="Imagen 160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6CBC594D-C832-423C-A889-309C232B5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4883" y="2529780"/>
              <a:ext cx="265824" cy="252978"/>
            </a:xfrm>
            <a:prstGeom prst="rect">
              <a:avLst/>
            </a:prstGeom>
          </p:spPr>
        </p:pic>
        <p:pic>
          <p:nvPicPr>
            <p:cNvPr id="162" name="Imagen 161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B9E1E533-1875-4CAB-B6B7-61D34334C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5346" y="2813747"/>
              <a:ext cx="265824" cy="252978"/>
            </a:xfrm>
            <a:prstGeom prst="rect">
              <a:avLst/>
            </a:prstGeom>
          </p:spPr>
        </p:pic>
        <p:pic>
          <p:nvPicPr>
            <p:cNvPr id="163" name="Imagen 162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E13E12CA-DEB3-4D4F-B5BE-E2764E6E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930" y="3114304"/>
              <a:ext cx="265824" cy="252978"/>
            </a:xfrm>
            <a:prstGeom prst="rect">
              <a:avLst/>
            </a:prstGeom>
          </p:spPr>
        </p:pic>
        <p:pic>
          <p:nvPicPr>
            <p:cNvPr id="164" name="Imagen 163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98D732EC-6BB9-4D6D-9550-9EC5FA481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930" y="3414861"/>
              <a:ext cx="265824" cy="252978"/>
            </a:xfrm>
            <a:prstGeom prst="rect">
              <a:avLst/>
            </a:prstGeom>
          </p:spPr>
        </p:pic>
        <p:pic>
          <p:nvPicPr>
            <p:cNvPr id="167" name="Imagen 166" descr="Imagen que contiene exterior, pasto, verde, parada&#10;&#10;Descripción generada automáticamente">
              <a:extLst>
                <a:ext uri="{FF2B5EF4-FFF2-40B4-BE49-F238E27FC236}">
                  <a16:creationId xmlns:a16="http://schemas.microsoft.com/office/drawing/2014/main" id="{B9D95AA9-7E88-422F-BADD-41722EE6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986" y="3706603"/>
              <a:ext cx="265824" cy="252978"/>
            </a:xfrm>
            <a:prstGeom prst="rect">
              <a:avLst/>
            </a:prstGeom>
          </p:spPr>
        </p:pic>
        <p:pic>
          <p:nvPicPr>
            <p:cNvPr id="59" name="Imagen 58" descr="Imagen borros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C8F2265-26A4-450E-AF7C-5123D8A1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969" y="4207800"/>
              <a:ext cx="898514" cy="860352"/>
            </a:xfrm>
            <a:prstGeom prst="rect">
              <a:avLst/>
            </a:prstGeom>
          </p:spPr>
        </p:pic>
        <p:pic>
          <p:nvPicPr>
            <p:cNvPr id="60" name="Imagen 59" descr="Imagen que contiene pantalla, foto, gato, televisión&#10;&#10;Descripción generada automáticamente">
              <a:extLst>
                <a:ext uri="{FF2B5EF4-FFF2-40B4-BE49-F238E27FC236}">
                  <a16:creationId xmlns:a16="http://schemas.microsoft.com/office/drawing/2014/main" id="{176DF7D5-9A4E-4067-8642-357E54088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178" y="4180165"/>
              <a:ext cx="643847" cy="85796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442F9A9-A3D0-47AF-9A0A-1E80B516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52268" y="2635242"/>
              <a:ext cx="996877" cy="498439"/>
            </a:xfrm>
            <a:prstGeom prst="rect">
              <a:avLst/>
            </a:prstGeom>
          </p:spPr>
        </p:pic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35C84634-3980-4739-9D77-583C140A3C33}"/>
                </a:ext>
              </a:extLst>
            </p:cNvPr>
            <p:cNvSpPr/>
            <p:nvPr/>
          </p:nvSpPr>
          <p:spPr>
            <a:xfrm>
              <a:off x="9983851" y="2721955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4" name="Flecha: a la derecha 63">
              <a:extLst>
                <a:ext uri="{FF2B5EF4-FFF2-40B4-BE49-F238E27FC236}">
                  <a16:creationId xmlns:a16="http://schemas.microsoft.com/office/drawing/2014/main" id="{81227346-809B-42C3-B4AA-1863EBD68E17}"/>
                </a:ext>
              </a:extLst>
            </p:cNvPr>
            <p:cNvSpPr/>
            <p:nvPr/>
          </p:nvSpPr>
          <p:spPr>
            <a:xfrm>
              <a:off x="10964926" y="2750530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5" name="Diagrama de flujo: disco magnético 64">
              <a:extLst>
                <a:ext uri="{FF2B5EF4-FFF2-40B4-BE49-F238E27FC236}">
                  <a16:creationId xmlns:a16="http://schemas.microsoft.com/office/drawing/2014/main" id="{94CD988A-4793-4627-A19A-A00C794FE910}"/>
                </a:ext>
              </a:extLst>
            </p:cNvPr>
            <p:cNvSpPr/>
            <p:nvPr/>
          </p:nvSpPr>
          <p:spPr>
            <a:xfrm>
              <a:off x="205439" y="5314319"/>
              <a:ext cx="973274" cy="70095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Geotiff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66" name="Imagen 65" descr="Mapa&#10;&#10;Descripción generada automáticamente">
              <a:extLst>
                <a:ext uri="{FF2B5EF4-FFF2-40B4-BE49-F238E27FC236}">
                  <a16:creationId xmlns:a16="http://schemas.microsoft.com/office/drawing/2014/main" id="{9CA3FA69-6A4A-4A7B-8D62-34EE586E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015" y="5318628"/>
              <a:ext cx="1567070" cy="1143391"/>
            </a:xfrm>
            <a:prstGeom prst="rect">
              <a:avLst/>
            </a:prstGeom>
          </p:spPr>
        </p:pic>
        <p:pic>
          <p:nvPicPr>
            <p:cNvPr id="67" name="Imagen 66" descr="Mapa&#10;&#10;Descripción generada automáticamente">
              <a:extLst>
                <a:ext uri="{FF2B5EF4-FFF2-40B4-BE49-F238E27FC236}">
                  <a16:creationId xmlns:a16="http://schemas.microsoft.com/office/drawing/2014/main" id="{D07A3FCB-6CFF-45A6-A89C-00A8C8956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406" y="5270060"/>
              <a:ext cx="1706278" cy="1240526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8F5F837A-35FC-4539-A34B-71E0E4F7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72510" y="5192287"/>
              <a:ext cx="1493802" cy="1269732"/>
            </a:xfrm>
            <a:prstGeom prst="rect">
              <a:avLst/>
            </a:prstGeom>
          </p:spPr>
        </p:pic>
        <p:pic>
          <p:nvPicPr>
            <p:cNvPr id="6" name="Imagen 5" descr="Imagen que contiene Flecha&#10;&#10;Descripción generada automáticamente">
              <a:extLst>
                <a:ext uri="{FF2B5EF4-FFF2-40B4-BE49-F238E27FC236}">
                  <a16:creationId xmlns:a16="http://schemas.microsoft.com/office/drawing/2014/main" id="{4FCA5C02-19E0-48F2-A8EF-E29498EE9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223" y="5314319"/>
              <a:ext cx="2014850" cy="1147699"/>
            </a:xfrm>
            <a:prstGeom prst="rect">
              <a:avLst/>
            </a:prstGeom>
          </p:spPr>
        </p:pic>
        <p:sp>
          <p:nvSpPr>
            <p:cNvPr id="72" name="Flecha: a la derecha 71">
              <a:extLst>
                <a:ext uri="{FF2B5EF4-FFF2-40B4-BE49-F238E27FC236}">
                  <a16:creationId xmlns:a16="http://schemas.microsoft.com/office/drawing/2014/main" id="{5D10D371-14A3-463A-9704-0D55F0768DBE}"/>
                </a:ext>
              </a:extLst>
            </p:cNvPr>
            <p:cNvSpPr/>
            <p:nvPr/>
          </p:nvSpPr>
          <p:spPr>
            <a:xfrm>
              <a:off x="1279405" y="5519376"/>
              <a:ext cx="206989" cy="30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C544761-5D42-443E-9D27-C563BBF85D0B}"/>
                </a:ext>
              </a:extLst>
            </p:cNvPr>
            <p:cNvSpPr txBox="1"/>
            <p:nvPr/>
          </p:nvSpPr>
          <p:spPr>
            <a:xfrm>
              <a:off x="1933458" y="6574740"/>
              <a:ext cx="30187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dirty="0"/>
                <a:t>Representaciones sobre el territorio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5968514-64E1-4D6B-B565-3E99B9AFA8E5}"/>
                </a:ext>
              </a:extLst>
            </p:cNvPr>
            <p:cNvSpPr txBox="1"/>
            <p:nvPr/>
          </p:nvSpPr>
          <p:spPr>
            <a:xfrm>
              <a:off x="5734680" y="6372722"/>
              <a:ext cx="2014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/>
                <a:t>Análisis de movimiento de lava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F69BFD4-BB6A-4EE7-914C-E2A8386BA354}"/>
                </a:ext>
              </a:extLst>
            </p:cNvPr>
            <p:cNvSpPr txBox="1"/>
            <p:nvPr/>
          </p:nvSpPr>
          <p:spPr>
            <a:xfrm>
              <a:off x="7990749" y="6420851"/>
              <a:ext cx="15381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400"/>
              </a:lvl1pPr>
            </a:lstStyle>
            <a:p>
              <a:r>
                <a:rPr lang="es-CO" dirty="0"/>
                <a:t>Líneas de nivel</a:t>
              </a: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96FAC3E6-4326-49B3-9F4D-E1EF7A108ADC}"/>
                </a:ext>
              </a:extLst>
            </p:cNvPr>
            <p:cNvSpPr/>
            <p:nvPr/>
          </p:nvSpPr>
          <p:spPr>
            <a:xfrm>
              <a:off x="72030" y="5144583"/>
              <a:ext cx="10118810" cy="168992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436919D-907D-FAB4-0AFC-434DDF977091}"/>
                </a:ext>
              </a:extLst>
            </p:cNvPr>
            <p:cNvSpPr txBox="1"/>
            <p:nvPr/>
          </p:nvSpPr>
          <p:spPr>
            <a:xfrm>
              <a:off x="5118419" y="70679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ALGORITMO</a:t>
              </a:r>
            </a:p>
          </p:txBody>
        </p:sp>
        <p:pic>
          <p:nvPicPr>
            <p:cNvPr id="19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2D56A40-D72C-6B59-3AF2-683D8C7C1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5F62774A-4EC5-45C6-771F-6D8B6FC493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5CA2E16F-53ED-6848-B0DB-5315DDB05D55}"/>
              </a:ext>
            </a:extLst>
          </p:cNvPr>
          <p:cNvGrpSpPr/>
          <p:nvPr/>
        </p:nvGrpSpPr>
        <p:grpSpPr>
          <a:xfrm>
            <a:off x="953864" y="83343"/>
            <a:ext cx="9743283" cy="6605252"/>
            <a:chOff x="953864" y="83343"/>
            <a:chExt cx="9743283" cy="660525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3314031" y="713704"/>
              <a:ext cx="55639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Imagen natural, bandas 4,3,2</a:t>
              </a:r>
            </a:p>
          </p:txBody>
        </p:sp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3572CE62-020F-40F9-8A5B-C1D405450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64" y="1207998"/>
              <a:ext cx="9743283" cy="5480597"/>
            </a:xfrm>
            <a:prstGeom prst="rect">
              <a:avLst/>
            </a:prstGeom>
          </p:spPr>
        </p:pic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EDD35E7-17B9-7E14-F230-1D7033D23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12E9BC0F-994B-D712-F2F9-393C574DB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85DF6E1E-8C4A-018F-3199-585BC0011F51}"/>
              </a:ext>
            </a:extLst>
          </p:cNvPr>
          <p:cNvSpPr/>
          <p:nvPr/>
        </p:nvSpPr>
        <p:spPr>
          <a:xfrm>
            <a:off x="8007409" y="2179178"/>
            <a:ext cx="1743342" cy="13587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060267-004A-7AFD-1A41-66B7924B37C0}"/>
              </a:ext>
            </a:extLst>
          </p:cNvPr>
          <p:cNvSpPr txBox="1"/>
          <p:nvPr/>
        </p:nvSpPr>
        <p:spPr>
          <a:xfrm>
            <a:off x="9527587" y="199451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FF00"/>
                </a:solidFill>
              </a:rPr>
              <a:t>El </a:t>
            </a:r>
            <a:r>
              <a:rPr lang="es-CO" dirty="0" err="1">
                <a:solidFill>
                  <a:srgbClr val="FFFF00"/>
                </a:solidFill>
              </a:rPr>
              <a:t>Crater</a:t>
            </a:r>
            <a:endParaRPr lang="es-CO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FC06084-9EDB-1229-07FF-9580B1EBB730}"/>
              </a:ext>
            </a:extLst>
          </p:cNvPr>
          <p:cNvGrpSpPr/>
          <p:nvPr/>
        </p:nvGrpSpPr>
        <p:grpSpPr>
          <a:xfrm>
            <a:off x="1339323" y="83343"/>
            <a:ext cx="9713376" cy="6546003"/>
            <a:chOff x="1339323" y="83343"/>
            <a:chExt cx="9713376" cy="65460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1835701" y="774632"/>
              <a:ext cx="92169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Múltiples viajes del satélite sobre la zona del volcán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0D0561B-7E37-4CE2-BB8A-8D29EC68E60C}"/>
                </a:ext>
              </a:extLst>
            </p:cNvPr>
            <p:cNvGrpSpPr/>
            <p:nvPr/>
          </p:nvGrpSpPr>
          <p:grpSpPr>
            <a:xfrm>
              <a:off x="1339323" y="1394676"/>
              <a:ext cx="9513354" cy="5234670"/>
              <a:chOff x="1211796" y="1174629"/>
              <a:chExt cx="9768408" cy="5494730"/>
            </a:xfrm>
          </p:grpSpPr>
          <p:pic>
            <p:nvPicPr>
              <p:cNvPr id="3" name="Imagen 2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CF1B816C-D6E2-448E-AA9F-DA7B43E66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1796" y="1174629"/>
                <a:ext cx="9768408" cy="5494730"/>
              </a:xfrm>
              <a:prstGeom prst="rect">
                <a:avLst/>
              </a:prstGeom>
            </p:spPr>
          </p:pic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231B1580-7D96-457B-8FEA-31907B8C9A12}"/>
                  </a:ext>
                </a:extLst>
              </p:cNvPr>
              <p:cNvSpPr/>
              <p:nvPr/>
            </p:nvSpPr>
            <p:spPr>
              <a:xfrm>
                <a:off x="5038725" y="1981200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008EADDC-99B2-4665-BD15-8937CD1C2369}"/>
                  </a:ext>
                </a:extLst>
              </p:cNvPr>
              <p:cNvSpPr/>
              <p:nvPr/>
            </p:nvSpPr>
            <p:spPr>
              <a:xfrm>
                <a:off x="7934325" y="1931109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DC127459-5710-43C7-A5DA-8A04126049D5}"/>
                  </a:ext>
                </a:extLst>
              </p:cNvPr>
              <p:cNvSpPr/>
              <p:nvPr/>
            </p:nvSpPr>
            <p:spPr>
              <a:xfrm>
                <a:off x="10465854" y="1938337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2ADFBD4-C623-461A-8370-A68D0843A2F3}"/>
                  </a:ext>
                </a:extLst>
              </p:cNvPr>
              <p:cNvSpPr/>
              <p:nvPr/>
            </p:nvSpPr>
            <p:spPr>
              <a:xfrm>
                <a:off x="5095875" y="4245286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50254F4D-6956-4F0F-84D0-CEC10D4DD6F2}"/>
                  </a:ext>
                </a:extLst>
              </p:cNvPr>
              <p:cNvSpPr/>
              <p:nvPr/>
            </p:nvSpPr>
            <p:spPr>
              <a:xfrm>
                <a:off x="7753350" y="4243387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E4839A98-6FAA-4C14-9D81-CF6AD6CFE6FD}"/>
                  </a:ext>
                </a:extLst>
              </p:cNvPr>
              <p:cNvSpPr/>
              <p:nvPr/>
            </p:nvSpPr>
            <p:spPr>
              <a:xfrm>
                <a:off x="10484904" y="4019550"/>
                <a:ext cx="495300" cy="44767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D5CBD12-29DF-D6A8-9D7D-4D5584831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882024DA-0966-95AC-86CA-7FBEED58B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CCC8C52-D539-F83B-4B04-DFDF111EDB4E}"/>
              </a:ext>
            </a:extLst>
          </p:cNvPr>
          <p:cNvGrpSpPr/>
          <p:nvPr/>
        </p:nvGrpSpPr>
        <p:grpSpPr>
          <a:xfrm>
            <a:off x="1609725" y="83343"/>
            <a:ext cx="7762639" cy="6658534"/>
            <a:chOff x="1609725" y="83343"/>
            <a:chExt cx="7762639" cy="6658534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1609725" y="680860"/>
              <a:ext cx="77626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Flujo de trabajo para reensamble de bandas y selección del territorio</a:t>
              </a: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6AA8676C-92C0-43D4-BC68-743738A72939}"/>
                </a:ext>
              </a:extLst>
            </p:cNvPr>
            <p:cNvGrpSpPr/>
            <p:nvPr/>
          </p:nvGrpSpPr>
          <p:grpSpPr>
            <a:xfrm>
              <a:off x="3005038" y="1211774"/>
              <a:ext cx="5139309" cy="5530103"/>
              <a:chOff x="3005038" y="1211774"/>
              <a:chExt cx="5139309" cy="5530103"/>
            </a:xfrm>
          </p:grpSpPr>
          <p:pic>
            <p:nvPicPr>
              <p:cNvPr id="3" name="Imagen 2" descr="Interfaz de usuario gráfica&#10;&#10;Descripción generada automáticamente con confianza media">
                <a:extLst>
                  <a:ext uri="{FF2B5EF4-FFF2-40B4-BE49-F238E27FC236}">
                    <a16:creationId xmlns:a16="http://schemas.microsoft.com/office/drawing/2014/main" id="{6B7369D3-72D8-44A6-9D7F-5C4810D4F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038" y="1211774"/>
                <a:ext cx="5139309" cy="5530103"/>
              </a:xfrm>
              <a:prstGeom prst="rect">
                <a:avLst/>
              </a:prstGeom>
              <a:noFill/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479C5DC-6BC3-47F3-BE28-A30AE21544CA}"/>
                  </a:ext>
                </a:extLst>
              </p:cNvPr>
              <p:cNvSpPr txBox="1"/>
              <p:nvPr/>
            </p:nvSpPr>
            <p:spPr>
              <a:xfrm>
                <a:off x="4305300" y="1933575"/>
                <a:ext cx="843501" cy="577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050" dirty="0" err="1"/>
                  <a:t>Raster</a:t>
                </a:r>
                <a:r>
                  <a:rPr lang="es-CO" sz="1050" dirty="0"/>
                  <a:t>/</a:t>
                </a:r>
              </a:p>
              <a:p>
                <a:r>
                  <a:rPr lang="es-CO" sz="1050" dirty="0" err="1"/>
                  <a:t>Geometric</a:t>
                </a:r>
                <a:r>
                  <a:rPr lang="es-CO" sz="1050" dirty="0"/>
                  <a:t>/</a:t>
                </a:r>
              </a:p>
              <a:p>
                <a:r>
                  <a:rPr lang="es-CO" sz="1050" dirty="0" err="1"/>
                  <a:t>Resample</a:t>
                </a:r>
                <a:endParaRPr lang="es-CO" sz="1050" dirty="0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5BD807B-0D88-43F5-BE04-B0E0EAEE8AEF}"/>
                  </a:ext>
                </a:extLst>
              </p:cNvPr>
              <p:cNvSpPr txBox="1"/>
              <p:nvPr/>
            </p:nvSpPr>
            <p:spPr>
              <a:xfrm>
                <a:off x="5359930" y="2095158"/>
                <a:ext cx="61908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 err="1"/>
                  <a:t>Raster</a:t>
                </a:r>
                <a:r>
                  <a:rPr lang="es-CO" dirty="0"/>
                  <a:t>/</a:t>
                </a:r>
              </a:p>
              <a:p>
                <a:r>
                  <a:rPr lang="es-CO" dirty="0" err="1"/>
                  <a:t>Subset</a:t>
                </a:r>
                <a:endParaRPr lang="es-CO" dirty="0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9BA71FA-AACD-4214-B306-2ED42CB2720A}"/>
                  </a:ext>
                </a:extLst>
              </p:cNvPr>
              <p:cNvSpPr txBox="1"/>
              <p:nvPr/>
            </p:nvSpPr>
            <p:spPr>
              <a:xfrm>
                <a:off x="4305300" y="2807769"/>
                <a:ext cx="1009650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Reensamblar bandas para que tengan las mismas resoluciones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DC37BDEE-D056-4747-B954-1301EF04677F}"/>
                  </a:ext>
                </a:extLst>
              </p:cNvPr>
              <p:cNvSpPr txBox="1"/>
              <p:nvPr/>
            </p:nvSpPr>
            <p:spPr>
              <a:xfrm>
                <a:off x="5205951" y="2807769"/>
                <a:ext cx="10096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Seleccionar </a:t>
                </a:r>
              </a:p>
              <a:p>
                <a:r>
                  <a:rPr lang="es-CO" dirty="0"/>
                  <a:t>el territorio para el análisis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9FCDC952-EC3B-4401-A8A6-B71FBD2F1EAE}"/>
                  </a:ext>
                </a:extLst>
              </p:cNvPr>
              <p:cNvSpPr txBox="1"/>
              <p:nvPr/>
            </p:nvSpPr>
            <p:spPr>
              <a:xfrm>
                <a:off x="3324225" y="2807769"/>
                <a:ext cx="10096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Lectura de los datos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CCB31F5-3B91-4F9D-A3C1-78FC3D2BEB4D}"/>
                  </a:ext>
                </a:extLst>
              </p:cNvPr>
              <p:cNvSpPr txBox="1"/>
              <p:nvPr/>
            </p:nvSpPr>
            <p:spPr>
              <a:xfrm>
                <a:off x="6324600" y="2830292"/>
                <a:ext cx="904875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050"/>
                </a:lvl1pPr>
              </a:lstStyle>
              <a:p>
                <a:r>
                  <a:rPr lang="es-CO" dirty="0"/>
                  <a:t>Grabación de los resultados</a:t>
                </a:r>
              </a:p>
            </p:txBody>
          </p:sp>
        </p:grp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3B6979C-3D21-4358-F53E-FCC8662E1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772D8407-3380-1502-DC61-1D120E0C8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81976E9B-92F1-894B-F69C-82FC8BD5395A}"/>
              </a:ext>
            </a:extLst>
          </p:cNvPr>
          <p:cNvGrpSpPr/>
          <p:nvPr/>
        </p:nvGrpSpPr>
        <p:grpSpPr>
          <a:xfrm>
            <a:off x="1164657" y="83343"/>
            <a:ext cx="9817668" cy="6691314"/>
            <a:chOff x="1164657" y="83343"/>
            <a:chExt cx="9817668" cy="6691314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6" name="Imagen 5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70D099C6-4FD2-403E-962B-92ACA38D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657" y="1252219"/>
              <a:ext cx="9817668" cy="552243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58493C6-EA06-4537-92FA-CA092C4A0640}"/>
                </a:ext>
              </a:extLst>
            </p:cNvPr>
            <p:cNvSpPr txBox="1"/>
            <p:nvPr/>
          </p:nvSpPr>
          <p:spPr>
            <a:xfrm>
              <a:off x="4504886" y="820068"/>
              <a:ext cx="62562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Bandas 4,3,2          Bandas 12, 11, 4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E2E46F1-132F-7DB3-9A26-66590F10F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C4EAE44-4613-9E20-81D7-3A8850F84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DDD2100-0118-FA46-17D9-1473C85937CC}"/>
              </a:ext>
            </a:extLst>
          </p:cNvPr>
          <p:cNvGrpSpPr/>
          <p:nvPr/>
        </p:nvGrpSpPr>
        <p:grpSpPr>
          <a:xfrm>
            <a:off x="1066430" y="83343"/>
            <a:ext cx="10224003" cy="6705109"/>
            <a:chOff x="1066430" y="83343"/>
            <a:chExt cx="10224003" cy="6705109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58493C6-EA06-4537-92FA-CA092C4A0640}"/>
                </a:ext>
              </a:extLst>
            </p:cNvPr>
            <p:cNvSpPr txBox="1"/>
            <p:nvPr/>
          </p:nvSpPr>
          <p:spPr>
            <a:xfrm>
              <a:off x="3121856" y="558458"/>
              <a:ext cx="6419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Zoom Bandas 12, 11, 4 </a:t>
              </a:r>
              <a:r>
                <a:rPr lang="es-CO" sz="2800" b="1" dirty="0" err="1">
                  <a:solidFill>
                    <a:srgbClr val="C00000"/>
                  </a:solidFill>
                </a:rPr>
                <a:t>Crater</a:t>
              </a:r>
              <a:r>
                <a:rPr lang="es-CO" sz="2800" b="1" dirty="0">
                  <a:solidFill>
                    <a:srgbClr val="C00000"/>
                  </a:solidFill>
                </a:rPr>
                <a:t> y Lava</a:t>
              </a:r>
            </a:p>
          </p:txBody>
        </p:sp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D83D9D4B-54EF-485B-806A-ECD4103FE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430" y="1037450"/>
              <a:ext cx="10224003" cy="5751002"/>
            </a:xfrm>
            <a:prstGeom prst="rect">
              <a:avLst/>
            </a:prstGeom>
          </p:spPr>
        </p:pic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91C3AAB-BEF5-2B28-72D9-5F894A73B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F949758C-74AC-048E-0179-427C1C519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13735C3E-9049-568E-3A24-922874F896BF}"/>
              </a:ext>
            </a:extLst>
          </p:cNvPr>
          <p:cNvGrpSpPr/>
          <p:nvPr/>
        </p:nvGrpSpPr>
        <p:grpSpPr>
          <a:xfrm>
            <a:off x="60159" y="83343"/>
            <a:ext cx="12071682" cy="6594817"/>
            <a:chOff x="60159" y="83343"/>
            <a:chExt cx="12071682" cy="6594817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78A54296-DE80-44FC-867F-220E4CF40F1C}"/>
                </a:ext>
              </a:extLst>
            </p:cNvPr>
            <p:cNvSpPr txBox="1"/>
            <p:nvPr/>
          </p:nvSpPr>
          <p:spPr>
            <a:xfrm>
              <a:off x="60159" y="2021305"/>
              <a:ext cx="11494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>
                  <a:solidFill>
                    <a:schemeClr val="accent1"/>
                  </a:solidFill>
                </a:rPr>
                <a:t>Resultado del reensamble y selección de territorio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CBFB593-5124-4D23-9F1E-8AAFA9AD16D8}"/>
                </a:ext>
              </a:extLst>
            </p:cNvPr>
            <p:cNvGrpSpPr/>
            <p:nvPr/>
          </p:nvGrpSpPr>
          <p:grpSpPr>
            <a:xfrm>
              <a:off x="1097279" y="1376689"/>
              <a:ext cx="11034562" cy="5301471"/>
              <a:chOff x="1097279" y="1376689"/>
              <a:chExt cx="11034562" cy="5301471"/>
            </a:xfrm>
          </p:grpSpPr>
          <p:pic>
            <p:nvPicPr>
              <p:cNvPr id="3" name="Imagen 2" descr="Una captura de pantalla de un celular con texto e imágenes&#10;&#10;Descripción generada automáticamente con confianza media">
                <a:extLst>
                  <a:ext uri="{FF2B5EF4-FFF2-40B4-BE49-F238E27FC236}">
                    <a16:creationId xmlns:a16="http://schemas.microsoft.com/office/drawing/2014/main" id="{CA82735F-AEAA-40AC-B892-E340F7F92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6038" y="1376689"/>
                <a:ext cx="9424837" cy="5301471"/>
              </a:xfrm>
              <a:prstGeom prst="rect">
                <a:avLst/>
              </a:prstGeom>
            </p:spPr>
          </p:pic>
          <p:sp>
            <p:nvSpPr>
              <p:cNvPr id="4" name="Abrir llave 3">
                <a:extLst>
                  <a:ext uri="{FF2B5EF4-FFF2-40B4-BE49-F238E27FC236}">
                    <a16:creationId xmlns:a16="http://schemas.microsoft.com/office/drawing/2014/main" id="{EABDECFE-3A7A-4B05-B911-502B6984CA7D}"/>
                  </a:ext>
                </a:extLst>
              </p:cNvPr>
              <p:cNvSpPr/>
              <p:nvPr/>
            </p:nvSpPr>
            <p:spPr>
              <a:xfrm>
                <a:off x="1097279" y="1886552"/>
                <a:ext cx="238224" cy="165554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" name="Cerrar llave 5">
                <a:extLst>
                  <a:ext uri="{FF2B5EF4-FFF2-40B4-BE49-F238E27FC236}">
                    <a16:creationId xmlns:a16="http://schemas.microsoft.com/office/drawing/2014/main" id="{C5A5FE91-0F6C-43D6-9EAA-8200AD44158D}"/>
                  </a:ext>
                </a:extLst>
              </p:cNvPr>
              <p:cNvSpPr/>
              <p:nvPr/>
            </p:nvSpPr>
            <p:spPr>
              <a:xfrm>
                <a:off x="10923271" y="1444066"/>
                <a:ext cx="154004" cy="5043362"/>
              </a:xfrm>
              <a:prstGeom prst="righ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1EC80AF3-9C79-46D5-AFC9-A603E57F1F99}"/>
                  </a:ext>
                </a:extLst>
              </p:cNvPr>
              <p:cNvSpPr txBox="1"/>
              <p:nvPr/>
            </p:nvSpPr>
            <p:spPr>
              <a:xfrm>
                <a:off x="11077275" y="2973745"/>
                <a:ext cx="105456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400" dirty="0">
                    <a:solidFill>
                      <a:schemeClr val="accent1"/>
                    </a:solidFill>
                  </a:rPr>
                  <a:t>Mapas reducidos a la zona del cráter del volcán</a:t>
                </a:r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8A8AA68-8E4B-472E-BD62-AA0EBC186493}"/>
                </a:ext>
              </a:extLst>
            </p:cNvPr>
            <p:cNvSpPr txBox="1"/>
            <p:nvPr/>
          </p:nvSpPr>
          <p:spPr>
            <a:xfrm>
              <a:off x="60159" y="786093"/>
              <a:ext cx="117162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Mapas del territorio reducido con las bandas 12, 11, 4 varias fechas 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51E8ED07-5C06-43B8-3B42-3E0CD2FF6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F9DA508-2554-5C33-11D9-6F6BEBC74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614" y="182538"/>
            <a:ext cx="1102468" cy="6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11526</TotalTime>
  <Words>466</Words>
  <Application>Microsoft Office PowerPoint</Application>
  <PresentationFormat>Panorámica</PresentationFormat>
  <Paragraphs>104</Paragraphs>
  <Slides>17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roboto_slab_bold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653</cp:revision>
  <dcterms:created xsi:type="dcterms:W3CDTF">2020-07-12T17:09:54Z</dcterms:created>
  <dcterms:modified xsi:type="dcterms:W3CDTF">2023-01-13T23:31:25Z</dcterms:modified>
</cp:coreProperties>
</file>