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421" r:id="rId2"/>
    <p:sldId id="326" r:id="rId3"/>
    <p:sldId id="329" r:id="rId4"/>
    <p:sldId id="423" r:id="rId5"/>
    <p:sldId id="397" r:id="rId6"/>
    <p:sldId id="352" r:id="rId7"/>
    <p:sldId id="424" r:id="rId8"/>
    <p:sldId id="351" r:id="rId9"/>
    <p:sldId id="338" r:id="rId10"/>
    <p:sldId id="348" r:id="rId11"/>
    <p:sldId id="344" r:id="rId12"/>
    <p:sldId id="358" r:id="rId13"/>
    <p:sldId id="359" r:id="rId14"/>
    <p:sldId id="400" r:id="rId15"/>
    <p:sldId id="370" r:id="rId16"/>
    <p:sldId id="371" r:id="rId17"/>
    <p:sldId id="407" r:id="rId18"/>
    <p:sldId id="373" r:id="rId19"/>
    <p:sldId id="422" r:id="rId20"/>
    <p:sldId id="419" r:id="rId21"/>
    <p:sldId id="378" r:id="rId22"/>
    <p:sldId id="379" r:id="rId23"/>
    <p:sldId id="409" r:id="rId24"/>
    <p:sldId id="386" r:id="rId25"/>
    <p:sldId id="388" r:id="rId26"/>
    <p:sldId id="520" r:id="rId27"/>
  </p:sldIdLst>
  <p:sldSz cx="9144000" cy="6858000" type="screen4x3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53" autoAdjust="0"/>
    <p:restoredTop sz="95652" autoAdjust="0"/>
  </p:normalViewPr>
  <p:slideViewPr>
    <p:cSldViewPr>
      <p:cViewPr varScale="1">
        <p:scale>
          <a:sx n="107" d="100"/>
          <a:sy n="107" d="100"/>
        </p:scale>
        <p:origin x="1488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5A89FA-392C-4680-8A4C-68F88015F07B}" type="datetimeFigureOut">
              <a:rPr lang="es-CO" smtClean="0"/>
              <a:t>11/01/2023</a:t>
            </a:fld>
            <a:endParaRPr lang="es-CO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C1C99D-9C23-43D0-A405-B09A5E1B529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81544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967336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11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689440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12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402278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13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614848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14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989683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15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325619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16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826399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17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546726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18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286304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19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779731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20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24438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206550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21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069927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22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237144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23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424744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24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358465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25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731802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Marcador de imagen de diapositiva 1">
            <a:extLst>
              <a:ext uri="{FF2B5EF4-FFF2-40B4-BE49-F238E27FC236}">
                <a16:creationId xmlns:a16="http://schemas.microsoft.com/office/drawing/2014/main" id="{BCB9145E-7133-09D4-0259-A69944C0AC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Marcador de notas 2">
            <a:extLst>
              <a:ext uri="{FF2B5EF4-FFF2-40B4-BE49-F238E27FC236}">
                <a16:creationId xmlns:a16="http://schemas.microsoft.com/office/drawing/2014/main" id="{ED2B1026-C582-0739-E87E-197819B58E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CO" altLang="es-CO"/>
          </a:p>
        </p:txBody>
      </p:sp>
      <p:sp>
        <p:nvSpPr>
          <p:cNvPr id="19460" name="Marcador de número de diapositiva 3">
            <a:extLst>
              <a:ext uri="{FF2B5EF4-FFF2-40B4-BE49-F238E27FC236}">
                <a16:creationId xmlns:a16="http://schemas.microsoft.com/office/drawing/2014/main" id="{0B9714F6-2329-1722-2FB2-97CA22ABC4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BA4FB24-1701-434B-A5E6-E4F963903250}" type="slidenum">
              <a:rPr lang="es-CO" altLang="es-CO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s-CO" altLang="es-CO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340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885401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82449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116474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286345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5436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647089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C1C99D-9C23-43D0-A405-B09A5E1B5299}" type="slidenum">
              <a:rPr lang="es-CO" smtClean="0"/>
              <a:t>10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56141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C0C6D-2B29-4E9F-B757-AE57D011A18B}" type="datetimeFigureOut">
              <a:rPr lang="es-CO" smtClean="0"/>
              <a:t>11/01/2023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8013A-A432-4FEA-87ED-4BB4A92AAAC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795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C0C6D-2B29-4E9F-B757-AE57D011A18B}" type="datetimeFigureOut">
              <a:rPr lang="es-CO" smtClean="0"/>
              <a:t>11/01/2023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8013A-A432-4FEA-87ED-4BB4A92AAAC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9851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C0C6D-2B29-4E9F-B757-AE57D011A18B}" type="datetimeFigureOut">
              <a:rPr lang="es-CO" smtClean="0"/>
              <a:t>11/01/2023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8013A-A432-4FEA-87ED-4BB4A92AAAC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4900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C0C6D-2B29-4E9F-B757-AE57D011A18B}" type="datetimeFigureOut">
              <a:rPr lang="es-CO" smtClean="0"/>
              <a:t>11/01/2023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8013A-A432-4FEA-87ED-4BB4A92AAAC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5151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C0C6D-2B29-4E9F-B757-AE57D011A18B}" type="datetimeFigureOut">
              <a:rPr lang="es-CO" smtClean="0"/>
              <a:t>11/01/2023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8013A-A432-4FEA-87ED-4BB4A92AAAC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1098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C0C6D-2B29-4E9F-B757-AE57D011A18B}" type="datetimeFigureOut">
              <a:rPr lang="es-CO" smtClean="0"/>
              <a:t>11/01/2023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8013A-A432-4FEA-87ED-4BB4A92AAAC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3854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C0C6D-2B29-4E9F-B757-AE57D011A18B}" type="datetimeFigureOut">
              <a:rPr lang="es-CO" smtClean="0"/>
              <a:t>11/01/2023</a:t>
            </a:fld>
            <a:endParaRPr lang="es-CO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8013A-A432-4FEA-87ED-4BB4A92AAAC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4961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C0C6D-2B29-4E9F-B757-AE57D011A18B}" type="datetimeFigureOut">
              <a:rPr lang="es-CO" smtClean="0"/>
              <a:t>11/01/2023</a:t>
            </a:fld>
            <a:endParaRPr lang="es-C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8013A-A432-4FEA-87ED-4BB4A92AAAC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9065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C0C6D-2B29-4E9F-B757-AE57D011A18B}" type="datetimeFigureOut">
              <a:rPr lang="es-CO" smtClean="0"/>
              <a:t>11/01/2023</a:t>
            </a:fld>
            <a:endParaRPr lang="es-CO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8013A-A432-4FEA-87ED-4BB4A92AAAC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7224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C0C6D-2B29-4E9F-B757-AE57D011A18B}" type="datetimeFigureOut">
              <a:rPr lang="es-CO" smtClean="0"/>
              <a:t>11/01/2023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8013A-A432-4FEA-87ED-4BB4A92AAAC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0084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C0C6D-2B29-4E9F-B757-AE57D011A18B}" type="datetimeFigureOut">
              <a:rPr lang="es-CO" smtClean="0"/>
              <a:t>11/01/2023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8013A-A432-4FEA-87ED-4BB4A92AAAC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8759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1C0C6D-2B29-4E9F-B757-AE57D011A18B}" type="datetimeFigureOut">
              <a:rPr lang="es-CO" smtClean="0"/>
              <a:t>11/01/2023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8013A-A432-4FEA-87ED-4BB4A92AAAC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96256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w6ilV74r2RQ" TargetMode="External"/><Relationship Id="rId4" Type="http://schemas.openxmlformats.org/officeDocument/2006/relationships/hyperlink" Target="https://www.infobae.com/america/mexico/2019/06/12/se-hunde-el-corazon-de-la-ciudad-de-mexico-el-zocalo-ha-descendido-hasta-10-metros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1library.co/article/generaci%C3%B3n-de-un-interferograma-diferencial-difsar.zxvm92ny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1library.co/article/generaci%C3%B3n-de-un-interferograma-diferencial-difsar.zxvm92ny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post/SENTINEL-1_IW_Level-1_SLC_vs_GRD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hyperlink" Target="https://www.researchgate.net/post/SENTINEL-1_IW_Level-1_SLC_vs_GRD" TargetMode="Externa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s://www.researchgate.net/post/SENTINEL-1_IW_Level-1_SLC_vs_GRD" TargetMode="Externa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s.wikipedia.org/wiki/Efecto_Doppler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>
            <a:extLst>
              <a:ext uri="{FF2B5EF4-FFF2-40B4-BE49-F238E27FC236}">
                <a16:creationId xmlns:a16="http://schemas.microsoft.com/office/drawing/2014/main" id="{0D17C4F2-7B32-E784-E62D-1F48E6D72980}"/>
              </a:ext>
            </a:extLst>
          </p:cNvPr>
          <p:cNvGrpSpPr/>
          <p:nvPr/>
        </p:nvGrpSpPr>
        <p:grpSpPr>
          <a:xfrm>
            <a:off x="0" y="811544"/>
            <a:ext cx="8985380" cy="4770399"/>
            <a:chOff x="0" y="-60941"/>
            <a:chExt cx="11980506" cy="6360531"/>
          </a:xfrm>
        </p:grpSpPr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5D332069-DDD1-47E9-ACC6-095A37464A1B}"/>
                </a:ext>
              </a:extLst>
            </p:cNvPr>
            <p:cNvSpPr txBox="1"/>
            <p:nvPr/>
          </p:nvSpPr>
          <p:spPr>
            <a:xfrm>
              <a:off x="0" y="5622482"/>
              <a:ext cx="11980506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350" dirty="0">
                  <a:solidFill>
                    <a:schemeClr val="accent1"/>
                  </a:solidFill>
                </a:rPr>
                <a:t>Estas publicaciones presentan de forma general los procedimientos para llegar a resultados concretos. </a:t>
              </a:r>
            </a:p>
            <a:p>
              <a:pPr algn="ctr"/>
              <a:r>
                <a:rPr lang="es-MX" sz="1350" dirty="0">
                  <a:solidFill>
                    <a:schemeClr val="accent1"/>
                  </a:solidFill>
                </a:rPr>
                <a:t>Intentamos hacer pedagogía en el tema de la lectura de imágenes satelitales además de obtener resultados finales</a:t>
              </a:r>
              <a:endParaRPr lang="es-CO" sz="1350" dirty="0">
                <a:solidFill>
                  <a:schemeClr val="accent1"/>
                </a:solidFill>
              </a:endParaRPr>
            </a:p>
          </p:txBody>
        </p:sp>
        <p:grpSp>
          <p:nvGrpSpPr>
            <p:cNvPr id="19" name="Grupo 18">
              <a:extLst>
                <a:ext uri="{FF2B5EF4-FFF2-40B4-BE49-F238E27FC236}">
                  <a16:creationId xmlns:a16="http://schemas.microsoft.com/office/drawing/2014/main" id="{9C0BBD08-778E-9D10-681E-7A4F5BA27236}"/>
                </a:ext>
              </a:extLst>
            </p:cNvPr>
            <p:cNvGrpSpPr/>
            <p:nvPr/>
          </p:nvGrpSpPr>
          <p:grpSpPr>
            <a:xfrm>
              <a:off x="1942806" y="83343"/>
              <a:ext cx="7702875" cy="4461920"/>
              <a:chOff x="1942806" y="83343"/>
              <a:chExt cx="7702875" cy="4461920"/>
            </a:xfrm>
          </p:grpSpPr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3B8E09A1-19B4-4074-AA30-33A01A3E8DBA}"/>
                  </a:ext>
                </a:extLst>
              </p:cNvPr>
              <p:cNvSpPr txBox="1"/>
              <p:nvPr/>
            </p:nvSpPr>
            <p:spPr>
              <a:xfrm>
                <a:off x="4308785" y="4145154"/>
                <a:ext cx="2721257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350" b="1" dirty="0"/>
                  <a:t>Manuel Dávila </a:t>
                </a:r>
                <a:r>
                  <a:rPr lang="es-MX" sz="1350" b="1" dirty="0" err="1"/>
                  <a:t>Sguerra</a:t>
                </a:r>
                <a:endParaRPr lang="es-CO" sz="1350" b="1" dirty="0"/>
              </a:p>
            </p:txBody>
          </p:sp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630ECDEC-79FA-4937-B3B2-9DF1F1EEEC51}"/>
                  </a:ext>
                </a:extLst>
              </p:cNvPr>
              <p:cNvSpPr txBox="1"/>
              <p:nvPr/>
            </p:nvSpPr>
            <p:spPr>
              <a:xfrm>
                <a:off x="1942806" y="3174420"/>
                <a:ext cx="7702875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endParaRPr lang="es-MX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es-MX" sz="1350" dirty="0">
                  <a:solidFill>
                    <a:srgbClr val="C00000"/>
                  </a:solidFill>
                  <a:latin typeface="Bitter-Bold"/>
                </a:endParaRPr>
              </a:p>
            </p:txBody>
          </p:sp>
          <p:sp>
            <p:nvSpPr>
              <p:cNvPr id="7" name="Rectangle 2">
                <a:extLst>
                  <a:ext uri="{FF2B5EF4-FFF2-40B4-BE49-F238E27FC236}">
                    <a16:creationId xmlns:a16="http://schemas.microsoft.com/office/drawing/2014/main" id="{CA481EA7-D388-F21E-8B0F-D377080CE3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2498" y="750263"/>
                <a:ext cx="3083489" cy="5847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68580" tIns="34290" rIns="68580" bIns="3429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s-MX" altLang="es-CO" sz="2400" b="1" dirty="0">
                    <a:solidFill>
                      <a:srgbClr val="C00000"/>
                    </a:solidFill>
                    <a:cs typeface="Arial" panose="020B0604020202020204" pitchFamily="34" charset="0"/>
                  </a:rPr>
                  <a:t>La Noticia</a:t>
                </a:r>
                <a:r>
                  <a:rPr lang="es-MX" altLang="es-CO" sz="2400" b="1" dirty="0">
                    <a:cs typeface="Arial" panose="020B0604020202020204" pitchFamily="34" charset="0"/>
                  </a:rPr>
                  <a:t>: </a:t>
                </a:r>
              </a:p>
            </p:txBody>
          </p:sp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733ED0E5-5050-8AB7-EBFE-D476F3E9EF23}"/>
                  </a:ext>
                </a:extLst>
              </p:cNvPr>
              <p:cNvSpPr txBox="1"/>
              <p:nvPr/>
            </p:nvSpPr>
            <p:spPr>
              <a:xfrm>
                <a:off x="4591108" y="83343"/>
                <a:ext cx="2468796" cy="6155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s-CO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PROYECTO</a:t>
                </a:r>
              </a:p>
              <a:p>
                <a:pPr algn="ctr"/>
                <a:r>
                  <a:rPr lang="es-CO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SATELITES SOCIALES</a:t>
                </a:r>
              </a:p>
            </p:txBody>
          </p:sp>
        </p:grpSp>
        <p:pic>
          <p:nvPicPr>
            <p:cNvPr id="5" name="Imagen 7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D24D9A4D-5971-0FA8-9EEF-C6D6D78075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7372" y="228600"/>
              <a:ext cx="2343091" cy="6687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900F314B-CB85-A381-DDC1-AE5A52A7E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91073" y="-60941"/>
              <a:ext cx="1909214" cy="110359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</p:pic>
      </p:grp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CD936F2-383C-030B-879F-4BEAC0B92A38}"/>
              </a:ext>
            </a:extLst>
          </p:cNvPr>
          <p:cNvSpPr txBox="1"/>
          <p:nvPr/>
        </p:nvSpPr>
        <p:spPr>
          <a:xfrm>
            <a:off x="251520" y="1819501"/>
            <a:ext cx="8568951" cy="3901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35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Noticia: </a:t>
            </a: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 hunde el corazón de la Ciudad de México: el Zócalo ha descendido hasta 10 metros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algn="ctr" fontAlgn="base">
              <a:defRPr/>
            </a:pPr>
            <a:r>
              <a:rPr lang="es-CO" b="1" dirty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https://www.infobae.com/america/mexico/2019/06/12/se-hunde-el-corazon-de-la-ciudad-de-mexico-el-zocalo-ha-descendido-hasta-10-metros/</a:t>
            </a:r>
            <a:endParaRPr lang="es-MX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MX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 fontAlgn="base">
              <a:defRPr/>
            </a:pPr>
            <a:r>
              <a:rPr lang="es-CO" b="1" dirty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Algoritmo para el estudio sobre hundimiento de tierras usando el satélite </a:t>
            </a:r>
            <a:r>
              <a:rPr lang="es-CO" b="1" dirty="0" err="1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Sentinel</a:t>
            </a:r>
            <a:r>
              <a:rPr lang="es-CO" b="1" dirty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-1 que proporciona imágenes de radar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25EE1C1D-FB1E-B112-8DCC-26EFC7EA97B9}"/>
              </a:ext>
            </a:extLst>
          </p:cNvPr>
          <p:cNvSpPr/>
          <p:nvPr/>
        </p:nvSpPr>
        <p:spPr>
          <a:xfrm>
            <a:off x="1134089" y="6490922"/>
            <a:ext cx="63359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https://www.youtube.com/watch?v=w6ilV74r2RQ</a:t>
            </a:r>
            <a:endParaRPr lang="es-CO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57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>
            <a:extLst>
              <a:ext uri="{FF2B5EF4-FFF2-40B4-BE49-F238E27FC236}">
                <a16:creationId xmlns:a16="http://schemas.microsoft.com/office/drawing/2014/main" id="{51B26774-C0B0-476B-A81A-62CD9701C867}"/>
              </a:ext>
            </a:extLst>
          </p:cNvPr>
          <p:cNvSpPr txBox="1"/>
          <p:nvPr/>
        </p:nvSpPr>
        <p:spPr>
          <a:xfrm>
            <a:off x="3101914" y="83342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grpSp>
        <p:nvGrpSpPr>
          <p:cNvPr id="37" name="Grupo 36">
            <a:extLst>
              <a:ext uri="{FF2B5EF4-FFF2-40B4-BE49-F238E27FC236}">
                <a16:creationId xmlns:a16="http://schemas.microsoft.com/office/drawing/2014/main" id="{D37DC566-F560-4F1C-BAC2-0924D9C30548}"/>
              </a:ext>
            </a:extLst>
          </p:cNvPr>
          <p:cNvGrpSpPr/>
          <p:nvPr/>
        </p:nvGrpSpPr>
        <p:grpSpPr>
          <a:xfrm>
            <a:off x="35497" y="836712"/>
            <a:ext cx="9001000" cy="5112568"/>
            <a:chOff x="35496" y="836712"/>
            <a:chExt cx="9158083" cy="5112568"/>
          </a:xfrm>
        </p:grpSpPr>
        <p:pic>
          <p:nvPicPr>
            <p:cNvPr id="3" name="Imagen 2" descr="Una captura de pantalla de una computadora&#10;&#10;Descripción generada automáticamente">
              <a:extLst>
                <a:ext uri="{FF2B5EF4-FFF2-40B4-BE49-F238E27FC236}">
                  <a16:creationId xmlns:a16="http://schemas.microsoft.com/office/drawing/2014/main" id="{BA9B8B4C-67CC-4DA9-833E-8D1A95CEE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96" y="1165394"/>
              <a:ext cx="8504687" cy="4783886"/>
            </a:xfrm>
            <a:prstGeom prst="rect">
              <a:avLst/>
            </a:prstGeom>
          </p:spPr>
        </p:pic>
        <p:sp>
          <p:nvSpPr>
            <p:cNvPr id="7" name="Abrir llave 6">
              <a:extLst>
                <a:ext uri="{FF2B5EF4-FFF2-40B4-BE49-F238E27FC236}">
                  <a16:creationId xmlns:a16="http://schemas.microsoft.com/office/drawing/2014/main" id="{9A3EBCB4-666A-4976-B083-14658AA2D52C}"/>
                </a:ext>
              </a:extLst>
            </p:cNvPr>
            <p:cNvSpPr/>
            <p:nvPr/>
          </p:nvSpPr>
          <p:spPr>
            <a:xfrm rot="10800000">
              <a:off x="8734810" y="2011287"/>
              <a:ext cx="72008" cy="216024"/>
            </a:xfrm>
            <a:prstGeom prst="leftBrace">
              <a:avLst>
                <a:gd name="adj1" fmla="val 32716"/>
                <a:gd name="adj2" fmla="val 50000"/>
              </a:avLst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8" name="Abrir llave 7">
              <a:extLst>
                <a:ext uri="{FF2B5EF4-FFF2-40B4-BE49-F238E27FC236}">
                  <a16:creationId xmlns:a16="http://schemas.microsoft.com/office/drawing/2014/main" id="{0A342FDD-673D-491D-9793-58549DE8E8AE}"/>
                </a:ext>
              </a:extLst>
            </p:cNvPr>
            <p:cNvSpPr/>
            <p:nvPr/>
          </p:nvSpPr>
          <p:spPr>
            <a:xfrm rot="10800000">
              <a:off x="8734810" y="2314746"/>
              <a:ext cx="72008" cy="216024"/>
            </a:xfrm>
            <a:prstGeom prst="leftBrace">
              <a:avLst>
                <a:gd name="adj1" fmla="val 32716"/>
                <a:gd name="adj2" fmla="val 50000"/>
              </a:avLst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9" name="Abrir llave 8">
              <a:extLst>
                <a:ext uri="{FF2B5EF4-FFF2-40B4-BE49-F238E27FC236}">
                  <a16:creationId xmlns:a16="http://schemas.microsoft.com/office/drawing/2014/main" id="{5E67B0BE-681E-47D3-9731-75721A08B2B9}"/>
                </a:ext>
              </a:extLst>
            </p:cNvPr>
            <p:cNvSpPr/>
            <p:nvPr/>
          </p:nvSpPr>
          <p:spPr>
            <a:xfrm rot="10800000">
              <a:off x="8734810" y="2640066"/>
              <a:ext cx="72008" cy="216024"/>
            </a:xfrm>
            <a:prstGeom prst="leftBrace">
              <a:avLst>
                <a:gd name="adj1" fmla="val 32716"/>
                <a:gd name="adj2" fmla="val 50000"/>
              </a:avLst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1C6723F3-D094-49F2-8B82-6A54EA2DE813}"/>
                </a:ext>
              </a:extLst>
            </p:cNvPr>
            <p:cNvSpPr txBox="1"/>
            <p:nvPr/>
          </p:nvSpPr>
          <p:spPr>
            <a:xfrm>
              <a:off x="8799990" y="2900226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>
                  <a:solidFill>
                    <a:schemeClr val="accent6"/>
                  </a:solidFill>
                </a:rPr>
                <a:t>4</a:t>
              </a: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6014381A-D2B3-4DC0-90EB-8EB494C8F42E}"/>
                </a:ext>
              </a:extLst>
            </p:cNvPr>
            <p:cNvSpPr txBox="1"/>
            <p:nvPr/>
          </p:nvSpPr>
          <p:spPr>
            <a:xfrm>
              <a:off x="8793164" y="195976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>
                  <a:solidFill>
                    <a:schemeClr val="accent6"/>
                  </a:solidFill>
                </a:rPr>
                <a:t>1</a:t>
              </a: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A6692F04-5583-4BDC-A38F-64D8C6239972}"/>
                </a:ext>
              </a:extLst>
            </p:cNvPr>
            <p:cNvSpPr txBox="1"/>
            <p:nvPr/>
          </p:nvSpPr>
          <p:spPr>
            <a:xfrm>
              <a:off x="8786976" y="224779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>
                  <a:solidFill>
                    <a:schemeClr val="accent6"/>
                  </a:solidFill>
                </a:rPr>
                <a:t>2</a:t>
              </a:r>
            </a:p>
          </p:txBody>
        </p:sp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2DFCC946-6284-424E-AA81-6BED0E588D0D}"/>
                </a:ext>
              </a:extLst>
            </p:cNvPr>
            <p:cNvSpPr/>
            <p:nvPr/>
          </p:nvSpPr>
          <p:spPr>
            <a:xfrm>
              <a:off x="8671258" y="1844824"/>
              <a:ext cx="417404" cy="136043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4" name="Abrir llave 13">
              <a:extLst>
                <a:ext uri="{FF2B5EF4-FFF2-40B4-BE49-F238E27FC236}">
                  <a16:creationId xmlns:a16="http://schemas.microsoft.com/office/drawing/2014/main" id="{B731EE47-F2EB-4B42-9439-AA6BB77FAE9F}"/>
                </a:ext>
              </a:extLst>
            </p:cNvPr>
            <p:cNvSpPr/>
            <p:nvPr/>
          </p:nvSpPr>
          <p:spPr>
            <a:xfrm rot="10800000">
              <a:off x="8735354" y="2951248"/>
              <a:ext cx="72008" cy="216024"/>
            </a:xfrm>
            <a:prstGeom prst="leftBrace">
              <a:avLst>
                <a:gd name="adj1" fmla="val 32716"/>
                <a:gd name="adj2" fmla="val 50000"/>
              </a:avLst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377794BC-3345-45AA-A331-202CC416F508}"/>
                </a:ext>
              </a:extLst>
            </p:cNvPr>
            <p:cNvSpPr txBox="1"/>
            <p:nvPr/>
          </p:nvSpPr>
          <p:spPr>
            <a:xfrm>
              <a:off x="8806818" y="255719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>
                  <a:solidFill>
                    <a:schemeClr val="accent6"/>
                  </a:solidFill>
                </a:rPr>
                <a:t>3</a:t>
              </a:r>
            </a:p>
          </p:txBody>
        </p:sp>
        <p:sp>
          <p:nvSpPr>
            <p:cNvPr id="16" name="Abrir llave 15">
              <a:extLst>
                <a:ext uri="{FF2B5EF4-FFF2-40B4-BE49-F238E27FC236}">
                  <a16:creationId xmlns:a16="http://schemas.microsoft.com/office/drawing/2014/main" id="{193A4323-96B8-4EC0-BB65-830E3FFE62B3}"/>
                </a:ext>
              </a:extLst>
            </p:cNvPr>
            <p:cNvSpPr/>
            <p:nvPr/>
          </p:nvSpPr>
          <p:spPr>
            <a:xfrm rot="10800000">
              <a:off x="8734810" y="4005064"/>
              <a:ext cx="45719" cy="207617"/>
            </a:xfrm>
            <a:prstGeom prst="leftBrace">
              <a:avLst>
                <a:gd name="adj1" fmla="val 32716"/>
                <a:gd name="adj2" fmla="val 50000"/>
              </a:avLst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813B3D97-C088-4D60-84D0-E6ADCA2B0245}"/>
                </a:ext>
              </a:extLst>
            </p:cNvPr>
            <p:cNvSpPr txBox="1"/>
            <p:nvPr/>
          </p:nvSpPr>
          <p:spPr>
            <a:xfrm>
              <a:off x="8793164" y="3933056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>
                  <a:solidFill>
                    <a:schemeClr val="accent6"/>
                  </a:solidFill>
                </a:rPr>
                <a:t>1</a:t>
              </a:r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D09F8B36-A42B-43D4-9EC5-5666D9A58072}"/>
                </a:ext>
              </a:extLst>
            </p:cNvPr>
            <p:cNvSpPr txBox="1"/>
            <p:nvPr/>
          </p:nvSpPr>
          <p:spPr>
            <a:xfrm>
              <a:off x="8786976" y="422108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>
                  <a:solidFill>
                    <a:schemeClr val="accent6"/>
                  </a:solidFill>
                </a:rPr>
                <a:t>2</a:t>
              </a:r>
            </a:p>
          </p:txBody>
        </p:sp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9ED1548F-5A35-4BD9-A964-E33E42B8EA5D}"/>
                </a:ext>
              </a:extLst>
            </p:cNvPr>
            <p:cNvSpPr/>
            <p:nvPr/>
          </p:nvSpPr>
          <p:spPr>
            <a:xfrm>
              <a:off x="8671258" y="3881919"/>
              <a:ext cx="417404" cy="128456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E7B1D743-DBDA-463E-B106-FC258B86B19F}"/>
                </a:ext>
              </a:extLst>
            </p:cNvPr>
            <p:cNvSpPr txBox="1"/>
            <p:nvPr/>
          </p:nvSpPr>
          <p:spPr>
            <a:xfrm>
              <a:off x="8806818" y="450912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>
                  <a:solidFill>
                    <a:schemeClr val="accent6"/>
                  </a:solidFill>
                </a:rPr>
                <a:t>3</a:t>
              </a:r>
            </a:p>
          </p:txBody>
        </p:sp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44AAB5D7-1BA9-4133-9AA0-B881E959E702}"/>
                </a:ext>
              </a:extLst>
            </p:cNvPr>
            <p:cNvSpPr txBox="1"/>
            <p:nvPr/>
          </p:nvSpPr>
          <p:spPr>
            <a:xfrm>
              <a:off x="8316416" y="836712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Capas</a:t>
              </a:r>
            </a:p>
          </p:txBody>
        </p:sp>
        <p:cxnSp>
          <p:nvCxnSpPr>
            <p:cNvPr id="6" name="Conector recto de flecha 5">
              <a:extLst>
                <a:ext uri="{FF2B5EF4-FFF2-40B4-BE49-F238E27FC236}">
                  <a16:creationId xmlns:a16="http://schemas.microsoft.com/office/drawing/2014/main" id="{AB8B789E-752D-4CF2-B85B-3DF8CC9E0348}"/>
                </a:ext>
              </a:extLst>
            </p:cNvPr>
            <p:cNvCxnSpPr>
              <a:cxnSpLocks/>
            </p:cNvCxnSpPr>
            <p:nvPr/>
          </p:nvCxnSpPr>
          <p:spPr>
            <a:xfrm>
              <a:off x="8806818" y="1289598"/>
              <a:ext cx="0" cy="41229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383B3953-E48D-48C6-BEC9-E1CADF1CA821}"/>
                </a:ext>
              </a:extLst>
            </p:cNvPr>
            <p:cNvSpPr txBox="1"/>
            <p:nvPr/>
          </p:nvSpPr>
          <p:spPr>
            <a:xfrm>
              <a:off x="8806818" y="479715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>
                  <a:solidFill>
                    <a:schemeClr val="accent6"/>
                  </a:solidFill>
                </a:rPr>
                <a:t>4</a:t>
              </a:r>
            </a:p>
          </p:txBody>
        </p:sp>
        <p:sp>
          <p:nvSpPr>
            <p:cNvPr id="34" name="Abrir llave 33">
              <a:extLst>
                <a:ext uri="{FF2B5EF4-FFF2-40B4-BE49-F238E27FC236}">
                  <a16:creationId xmlns:a16="http://schemas.microsoft.com/office/drawing/2014/main" id="{F9648386-1DD4-4DB4-8916-C804AB6AFD71}"/>
                </a:ext>
              </a:extLst>
            </p:cNvPr>
            <p:cNvSpPr/>
            <p:nvPr/>
          </p:nvSpPr>
          <p:spPr>
            <a:xfrm rot="10800000">
              <a:off x="8748464" y="4293096"/>
              <a:ext cx="45719" cy="207617"/>
            </a:xfrm>
            <a:prstGeom prst="leftBrace">
              <a:avLst>
                <a:gd name="adj1" fmla="val 32716"/>
                <a:gd name="adj2" fmla="val 50000"/>
              </a:avLst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35" name="Abrir llave 34">
              <a:extLst>
                <a:ext uri="{FF2B5EF4-FFF2-40B4-BE49-F238E27FC236}">
                  <a16:creationId xmlns:a16="http://schemas.microsoft.com/office/drawing/2014/main" id="{CD467810-269B-4248-8FAD-ED562A566D43}"/>
                </a:ext>
              </a:extLst>
            </p:cNvPr>
            <p:cNvSpPr/>
            <p:nvPr/>
          </p:nvSpPr>
          <p:spPr>
            <a:xfrm rot="10800000">
              <a:off x="8748464" y="4877566"/>
              <a:ext cx="45719" cy="207617"/>
            </a:xfrm>
            <a:prstGeom prst="leftBrace">
              <a:avLst>
                <a:gd name="adj1" fmla="val 32716"/>
                <a:gd name="adj2" fmla="val 50000"/>
              </a:avLst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36" name="Abrir llave 35">
              <a:extLst>
                <a:ext uri="{FF2B5EF4-FFF2-40B4-BE49-F238E27FC236}">
                  <a16:creationId xmlns:a16="http://schemas.microsoft.com/office/drawing/2014/main" id="{5F666889-6C3A-4DE0-9D8B-D671B0816DB9}"/>
                </a:ext>
              </a:extLst>
            </p:cNvPr>
            <p:cNvSpPr/>
            <p:nvPr/>
          </p:nvSpPr>
          <p:spPr>
            <a:xfrm rot="10800000">
              <a:off x="8748464" y="4589534"/>
              <a:ext cx="45719" cy="207617"/>
            </a:xfrm>
            <a:prstGeom prst="leftBrace">
              <a:avLst>
                <a:gd name="adj1" fmla="val 32716"/>
                <a:gd name="adj2" fmla="val 50000"/>
              </a:avLst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</p:grpSp>
      <p:sp>
        <p:nvSpPr>
          <p:cNvPr id="28" name="CuadroTexto 27">
            <a:extLst>
              <a:ext uri="{FF2B5EF4-FFF2-40B4-BE49-F238E27FC236}">
                <a16:creationId xmlns:a16="http://schemas.microsoft.com/office/drawing/2014/main" id="{E7893CEF-8DC4-4609-A077-8AB7661D3814}"/>
              </a:ext>
            </a:extLst>
          </p:cNvPr>
          <p:cNvSpPr txBox="1"/>
          <p:nvPr/>
        </p:nvSpPr>
        <p:spPr>
          <a:xfrm>
            <a:off x="2659457" y="611043"/>
            <a:ext cx="38250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00" b="1" dirty="0">
                <a:solidFill>
                  <a:srgbClr val="C00000"/>
                </a:solidFill>
              </a:rPr>
              <a:t>Capas seleccionadas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6F60F3A-F382-44E1-BAE6-DC84B14F6FA3}"/>
              </a:ext>
            </a:extLst>
          </p:cNvPr>
          <p:cNvSpPr txBox="1"/>
          <p:nvPr/>
        </p:nvSpPr>
        <p:spPr>
          <a:xfrm>
            <a:off x="755576" y="6093296"/>
            <a:ext cx="8097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dirty="0">
                <a:solidFill>
                  <a:srgbClr val="FF0000"/>
                </a:solidFill>
              </a:rPr>
              <a:t>Nota: por algún problema de selección seleccionamos 4 capas en el archivo1</a:t>
            </a:r>
          </a:p>
          <a:p>
            <a:pPr algn="ctr"/>
            <a:r>
              <a:rPr lang="es-CO" dirty="0">
                <a:solidFill>
                  <a:schemeClr val="accent3">
                    <a:lumMod val="75000"/>
                  </a:schemeClr>
                </a:solidFill>
              </a:rPr>
              <a:t>Más adelante se verá el efecto</a:t>
            </a:r>
          </a:p>
        </p:txBody>
      </p:sp>
      <p:pic>
        <p:nvPicPr>
          <p:cNvPr id="5" name="Imagen 7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592BF5E7-2AF9-239A-198F-07491BDAF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4123"/>
            <a:ext cx="1423988" cy="398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D0BD8B63-902F-66A3-D409-06D808452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2385" y="124123"/>
            <a:ext cx="1011240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06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>
            <a:extLst>
              <a:ext uri="{FF2B5EF4-FFF2-40B4-BE49-F238E27FC236}">
                <a16:creationId xmlns:a16="http://schemas.microsoft.com/office/drawing/2014/main" id="{51B26774-C0B0-476B-A81A-62CD9701C867}"/>
              </a:ext>
            </a:extLst>
          </p:cNvPr>
          <p:cNvSpPr txBox="1"/>
          <p:nvPr/>
        </p:nvSpPr>
        <p:spPr>
          <a:xfrm>
            <a:off x="3375707" y="83342"/>
            <a:ext cx="1851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2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2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F2308DF-6407-4BCF-8076-AED8D59E5C62}"/>
              </a:ext>
            </a:extLst>
          </p:cNvPr>
          <p:cNvSpPr txBox="1"/>
          <p:nvPr/>
        </p:nvSpPr>
        <p:spPr>
          <a:xfrm>
            <a:off x="310425" y="618172"/>
            <a:ext cx="87482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>
                <a:solidFill>
                  <a:srgbClr val="C00000"/>
                </a:solidFill>
              </a:rPr>
              <a:t>Proceso para producir el </a:t>
            </a:r>
            <a:r>
              <a:rPr lang="es-CO" sz="2800" b="1" dirty="0" err="1">
                <a:solidFill>
                  <a:srgbClr val="C00000"/>
                </a:solidFill>
              </a:rPr>
              <a:t>interferograma</a:t>
            </a:r>
            <a:r>
              <a:rPr lang="es-CO" sz="2800" b="1" dirty="0">
                <a:solidFill>
                  <a:srgbClr val="C00000"/>
                </a:solidFill>
              </a:rPr>
              <a:t> y coherencia del mapa </a:t>
            </a:r>
          </a:p>
        </p:txBody>
      </p:sp>
      <p:grpSp>
        <p:nvGrpSpPr>
          <p:cNvPr id="39" name="Grupo 38">
            <a:extLst>
              <a:ext uri="{FF2B5EF4-FFF2-40B4-BE49-F238E27FC236}">
                <a16:creationId xmlns:a16="http://schemas.microsoft.com/office/drawing/2014/main" id="{5827BC9C-C632-48CD-4B06-F19E00B98321}"/>
              </a:ext>
            </a:extLst>
          </p:cNvPr>
          <p:cNvGrpSpPr/>
          <p:nvPr/>
        </p:nvGrpSpPr>
        <p:grpSpPr>
          <a:xfrm>
            <a:off x="161864" y="1572279"/>
            <a:ext cx="8671711" cy="5097081"/>
            <a:chOff x="179512" y="1567825"/>
            <a:chExt cx="8820272" cy="5303164"/>
          </a:xfrm>
        </p:grpSpPr>
        <p:grpSp>
          <p:nvGrpSpPr>
            <p:cNvPr id="49" name="Grupo 48">
              <a:extLst>
                <a:ext uri="{FF2B5EF4-FFF2-40B4-BE49-F238E27FC236}">
                  <a16:creationId xmlns:a16="http://schemas.microsoft.com/office/drawing/2014/main" id="{8181E949-5C98-4148-A120-CB4609615510}"/>
                </a:ext>
              </a:extLst>
            </p:cNvPr>
            <p:cNvGrpSpPr/>
            <p:nvPr/>
          </p:nvGrpSpPr>
          <p:grpSpPr>
            <a:xfrm>
              <a:off x="179512" y="1567825"/>
              <a:ext cx="8820272" cy="5303164"/>
              <a:chOff x="0" y="1241434"/>
              <a:chExt cx="8999784" cy="5397361"/>
            </a:xfrm>
          </p:grpSpPr>
          <p:sp>
            <p:nvSpPr>
              <p:cNvPr id="2" name="CuadroTexto 1">
                <a:extLst>
                  <a:ext uri="{FF2B5EF4-FFF2-40B4-BE49-F238E27FC236}">
                    <a16:creationId xmlns:a16="http://schemas.microsoft.com/office/drawing/2014/main" id="{C8587D4B-C1E3-4351-9D68-009BE11E600E}"/>
                  </a:ext>
                </a:extLst>
              </p:cNvPr>
              <p:cNvSpPr txBox="1"/>
              <p:nvPr/>
            </p:nvSpPr>
            <p:spPr>
              <a:xfrm>
                <a:off x="321104" y="1248061"/>
                <a:ext cx="1440160" cy="461665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s-CO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Read</a:t>
                </a:r>
                <a:r>
                  <a:rPr lang="es-CO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1</a:t>
                </a:r>
                <a:r>
                  <a:rPr lang="es-CO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r>
                  <a:rPr lang="es-CO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Input-Output/</a:t>
                </a:r>
                <a:r>
                  <a:rPr lang="es-CO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Read</a:t>
                </a:r>
                <a:endParaRPr lang="es-CO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F94F73CE-A5E1-424D-8A8A-9BF7F8319889}"/>
                  </a:ext>
                </a:extLst>
              </p:cNvPr>
              <p:cNvSpPr txBox="1"/>
              <p:nvPr/>
            </p:nvSpPr>
            <p:spPr>
              <a:xfrm>
                <a:off x="2024456" y="1241434"/>
                <a:ext cx="1710725" cy="461665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s-CO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Orbit</a:t>
                </a:r>
                <a:r>
                  <a:rPr lang="es-CO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-Files</a:t>
                </a:r>
              </a:p>
              <a:p>
                <a:r>
                  <a:rPr lang="es-CO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Radar/</a:t>
                </a:r>
                <a:r>
                  <a:rPr lang="es-CO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Apply</a:t>
                </a:r>
                <a:r>
                  <a:rPr lang="es-CO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r>
                  <a:rPr lang="es-CO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Orbit</a:t>
                </a:r>
                <a:r>
                  <a:rPr lang="es-CO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-File</a:t>
                </a:r>
              </a:p>
            </p:txBody>
          </p:sp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2B4ED700-C373-4AF0-B130-25040E3BEB16}"/>
                  </a:ext>
                </a:extLst>
              </p:cNvPr>
              <p:cNvSpPr txBox="1"/>
              <p:nvPr/>
            </p:nvSpPr>
            <p:spPr>
              <a:xfrm>
                <a:off x="6393844" y="1340768"/>
                <a:ext cx="2319866" cy="830997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s-CO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Enhanced-Spectral-Diversity</a:t>
                </a:r>
                <a:r>
                  <a:rPr lang="es-CO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r>
                  <a:rPr lang="es-CO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Radar/</a:t>
                </a:r>
                <a:r>
                  <a:rPr lang="es-CO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Coregistration</a:t>
                </a:r>
                <a:r>
                  <a:rPr lang="es-CO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/</a:t>
                </a:r>
              </a:p>
              <a:p>
                <a:r>
                  <a:rPr lang="es-CO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S1- TOPS </a:t>
                </a:r>
                <a:r>
                  <a:rPr lang="es-CO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Coregistrations</a:t>
                </a:r>
                <a:r>
                  <a:rPr lang="es-CO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/</a:t>
                </a:r>
              </a:p>
              <a:p>
                <a:r>
                  <a:rPr lang="es-CO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Enhanced-Spectral-Diversity</a:t>
                </a:r>
                <a:endParaRPr lang="es-CO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10E18222-7EB3-4F34-9AFC-DE55D1500DAA}"/>
                  </a:ext>
                </a:extLst>
              </p:cNvPr>
              <p:cNvSpPr txBox="1"/>
              <p:nvPr/>
            </p:nvSpPr>
            <p:spPr>
              <a:xfrm>
                <a:off x="310425" y="4077072"/>
                <a:ext cx="1440160" cy="1015663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s-CO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Interferogram</a:t>
                </a:r>
                <a:r>
                  <a:rPr lang="es-CO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r>
                  <a:rPr lang="es-CO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Radar/</a:t>
                </a:r>
                <a:r>
                  <a:rPr lang="es-CO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Intereferometric</a:t>
                </a:r>
                <a:r>
                  <a:rPr lang="es-CO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/</a:t>
                </a:r>
              </a:p>
              <a:p>
                <a:r>
                  <a:rPr lang="es-CO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Products</a:t>
                </a:r>
                <a:r>
                  <a:rPr lang="es-CO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/</a:t>
                </a:r>
                <a:r>
                  <a:rPr lang="es-CO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Interferogram</a:t>
                </a:r>
                <a:endParaRPr lang="es-CO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1DCBA62C-9803-44E6-AFE0-397C52F4DFC4}"/>
                  </a:ext>
                </a:extLst>
              </p:cNvPr>
              <p:cNvSpPr txBox="1"/>
              <p:nvPr/>
            </p:nvSpPr>
            <p:spPr>
              <a:xfrm>
                <a:off x="1950497" y="4161102"/>
                <a:ext cx="1656184" cy="830997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s-CO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TOPSAR-</a:t>
                </a:r>
                <a:r>
                  <a:rPr lang="es-CO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Deburst</a:t>
                </a:r>
                <a:r>
                  <a:rPr lang="es-CO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r>
                  <a:rPr lang="es-CO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Radar/Sentinel-1 Tops/</a:t>
                </a:r>
              </a:p>
              <a:p>
                <a:r>
                  <a:rPr lang="es-CO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TOPSAR-</a:t>
                </a:r>
                <a:r>
                  <a:rPr lang="es-CO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Deburst</a:t>
                </a:r>
                <a:endParaRPr lang="es-CO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04610B3E-5919-485B-89B0-F2698EAEC40B}"/>
                  </a:ext>
                </a:extLst>
              </p:cNvPr>
              <p:cNvSpPr txBox="1"/>
              <p:nvPr/>
            </p:nvSpPr>
            <p:spPr>
              <a:xfrm>
                <a:off x="4128895" y="1341657"/>
                <a:ext cx="1978875" cy="830997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 wrap="none" rtlCol="0">
                <a:spAutoFit/>
              </a:bodyPr>
              <a:lstStyle>
                <a:defPPr>
                  <a:defRPr lang="es-CO"/>
                </a:defPPr>
                <a:lvl1pPr>
                  <a:defRPr sz="12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r>
                  <a:rPr lang="es-CO" dirty="0"/>
                  <a:t>Back </a:t>
                </a:r>
                <a:r>
                  <a:rPr lang="es-CO" dirty="0" err="1"/>
                  <a:t>Geocoding</a:t>
                </a:r>
                <a:endParaRPr lang="es-CO" dirty="0"/>
              </a:p>
              <a:p>
                <a:r>
                  <a:rPr lang="es-CO" dirty="0"/>
                  <a:t>Radar/</a:t>
                </a:r>
                <a:r>
                  <a:rPr lang="es-CO" dirty="0" err="1"/>
                  <a:t>Coregistraton</a:t>
                </a:r>
                <a:r>
                  <a:rPr lang="es-CO" dirty="0"/>
                  <a:t>/</a:t>
                </a:r>
              </a:p>
              <a:p>
                <a:r>
                  <a:rPr lang="es-CO" dirty="0"/>
                  <a:t>S1-TOPS </a:t>
                </a:r>
                <a:r>
                  <a:rPr lang="es-CO" dirty="0" err="1"/>
                  <a:t>Coregistration</a:t>
                </a:r>
                <a:r>
                  <a:rPr lang="es-CO" dirty="0"/>
                  <a:t>/</a:t>
                </a:r>
              </a:p>
              <a:p>
                <a:r>
                  <a:rPr lang="es-CO" dirty="0"/>
                  <a:t>Back-</a:t>
                </a:r>
                <a:r>
                  <a:rPr lang="es-CO" dirty="0" err="1"/>
                  <a:t>Geocoding</a:t>
                </a:r>
                <a:endParaRPr lang="es-CO" dirty="0"/>
              </a:p>
            </p:txBody>
          </p:sp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6373A28D-2133-4EB9-9140-5EBBBFC1FC9D}"/>
                  </a:ext>
                </a:extLst>
              </p:cNvPr>
              <p:cNvSpPr txBox="1"/>
              <p:nvPr/>
            </p:nvSpPr>
            <p:spPr>
              <a:xfrm>
                <a:off x="255108" y="2292364"/>
                <a:ext cx="146386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CO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Proceso de lectura</a:t>
                </a:r>
              </a:p>
            </p:txBody>
          </p:sp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2D0AAB14-9AC9-433A-9A74-9DC7AAE8456D}"/>
                  </a:ext>
                </a:extLst>
              </p:cNvPr>
              <p:cNvSpPr txBox="1"/>
              <p:nvPr/>
            </p:nvSpPr>
            <p:spPr>
              <a:xfrm>
                <a:off x="1950497" y="2194957"/>
                <a:ext cx="1901423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Aplicar los archivos de las órbitas para darle precisión a la posición</a:t>
                </a:r>
              </a:p>
              <a:p>
                <a:r>
                  <a:rPr lang="es-CO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del satélite e información de la velocidad   </a:t>
                </a:r>
              </a:p>
            </p:txBody>
          </p:sp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7C1154E6-A659-4ACF-A329-88D6A120EC28}"/>
                  </a:ext>
                </a:extLst>
              </p:cNvPr>
              <p:cNvSpPr txBox="1"/>
              <p:nvPr/>
            </p:nvSpPr>
            <p:spPr>
              <a:xfrm>
                <a:off x="4128895" y="2219186"/>
                <a:ext cx="1978875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Corregistrar</a:t>
                </a:r>
                <a:r>
                  <a:rPr lang="es-CO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las 2 imágenes de Sentinel-1 </a:t>
                </a:r>
              </a:p>
              <a:p>
                <a:r>
                  <a:rPr lang="es-CO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Contribuyendo al mismo pixel en los datos del archivos maestro y el esclavo, usando las órbitas de los dos productos  y el modelo de elevación digital</a:t>
                </a:r>
              </a:p>
            </p:txBody>
          </p:sp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A0728036-A241-451C-AB7C-179F87FEE942}"/>
                  </a:ext>
                </a:extLst>
              </p:cNvPr>
              <p:cNvSpPr txBox="1"/>
              <p:nvPr/>
            </p:nvSpPr>
            <p:spPr>
              <a:xfrm>
                <a:off x="6393844" y="2268277"/>
                <a:ext cx="2426628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sz="1200" dirty="0">
                    <a:cs typeface="Arial" panose="020B0604020202020204" pitchFamily="34" charset="0"/>
                  </a:rPr>
                  <a:t>Mejorar los operadores de la  diversidad espectral que sigue al </a:t>
                </a:r>
                <a:r>
                  <a:rPr lang="es-CO" sz="1200" dirty="0" err="1">
                    <a:cs typeface="Arial" panose="020B0604020202020204" pitchFamily="34" charset="0"/>
                  </a:rPr>
                  <a:t>geocoding</a:t>
                </a:r>
                <a:r>
                  <a:rPr lang="es-CO" sz="1200" dirty="0">
                    <a:cs typeface="Arial" panose="020B0604020202020204" pitchFamily="34" charset="0"/>
                  </a:rPr>
                  <a:t>. Aprovecha  los datos del área superpuesta del JSON o  (</a:t>
                </a:r>
                <a:r>
                  <a:rPr lang="es-MX" sz="1200" dirty="0"/>
                  <a:t>JavaScript </a:t>
                </a:r>
                <a:r>
                  <a:rPr lang="es-MX" sz="1200" dirty="0" err="1"/>
                  <a:t>Object</a:t>
                </a:r>
                <a:r>
                  <a:rPr lang="es-MX" sz="1200" dirty="0"/>
                  <a:t> </a:t>
                </a:r>
                <a:r>
                  <a:rPr lang="es-MX" sz="1200" dirty="0" err="1"/>
                  <a:t>Notation</a:t>
                </a:r>
                <a:r>
                  <a:rPr lang="es-MX" sz="1200" dirty="0"/>
                  <a:t>) para el intercambio de datos. Parece ser  más ventajoso que XML </a:t>
                </a:r>
                <a:r>
                  <a:rPr lang="es-MX" sz="1200" b="1" dirty="0"/>
                  <a:t>como formato</a:t>
                </a:r>
                <a:r>
                  <a:rPr lang="es-MX" sz="1200" dirty="0"/>
                  <a:t> de  intercambio de datos.</a:t>
                </a:r>
                <a:r>
                  <a:rPr lang="es-CO" sz="1200" dirty="0"/>
                  <a:t>L</a:t>
                </a:r>
                <a:r>
                  <a:rPr lang="es-CO" sz="1200" dirty="0">
                    <a:cs typeface="Arial" panose="020B0604020202020204" pitchFamily="34" charset="0"/>
                  </a:rPr>
                  <a:t>leva a cabo la Corrección del rango y del </a:t>
                </a:r>
                <a:r>
                  <a:rPr lang="es-CO" sz="1200" dirty="0" err="1">
                    <a:cs typeface="Arial" panose="020B0604020202020204" pitchFamily="34" charset="0"/>
                  </a:rPr>
                  <a:t>azimuth</a:t>
                </a:r>
                <a:r>
                  <a:rPr lang="es-CO" sz="1200" dirty="0">
                    <a:cs typeface="Arial" panose="020B0604020202020204" pitchFamily="34" charset="0"/>
                  </a:rPr>
                  <a:t> de cada barra. </a:t>
                </a:r>
              </a:p>
              <a:p>
                <a:r>
                  <a:rPr lang="es-CO" sz="1200" dirty="0">
                    <a:cs typeface="Arial" panose="020B0604020202020204" pitchFamily="34" charset="0"/>
                  </a:rPr>
                  <a:t>Es un paso de refinamiento</a:t>
                </a:r>
              </a:p>
            </p:txBody>
          </p:sp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81CD5340-ABD7-4318-AD91-355212555AB4}"/>
                  </a:ext>
                </a:extLst>
              </p:cNvPr>
              <p:cNvSpPr txBox="1"/>
              <p:nvPr/>
            </p:nvSpPr>
            <p:spPr>
              <a:xfrm>
                <a:off x="166325" y="5229199"/>
                <a:ext cx="1594938" cy="14095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sz="12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Se produce al fin del programa la  interferometría entre el par de mapas. </a:t>
                </a:r>
              </a:p>
              <a:p>
                <a:r>
                  <a:rPr lang="es-CO" sz="12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(Desplazamiento de terreno)</a:t>
                </a:r>
              </a:p>
            </p:txBody>
          </p:sp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2AFEE097-494D-4074-9454-5609330E7B1B}"/>
                  </a:ext>
                </a:extLst>
              </p:cNvPr>
              <p:cNvSpPr txBox="1"/>
              <p:nvPr/>
            </p:nvSpPr>
            <p:spPr>
              <a:xfrm>
                <a:off x="1950497" y="4971896"/>
                <a:ext cx="1803055" cy="15975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Aplicar la parte superior del operador </a:t>
                </a:r>
              </a:p>
              <a:p>
                <a:r>
                  <a:rPr lang="es-CO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Pues la imagen  consiste en una serie de ráfagas  para obtener un </a:t>
                </a:r>
              </a:p>
              <a:p>
                <a:r>
                  <a:rPr lang="es-CO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cubrimiento continuo del terreno  </a:t>
                </a:r>
              </a:p>
            </p:txBody>
          </p:sp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73E3B67D-0D33-43D5-AA90-C4610CA66628}"/>
                  </a:ext>
                </a:extLst>
              </p:cNvPr>
              <p:cNvSpPr txBox="1"/>
              <p:nvPr/>
            </p:nvSpPr>
            <p:spPr>
              <a:xfrm>
                <a:off x="321104" y="1757156"/>
                <a:ext cx="1440160" cy="461665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s-CO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Read</a:t>
                </a:r>
                <a:r>
                  <a:rPr lang="es-CO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2</a:t>
                </a:r>
                <a:r>
                  <a:rPr lang="es-CO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r>
                  <a:rPr lang="es-CO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Input-Output/</a:t>
                </a:r>
                <a:r>
                  <a:rPr lang="es-CO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Read</a:t>
                </a:r>
                <a:endParaRPr lang="es-CO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CuadroTexto 22">
                <a:extLst>
                  <a:ext uri="{FF2B5EF4-FFF2-40B4-BE49-F238E27FC236}">
                    <a16:creationId xmlns:a16="http://schemas.microsoft.com/office/drawing/2014/main" id="{2F5097B5-1728-43FF-95F4-E0D527C00877}"/>
                  </a:ext>
                </a:extLst>
              </p:cNvPr>
              <p:cNvSpPr txBox="1"/>
              <p:nvPr/>
            </p:nvSpPr>
            <p:spPr>
              <a:xfrm>
                <a:off x="2007068" y="1743910"/>
                <a:ext cx="1710725" cy="461665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s-CO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Orbit</a:t>
                </a:r>
                <a:r>
                  <a:rPr lang="es-CO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-Files</a:t>
                </a:r>
              </a:p>
              <a:p>
                <a:r>
                  <a:rPr lang="es-CO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Radar/</a:t>
                </a:r>
                <a:r>
                  <a:rPr lang="es-CO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Apply</a:t>
                </a:r>
                <a:r>
                  <a:rPr lang="es-CO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r>
                  <a:rPr lang="es-CO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Orbit</a:t>
                </a:r>
                <a:r>
                  <a:rPr lang="es-CO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-File</a:t>
                </a:r>
              </a:p>
            </p:txBody>
          </p:sp>
          <p:cxnSp>
            <p:nvCxnSpPr>
              <p:cNvPr id="16" name="Conector recto de flecha 15">
                <a:extLst>
                  <a:ext uri="{FF2B5EF4-FFF2-40B4-BE49-F238E27FC236}">
                    <a16:creationId xmlns:a16="http://schemas.microsoft.com/office/drawing/2014/main" id="{24F24511-F644-4487-B47C-2A4BB34E32CA}"/>
                  </a:ext>
                </a:extLst>
              </p:cNvPr>
              <p:cNvCxnSpPr>
                <a:cxnSpLocks/>
                <a:stCxn id="2" idx="3"/>
                <a:endCxn id="3" idx="1"/>
              </p:cNvCxnSpPr>
              <p:nvPr/>
            </p:nvCxnSpPr>
            <p:spPr>
              <a:xfrm flipV="1">
                <a:off x="1761264" y="1472267"/>
                <a:ext cx="263192" cy="662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4" name="Conector recto de flecha 23">
                <a:extLst>
                  <a:ext uri="{FF2B5EF4-FFF2-40B4-BE49-F238E27FC236}">
                    <a16:creationId xmlns:a16="http://schemas.microsoft.com/office/drawing/2014/main" id="{0C01EBA7-73A6-4450-BE9C-1C0A235CA672}"/>
                  </a:ext>
                </a:extLst>
              </p:cNvPr>
              <p:cNvCxnSpPr>
                <a:cxnSpLocks/>
                <a:stCxn id="19" idx="3"/>
                <a:endCxn id="23" idx="1"/>
              </p:cNvCxnSpPr>
              <p:nvPr/>
            </p:nvCxnSpPr>
            <p:spPr>
              <a:xfrm flipV="1">
                <a:off x="1761264" y="1974743"/>
                <a:ext cx="245804" cy="1324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5" name="Conector recto de flecha 24">
                <a:extLst>
                  <a:ext uri="{FF2B5EF4-FFF2-40B4-BE49-F238E27FC236}">
                    <a16:creationId xmlns:a16="http://schemas.microsoft.com/office/drawing/2014/main" id="{F572D65D-937C-4556-A03F-D98BC978C631}"/>
                  </a:ext>
                </a:extLst>
              </p:cNvPr>
              <p:cNvCxnSpPr>
                <a:cxnSpLocks/>
                <a:stCxn id="3" idx="3"/>
                <a:endCxn id="7" idx="1"/>
              </p:cNvCxnSpPr>
              <p:nvPr/>
            </p:nvCxnSpPr>
            <p:spPr>
              <a:xfrm>
                <a:off x="3735181" y="1472267"/>
                <a:ext cx="393714" cy="28488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6" name="Conector recto de flecha 25">
                <a:extLst>
                  <a:ext uri="{FF2B5EF4-FFF2-40B4-BE49-F238E27FC236}">
                    <a16:creationId xmlns:a16="http://schemas.microsoft.com/office/drawing/2014/main" id="{81FED953-AD81-4CF5-9061-6CBC1D4779B1}"/>
                  </a:ext>
                </a:extLst>
              </p:cNvPr>
              <p:cNvCxnSpPr>
                <a:cxnSpLocks/>
                <a:stCxn id="23" idx="3"/>
                <a:endCxn id="7" idx="1"/>
              </p:cNvCxnSpPr>
              <p:nvPr/>
            </p:nvCxnSpPr>
            <p:spPr>
              <a:xfrm flipV="1">
                <a:off x="3717793" y="1757156"/>
                <a:ext cx="411102" cy="21758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7" name="Conector recto de flecha 26">
                <a:extLst>
                  <a:ext uri="{FF2B5EF4-FFF2-40B4-BE49-F238E27FC236}">
                    <a16:creationId xmlns:a16="http://schemas.microsoft.com/office/drawing/2014/main" id="{6E3F2AFF-1552-4ACC-B3D7-176F509AD0E4}"/>
                  </a:ext>
                </a:extLst>
              </p:cNvPr>
              <p:cNvCxnSpPr>
                <a:cxnSpLocks/>
                <a:stCxn id="7" idx="3"/>
                <a:endCxn id="4" idx="1"/>
              </p:cNvCxnSpPr>
              <p:nvPr/>
            </p:nvCxnSpPr>
            <p:spPr>
              <a:xfrm flipV="1">
                <a:off x="6107770" y="1756267"/>
                <a:ext cx="286074" cy="88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8" name="Conector recto de flecha 27">
                <a:extLst>
                  <a:ext uri="{FF2B5EF4-FFF2-40B4-BE49-F238E27FC236}">
                    <a16:creationId xmlns:a16="http://schemas.microsoft.com/office/drawing/2014/main" id="{6CEA6820-1085-4309-9D28-2820C873E55E}"/>
                  </a:ext>
                </a:extLst>
              </p:cNvPr>
              <p:cNvCxnSpPr>
                <a:cxnSpLocks/>
                <a:stCxn id="5" idx="3"/>
                <a:endCxn id="6" idx="1"/>
              </p:cNvCxnSpPr>
              <p:nvPr/>
            </p:nvCxnSpPr>
            <p:spPr>
              <a:xfrm flipV="1">
                <a:off x="1750585" y="4576601"/>
                <a:ext cx="199912" cy="830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2" name="Conector recto 41">
                <a:extLst>
                  <a:ext uri="{FF2B5EF4-FFF2-40B4-BE49-F238E27FC236}">
                    <a16:creationId xmlns:a16="http://schemas.microsoft.com/office/drawing/2014/main" id="{B8437263-B53F-481D-8F1B-B51167DD08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13710" y="1865949"/>
                <a:ext cx="286074" cy="108793"/>
              </a:xfrm>
              <a:prstGeom prst="line">
                <a:avLst/>
              </a:prstGeom>
              <a:ln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7" name="Conector recto 46">
                <a:extLst>
                  <a:ext uri="{FF2B5EF4-FFF2-40B4-BE49-F238E27FC236}">
                    <a16:creationId xmlns:a16="http://schemas.microsoft.com/office/drawing/2014/main" id="{EBC7A8EA-943D-41EA-A2DE-C2BE3B1EE87D}"/>
                  </a:ext>
                </a:extLst>
              </p:cNvPr>
              <p:cNvCxnSpPr>
                <a:cxnSpLocks/>
                <a:endCxn id="5" idx="1"/>
              </p:cNvCxnSpPr>
              <p:nvPr/>
            </p:nvCxnSpPr>
            <p:spPr>
              <a:xfrm>
                <a:off x="0" y="4522203"/>
                <a:ext cx="310426" cy="62701"/>
              </a:xfrm>
              <a:prstGeom prst="line">
                <a:avLst/>
              </a:prstGeom>
              <a:ln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9A164608-18E8-4B60-8EE1-ACA4A9D035E5}"/>
                </a:ext>
              </a:extLst>
            </p:cNvPr>
            <p:cNvSpPr txBox="1"/>
            <p:nvPr/>
          </p:nvSpPr>
          <p:spPr>
            <a:xfrm>
              <a:off x="3806593" y="4678185"/>
              <a:ext cx="1656184" cy="276999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s-CO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Write</a:t>
              </a:r>
              <a:endParaRPr lang="es-CO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0" name="Conector recto de flecha 29">
              <a:extLst>
                <a:ext uri="{FF2B5EF4-FFF2-40B4-BE49-F238E27FC236}">
                  <a16:creationId xmlns:a16="http://schemas.microsoft.com/office/drawing/2014/main" id="{2D0B432D-E08F-4E65-9719-20B8005E7085}"/>
                </a:ext>
              </a:extLst>
            </p:cNvPr>
            <p:cNvCxnSpPr>
              <a:cxnSpLocks/>
              <a:stCxn id="6" idx="3"/>
              <a:endCxn id="29" idx="1"/>
            </p:cNvCxnSpPr>
            <p:nvPr/>
          </p:nvCxnSpPr>
          <p:spPr>
            <a:xfrm flipV="1">
              <a:off x="3714253" y="4816685"/>
              <a:ext cx="92340" cy="281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BD34825C-90D1-4087-B5E8-B37F369F4DD8}"/>
                </a:ext>
              </a:extLst>
            </p:cNvPr>
            <p:cNvSpPr txBox="1"/>
            <p:nvPr/>
          </p:nvSpPr>
          <p:spPr>
            <a:xfrm>
              <a:off x="3932038" y="5013176"/>
              <a:ext cx="14125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1200" dirty="0">
                  <a:latin typeface="Arial" panose="020B0604020202020204" pitchFamily="34" charset="0"/>
                  <a:cs typeface="Arial" panose="020B0604020202020204" pitchFamily="34" charset="0"/>
                </a:rPr>
                <a:t>Grabar resultados</a:t>
              </a: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06E8E64C-12CC-CAC4-4872-1757EE52625A}"/>
                </a:ext>
              </a:extLst>
            </p:cNvPr>
            <p:cNvSpPr txBox="1"/>
            <p:nvPr/>
          </p:nvSpPr>
          <p:spPr>
            <a:xfrm>
              <a:off x="4215553" y="5300616"/>
              <a:ext cx="4572000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MX" sz="2000" b="0" i="0" dirty="0">
                  <a:solidFill>
                    <a:srgbClr val="C00000"/>
                  </a:solidFill>
                  <a:effectLst/>
                  <a:latin typeface="system-ui"/>
                </a:rPr>
                <a:t>La </a:t>
              </a:r>
              <a:r>
                <a:rPr lang="es-MX" sz="2000" b="1" i="0" dirty="0">
                  <a:solidFill>
                    <a:srgbClr val="C00000"/>
                  </a:solidFill>
                  <a:effectLst/>
                  <a:latin typeface="system-ui"/>
                </a:rPr>
                <a:t>Interferometría diferencial</a:t>
              </a:r>
              <a:r>
                <a:rPr lang="es-MX" sz="2000" b="0" i="0" dirty="0">
                  <a:solidFill>
                    <a:srgbClr val="C00000"/>
                  </a:solidFill>
                  <a:effectLst/>
                  <a:latin typeface="system-ui"/>
                </a:rPr>
                <a:t> tiene como objetivo medir la deformación del suelo usando pases repetidos de interferometría</a:t>
              </a:r>
              <a:r>
                <a:rPr lang="es-MX" b="0" i="0" dirty="0">
                  <a:solidFill>
                    <a:srgbClr val="333333"/>
                  </a:solidFill>
                  <a:effectLst/>
                  <a:latin typeface="system-ui"/>
                </a:rPr>
                <a:t>.</a:t>
              </a:r>
              <a:endParaRPr lang="es-CO" dirty="0"/>
            </a:p>
          </p:txBody>
        </p:sp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id="{75BF2941-EE61-5D5F-6104-2B65B7D883DB}"/>
                </a:ext>
              </a:extLst>
            </p:cNvPr>
            <p:cNvSpPr txBox="1"/>
            <p:nvPr/>
          </p:nvSpPr>
          <p:spPr>
            <a:xfrm>
              <a:off x="3964807" y="6497659"/>
              <a:ext cx="4748903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MX" sz="1200" dirty="0">
                  <a:hlinkClick r:id="rId3"/>
                </a:rPr>
                <a:t>Generación de un </a:t>
              </a:r>
              <a:r>
                <a:rPr lang="es-MX" sz="1200" dirty="0" err="1">
                  <a:hlinkClick r:id="rId3"/>
                </a:rPr>
                <a:t>interferograma</a:t>
              </a:r>
              <a:r>
                <a:rPr lang="es-MX" sz="1200" dirty="0">
                  <a:hlinkClick r:id="rId3"/>
                </a:rPr>
                <a:t> diferencial DIFSAR (1library.co)</a:t>
              </a:r>
              <a:endParaRPr lang="es-CO" sz="1200" dirty="0"/>
            </a:p>
          </p:txBody>
        </p:sp>
      </p:grpSp>
      <p:pic>
        <p:nvPicPr>
          <p:cNvPr id="40" name="Imagen 7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56DD96E4-8C0E-548F-6B9F-A1A1CD1ED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4123"/>
            <a:ext cx="1423988" cy="398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040A74F4-2CD7-879C-DB4A-F5B449407D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2385" y="124123"/>
            <a:ext cx="1011240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07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>
            <a:extLst>
              <a:ext uri="{FF2B5EF4-FFF2-40B4-BE49-F238E27FC236}">
                <a16:creationId xmlns:a16="http://schemas.microsoft.com/office/drawing/2014/main" id="{51B26774-C0B0-476B-A81A-62CD9701C867}"/>
              </a:ext>
            </a:extLst>
          </p:cNvPr>
          <p:cNvSpPr txBox="1"/>
          <p:nvPr/>
        </p:nvSpPr>
        <p:spPr>
          <a:xfrm>
            <a:off x="3101914" y="83342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pic>
        <p:nvPicPr>
          <p:cNvPr id="5" name="Imagen 4" descr="Una captura de pantalla de una computadora&#10;&#10;Descripción generada automáticamente">
            <a:extLst>
              <a:ext uri="{FF2B5EF4-FFF2-40B4-BE49-F238E27FC236}">
                <a16:creationId xmlns:a16="http://schemas.microsoft.com/office/drawing/2014/main" id="{1A9EA607-9ED0-4740-AAAB-2C379E9BF3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56" y="2117062"/>
            <a:ext cx="8035565" cy="4520005"/>
          </a:xfrm>
          <a:prstGeom prst="rect">
            <a:avLst/>
          </a:prstGeom>
        </p:spPr>
      </p:pic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A9CC65DA-26EF-4A8E-B260-B4EA17C5D24C}"/>
              </a:ext>
            </a:extLst>
          </p:cNvPr>
          <p:cNvSpPr/>
          <p:nvPr/>
        </p:nvSpPr>
        <p:spPr>
          <a:xfrm>
            <a:off x="2331751" y="2447331"/>
            <a:ext cx="648072" cy="216024"/>
          </a:xfrm>
          <a:prstGeom prst="roundRect">
            <a:avLst/>
          </a:prstGeom>
          <a:noFill/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D04FD957-68D5-4872-9C82-C178E0B49713}"/>
              </a:ext>
            </a:extLst>
          </p:cNvPr>
          <p:cNvCxnSpPr>
            <a:cxnSpLocks/>
          </p:cNvCxnSpPr>
          <p:nvPr/>
        </p:nvCxnSpPr>
        <p:spPr>
          <a:xfrm>
            <a:off x="1625971" y="3239419"/>
            <a:ext cx="1539950" cy="399256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uadroTexto 15">
            <a:extLst>
              <a:ext uri="{FF2B5EF4-FFF2-40B4-BE49-F238E27FC236}">
                <a16:creationId xmlns:a16="http://schemas.microsoft.com/office/drawing/2014/main" id="{D2A43889-298D-4CD6-B1F2-C139814D8BE6}"/>
              </a:ext>
            </a:extLst>
          </p:cNvPr>
          <p:cNvSpPr txBox="1"/>
          <p:nvPr/>
        </p:nvSpPr>
        <p:spPr>
          <a:xfrm>
            <a:off x="251520" y="927305"/>
            <a:ext cx="83529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err="1">
                <a:solidFill>
                  <a:srgbClr val="C00000"/>
                </a:solidFill>
              </a:rPr>
              <a:t>Interferograma</a:t>
            </a:r>
            <a:r>
              <a:rPr lang="es-MX" sz="2800" b="1" dirty="0">
                <a:solidFill>
                  <a:srgbClr val="C00000"/>
                </a:solidFill>
              </a:rPr>
              <a:t> que representa la diferencia entre las dos imágenes</a:t>
            </a:r>
            <a:endParaRPr lang="es-CO" sz="2800" b="1" dirty="0">
              <a:solidFill>
                <a:srgbClr val="C00000"/>
              </a:solidFill>
            </a:endParaRPr>
          </a:p>
        </p:txBody>
      </p: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F6570D3C-020F-44D7-B30B-BC05D013FC2B}"/>
              </a:ext>
            </a:extLst>
          </p:cNvPr>
          <p:cNvCxnSpPr>
            <a:cxnSpLocks/>
          </p:cNvCxnSpPr>
          <p:nvPr/>
        </p:nvCxnSpPr>
        <p:spPr>
          <a:xfrm flipH="1">
            <a:off x="1625971" y="2663355"/>
            <a:ext cx="993812" cy="5760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adroTexto 1">
            <a:extLst>
              <a:ext uri="{FF2B5EF4-FFF2-40B4-BE49-F238E27FC236}">
                <a16:creationId xmlns:a16="http://schemas.microsoft.com/office/drawing/2014/main" id="{0DDCF94D-9E17-43D2-A3E7-DC19BF57AA12}"/>
              </a:ext>
            </a:extLst>
          </p:cNvPr>
          <p:cNvSpPr txBox="1"/>
          <p:nvPr/>
        </p:nvSpPr>
        <p:spPr>
          <a:xfrm>
            <a:off x="3491880" y="2574560"/>
            <a:ext cx="55370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2000" b="1" dirty="0" err="1">
                <a:solidFill>
                  <a:schemeClr val="accent3"/>
                </a:solidFill>
              </a:rPr>
              <a:t>Interferograma</a:t>
            </a:r>
            <a:r>
              <a:rPr lang="es-CO" sz="2000" b="1" dirty="0">
                <a:solidFill>
                  <a:schemeClr val="accent3"/>
                </a:solidFill>
              </a:rPr>
              <a:t> que representa la diferencia </a:t>
            </a:r>
          </a:p>
          <a:p>
            <a:pPr algn="ctr"/>
            <a:r>
              <a:rPr lang="es-CO" sz="2000" dirty="0">
                <a:solidFill>
                  <a:schemeClr val="accent3"/>
                </a:solidFill>
              </a:rPr>
              <a:t>de fase entre las dos imágenes después del </a:t>
            </a:r>
          </a:p>
          <a:p>
            <a:pPr algn="ctr"/>
            <a:r>
              <a:rPr lang="es-CO" sz="2000" dirty="0">
                <a:solidFill>
                  <a:schemeClr val="accent3"/>
                </a:solidFill>
              </a:rPr>
              <a:t>desfogue del radar</a:t>
            </a: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90119010-96C2-451B-9DB8-5198AA6F8804}"/>
              </a:ext>
            </a:extLst>
          </p:cNvPr>
          <p:cNvSpPr/>
          <p:nvPr/>
        </p:nvSpPr>
        <p:spPr>
          <a:xfrm>
            <a:off x="3165921" y="3455443"/>
            <a:ext cx="2190166" cy="122413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969952DC-C1FA-46ED-B61F-04D65620DBC1}"/>
              </a:ext>
            </a:extLst>
          </p:cNvPr>
          <p:cNvCxnSpPr>
            <a:cxnSpLocks/>
          </p:cNvCxnSpPr>
          <p:nvPr/>
        </p:nvCxnSpPr>
        <p:spPr>
          <a:xfrm flipH="1">
            <a:off x="4924039" y="3167411"/>
            <a:ext cx="432048" cy="47126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7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89BF2F5E-02EB-8CAC-44AC-DC72D3C42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4123"/>
            <a:ext cx="1423988" cy="398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C090C89-9036-CEC5-CC19-B28D8C0879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2385" y="124123"/>
            <a:ext cx="1011240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66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>
            <a:extLst>
              <a:ext uri="{FF2B5EF4-FFF2-40B4-BE49-F238E27FC236}">
                <a16:creationId xmlns:a16="http://schemas.microsoft.com/office/drawing/2014/main" id="{51B26774-C0B0-476B-A81A-62CD9701C867}"/>
              </a:ext>
            </a:extLst>
          </p:cNvPr>
          <p:cNvSpPr txBox="1"/>
          <p:nvPr/>
        </p:nvSpPr>
        <p:spPr>
          <a:xfrm>
            <a:off x="3101914" y="83342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931C8724-92CA-7EE0-2D1B-15CED455E588}"/>
              </a:ext>
            </a:extLst>
          </p:cNvPr>
          <p:cNvGrpSpPr/>
          <p:nvPr/>
        </p:nvGrpSpPr>
        <p:grpSpPr>
          <a:xfrm>
            <a:off x="154505" y="586845"/>
            <a:ext cx="8834989" cy="5912658"/>
            <a:chOff x="154505" y="586845"/>
            <a:chExt cx="8834989" cy="5912658"/>
          </a:xfrm>
        </p:grpSpPr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B9BF182E-C1CC-4063-8D71-EF5332C02FA5}"/>
                </a:ext>
              </a:extLst>
            </p:cNvPr>
            <p:cNvSpPr txBox="1"/>
            <p:nvPr/>
          </p:nvSpPr>
          <p:spPr>
            <a:xfrm>
              <a:off x="154505" y="5329952"/>
              <a:ext cx="8834989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O" sz="1400" dirty="0">
                  <a:solidFill>
                    <a:srgbClr val="C00000"/>
                  </a:solidFill>
                </a:rPr>
                <a:t>Mapa de </a:t>
              </a:r>
              <a:r>
                <a:rPr lang="es-CO" sz="1400" b="1" dirty="0">
                  <a:solidFill>
                    <a:srgbClr val="C00000"/>
                  </a:solidFill>
                </a:rPr>
                <a:t>coherencia</a:t>
              </a:r>
              <a:r>
                <a:rPr lang="es-CO" sz="1400" dirty="0">
                  <a:solidFill>
                    <a:srgbClr val="C00000"/>
                  </a:solidFill>
                </a:rPr>
                <a:t> que es una medida indirecta de la calidad del </a:t>
              </a:r>
              <a:r>
                <a:rPr lang="es-CO" sz="1400" b="1" dirty="0" err="1">
                  <a:solidFill>
                    <a:srgbClr val="C00000"/>
                  </a:solidFill>
                </a:rPr>
                <a:t>interferograma</a:t>
              </a:r>
              <a:r>
                <a:rPr lang="es-CO" sz="1400" dirty="0">
                  <a:solidFill>
                    <a:srgbClr val="C00000"/>
                  </a:solidFill>
                </a:rPr>
                <a:t> y la coherencia.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O" sz="1400" dirty="0"/>
                <a:t>Áreas de alta coherencia aparecen </a:t>
              </a:r>
              <a:r>
                <a:rPr lang="es-CO" sz="1400" b="1" dirty="0">
                  <a:solidFill>
                    <a:schemeClr val="accent1"/>
                  </a:solidFill>
                </a:rPr>
                <a:t>brillantes</a:t>
              </a:r>
              <a:r>
                <a:rPr lang="es-CO" sz="1400" dirty="0"/>
                <a:t> (Construcciones y áreas turbias) y las áreas de poca coherencia aparecen </a:t>
              </a:r>
              <a:r>
                <a:rPr lang="es-CO" sz="1400" b="1" dirty="0">
                  <a:solidFill>
                    <a:schemeClr val="accent1"/>
                  </a:solidFill>
                </a:rPr>
                <a:t>negras</a:t>
              </a:r>
              <a:r>
                <a:rPr lang="es-CO" sz="1400" dirty="0"/>
                <a:t> (Vegetación)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O" sz="1400" dirty="0"/>
                <a:t>Hemos producido un </a:t>
              </a:r>
              <a:r>
                <a:rPr lang="es-CO" sz="1400" dirty="0" err="1"/>
                <a:t>interferograma</a:t>
              </a:r>
              <a:r>
                <a:rPr lang="es-CO" sz="1400" dirty="0"/>
                <a:t> que contiene la tipografía y la deformación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O" sz="1400" b="1" dirty="0"/>
                <a:t>Sigue</a:t>
              </a:r>
              <a:r>
                <a:rPr lang="es-CO" sz="1400" dirty="0"/>
                <a:t> el procesamiento de la interferometría diferencial que contiene solo la deformación</a:t>
              </a:r>
            </a:p>
          </p:txBody>
        </p:sp>
        <p:pic>
          <p:nvPicPr>
            <p:cNvPr id="5" name="Imagen 4" descr="Captura de pantalla de un celular&#10;&#10;Descripción generada automáticamente">
              <a:extLst>
                <a:ext uri="{FF2B5EF4-FFF2-40B4-BE49-F238E27FC236}">
                  <a16:creationId xmlns:a16="http://schemas.microsoft.com/office/drawing/2014/main" id="{71191698-E970-48A4-868F-115EB7599E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6621" y="2034715"/>
              <a:ext cx="5861683" cy="3297197"/>
            </a:xfrm>
            <a:prstGeom prst="rect">
              <a:avLst/>
            </a:prstGeom>
          </p:spPr>
        </p:pic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F9FF7E53-41CF-4763-B4E3-14DC55459FDA}"/>
                </a:ext>
              </a:extLst>
            </p:cNvPr>
            <p:cNvSpPr txBox="1"/>
            <p:nvPr/>
          </p:nvSpPr>
          <p:spPr>
            <a:xfrm>
              <a:off x="851784" y="586845"/>
              <a:ext cx="792088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2800" b="1" dirty="0">
                  <a:solidFill>
                    <a:srgbClr val="C00000"/>
                  </a:solidFill>
                </a:rPr>
                <a:t>Resultado intermedio: Mapa de coherencia</a:t>
              </a:r>
            </a:p>
            <a:p>
              <a:pPr algn="ctr"/>
              <a:r>
                <a:rPr lang="es-CO" sz="2800" b="1" dirty="0">
                  <a:solidFill>
                    <a:srgbClr val="C00000"/>
                  </a:solidFill>
                </a:rPr>
                <a:t>Muestra el parecido del pixel entre imágenes esclavas y maestras: escala de 0 a 1</a:t>
              </a:r>
            </a:p>
          </p:txBody>
        </p:sp>
        <p:cxnSp>
          <p:nvCxnSpPr>
            <p:cNvPr id="4" name="Conector recto de flecha 3">
              <a:extLst>
                <a:ext uri="{FF2B5EF4-FFF2-40B4-BE49-F238E27FC236}">
                  <a16:creationId xmlns:a16="http://schemas.microsoft.com/office/drawing/2014/main" id="{9DC12698-F35D-4CE2-85C5-9A3CD42656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62321" y="3849656"/>
              <a:ext cx="1421847" cy="1785222"/>
            </a:xfrm>
            <a:prstGeom prst="straightConnector1">
              <a:avLst/>
            </a:prstGeom>
            <a:ln>
              <a:gradFill>
                <a:gsLst>
                  <a:gs pos="0">
                    <a:schemeClr val="accent1">
                      <a:lumMod val="45000"/>
                      <a:lumOff val="55000"/>
                    </a:schemeClr>
                  </a:gs>
                  <a:gs pos="0">
                    <a:schemeClr val="accent6"/>
                  </a:gs>
                </a:gsLst>
                <a:lin ang="5400000" scaled="1"/>
              </a:gra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cto de flecha 8">
              <a:extLst>
                <a:ext uri="{FF2B5EF4-FFF2-40B4-BE49-F238E27FC236}">
                  <a16:creationId xmlns:a16="http://schemas.microsoft.com/office/drawing/2014/main" id="{0BE45C7B-22F7-4D6C-A2F9-47B363CB7F5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27784" y="3760335"/>
              <a:ext cx="2386050" cy="2044929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4EFDFAAA-49DE-492A-B987-E9B079DB9C03}"/>
                </a:ext>
              </a:extLst>
            </p:cNvPr>
            <p:cNvSpPr/>
            <p:nvPr/>
          </p:nvSpPr>
          <p:spPr>
            <a:xfrm>
              <a:off x="4812224" y="3391003"/>
              <a:ext cx="864096" cy="369332"/>
            </a:xfrm>
            <a:prstGeom prst="ellipse">
              <a:avLst/>
            </a:prstGeom>
            <a:noFill/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62B3F9F2-47B9-4766-8FC7-02280A0F8D8F}"/>
                </a:ext>
              </a:extLst>
            </p:cNvPr>
            <p:cNvSpPr/>
            <p:nvPr/>
          </p:nvSpPr>
          <p:spPr>
            <a:xfrm>
              <a:off x="5702454" y="3442115"/>
              <a:ext cx="1512168" cy="417098"/>
            </a:xfrm>
            <a:prstGeom prst="ellipse">
              <a:avLst/>
            </a:prstGeom>
            <a:noFill/>
            <a:ln w="95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5" name="Abrir llave 14">
              <a:extLst>
                <a:ext uri="{FF2B5EF4-FFF2-40B4-BE49-F238E27FC236}">
                  <a16:creationId xmlns:a16="http://schemas.microsoft.com/office/drawing/2014/main" id="{7DAEE963-F23C-4188-9DCB-21150BC460F4}"/>
                </a:ext>
              </a:extLst>
            </p:cNvPr>
            <p:cNvSpPr/>
            <p:nvPr/>
          </p:nvSpPr>
          <p:spPr>
            <a:xfrm rot="5400000">
              <a:off x="5501156" y="269578"/>
              <a:ext cx="173810" cy="4392488"/>
            </a:xfrm>
            <a:prstGeom prst="leftBrac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cxnSp>
          <p:nvCxnSpPr>
            <p:cNvPr id="17" name="Conector recto de flecha 16">
              <a:extLst>
                <a:ext uri="{FF2B5EF4-FFF2-40B4-BE49-F238E27FC236}">
                  <a16:creationId xmlns:a16="http://schemas.microsoft.com/office/drawing/2014/main" id="{27DDBD4C-CC1E-4D2E-A25D-63C48C09ECE3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5588061" y="1170911"/>
              <a:ext cx="756084" cy="1208006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Imagen 7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07967EA6-1811-A052-7DA5-8B3C71883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4123"/>
            <a:ext cx="1423988" cy="398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FAA9F9F3-613F-FF49-4F68-49B12F7444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2385" y="124123"/>
            <a:ext cx="1011240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07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>
            <a:extLst>
              <a:ext uri="{FF2B5EF4-FFF2-40B4-BE49-F238E27FC236}">
                <a16:creationId xmlns:a16="http://schemas.microsoft.com/office/drawing/2014/main" id="{51B26774-C0B0-476B-A81A-62CD9701C867}"/>
              </a:ext>
            </a:extLst>
          </p:cNvPr>
          <p:cNvSpPr txBox="1"/>
          <p:nvPr/>
        </p:nvSpPr>
        <p:spPr>
          <a:xfrm>
            <a:off x="3101914" y="83342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0AAADFF3-6AE0-404D-848D-D2A62CF83A91}"/>
              </a:ext>
            </a:extLst>
          </p:cNvPr>
          <p:cNvSpPr txBox="1"/>
          <p:nvPr/>
        </p:nvSpPr>
        <p:spPr>
          <a:xfrm>
            <a:off x="785158" y="1848196"/>
            <a:ext cx="1440160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O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Read</a:t>
            </a:r>
            <a:r>
              <a:rPr lang="es-CO" sz="1200" b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Input-Output/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Read</a:t>
            </a:r>
            <a:endParaRPr lang="es-CO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180532C4-0E0C-4F76-82A2-9FA33FD1DC9D}"/>
              </a:ext>
            </a:extLst>
          </p:cNvPr>
          <p:cNvSpPr txBox="1"/>
          <p:nvPr/>
        </p:nvSpPr>
        <p:spPr>
          <a:xfrm>
            <a:off x="2488510" y="1755827"/>
            <a:ext cx="2353337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s-CO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TopoPhaseRemoval</a:t>
            </a:r>
            <a:endParaRPr lang="es-CO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CO" sz="1200" b="1" dirty="0">
                <a:latin typeface="Arial" panose="020B0604020202020204" pitchFamily="34" charset="0"/>
                <a:cs typeface="Arial" panose="020B0604020202020204" pitchFamily="34" charset="0"/>
              </a:rPr>
              <a:t>Radar/</a:t>
            </a:r>
            <a:r>
              <a:rPr lang="es-CO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Interferometrics</a:t>
            </a:r>
            <a:r>
              <a:rPr lang="es-CO" sz="1200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r>
              <a:rPr lang="es-CO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Products</a:t>
            </a:r>
            <a:r>
              <a:rPr lang="es-CO" sz="1200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s-CO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TopoPhaseRemoval</a:t>
            </a:r>
            <a:endParaRPr lang="es-CO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88E512DC-C289-4C94-A525-850E393DA672}"/>
              </a:ext>
            </a:extLst>
          </p:cNvPr>
          <p:cNvSpPr txBox="1"/>
          <p:nvPr/>
        </p:nvSpPr>
        <p:spPr>
          <a:xfrm>
            <a:off x="1147622" y="3316471"/>
            <a:ext cx="1957587" cy="8309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s-CO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GoldsteinPhaseFiltering</a:t>
            </a:r>
            <a:endParaRPr lang="es-CO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CO" sz="1200" b="1" dirty="0">
                <a:latin typeface="Arial" panose="020B0604020202020204" pitchFamily="34" charset="0"/>
                <a:cs typeface="Arial" panose="020B0604020202020204" pitchFamily="34" charset="0"/>
              </a:rPr>
              <a:t>Radar/</a:t>
            </a:r>
            <a:r>
              <a:rPr lang="es-CO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Interferometric</a:t>
            </a:r>
            <a:r>
              <a:rPr lang="es-CO" sz="1200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r>
              <a:rPr lang="es-CO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Filtering</a:t>
            </a:r>
            <a:r>
              <a:rPr lang="es-CO" sz="1200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r>
              <a:rPr lang="es-CO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GoldsteinPhaseFiltering</a:t>
            </a:r>
            <a:endParaRPr lang="es-CO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49E39C1A-B208-46A1-9D6E-1FEF0370605D}"/>
              </a:ext>
            </a:extLst>
          </p:cNvPr>
          <p:cNvSpPr txBox="1"/>
          <p:nvPr/>
        </p:nvSpPr>
        <p:spPr>
          <a:xfrm>
            <a:off x="1147622" y="5064311"/>
            <a:ext cx="1800200" cy="8309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O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SnaphuExport</a:t>
            </a:r>
            <a:endParaRPr lang="es-CO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CO" sz="1200" b="1" dirty="0">
                <a:latin typeface="Arial" panose="020B0604020202020204" pitchFamily="34" charset="0"/>
                <a:cs typeface="Arial" panose="020B0604020202020204" pitchFamily="34" charset="0"/>
              </a:rPr>
              <a:t>Radar/</a:t>
            </a:r>
            <a:r>
              <a:rPr lang="es-CO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Interferometric</a:t>
            </a:r>
            <a:r>
              <a:rPr lang="es-CO" sz="1200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r>
              <a:rPr lang="es-CO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UnWrapping</a:t>
            </a:r>
            <a:r>
              <a:rPr lang="es-CO" sz="1200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r>
              <a:rPr lang="es-CO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SnaphuExport</a:t>
            </a:r>
            <a:endParaRPr lang="es-CO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B2D25B02-E52A-4B9B-A774-B49E77473BFE}"/>
              </a:ext>
            </a:extLst>
          </p:cNvPr>
          <p:cNvSpPr txBox="1"/>
          <p:nvPr/>
        </p:nvSpPr>
        <p:spPr>
          <a:xfrm>
            <a:off x="4093042" y="3498932"/>
            <a:ext cx="1656184" cy="27699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O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Write</a:t>
            </a:r>
            <a:endParaRPr lang="es-CO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0D9D4C6F-D0D6-4D6B-9F57-C68131CA9ACD}"/>
              </a:ext>
            </a:extLst>
          </p:cNvPr>
          <p:cNvSpPr txBox="1"/>
          <p:nvPr/>
        </p:nvSpPr>
        <p:spPr>
          <a:xfrm>
            <a:off x="5022233" y="1848196"/>
            <a:ext cx="2230098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>
            <a:defPPr>
              <a:defRPr lang="es-CO"/>
            </a:defPPr>
            <a:lvl1pPr>
              <a:defRPr sz="1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CO" dirty="0" err="1"/>
              <a:t>Multilook</a:t>
            </a:r>
            <a:endParaRPr lang="es-CO" dirty="0"/>
          </a:p>
          <a:p>
            <a:r>
              <a:rPr lang="es-CO" dirty="0"/>
              <a:t>Radar/</a:t>
            </a:r>
            <a:r>
              <a:rPr lang="es-CO" dirty="0" err="1"/>
              <a:t>Sar</a:t>
            </a:r>
            <a:r>
              <a:rPr lang="es-CO" dirty="0"/>
              <a:t> </a:t>
            </a:r>
            <a:r>
              <a:rPr lang="es-CO" dirty="0" err="1"/>
              <a:t>Utilities</a:t>
            </a:r>
            <a:r>
              <a:rPr lang="es-CO" dirty="0"/>
              <a:t>/</a:t>
            </a:r>
            <a:r>
              <a:rPr lang="es-CO" dirty="0" err="1"/>
              <a:t>Multilook</a:t>
            </a:r>
            <a:endParaRPr lang="es-CO" dirty="0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A042142D-7E9A-4C14-966D-D49079E313BA}"/>
              </a:ext>
            </a:extLst>
          </p:cNvPr>
          <p:cNvSpPr txBox="1"/>
          <p:nvPr/>
        </p:nvSpPr>
        <p:spPr>
          <a:xfrm>
            <a:off x="761456" y="2290745"/>
            <a:ext cx="14638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Proceso de lectura</a:t>
            </a:r>
          </a:p>
        </p:txBody>
      </p:sp>
      <p:cxnSp>
        <p:nvCxnSpPr>
          <p:cNvPr id="36" name="Conector recto de flecha 35">
            <a:extLst>
              <a:ext uri="{FF2B5EF4-FFF2-40B4-BE49-F238E27FC236}">
                <a16:creationId xmlns:a16="http://schemas.microsoft.com/office/drawing/2014/main" id="{0AFD9CE1-4856-4CCD-876B-86DA4BE7F7EC}"/>
              </a:ext>
            </a:extLst>
          </p:cNvPr>
          <p:cNvCxnSpPr>
            <a:cxnSpLocks/>
            <a:stCxn id="19" idx="3"/>
            <a:endCxn id="23" idx="1"/>
          </p:cNvCxnSpPr>
          <p:nvPr/>
        </p:nvCxnSpPr>
        <p:spPr>
          <a:xfrm flipV="1">
            <a:off x="2225318" y="2078993"/>
            <a:ext cx="263192" cy="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Conector recto de flecha 37">
            <a:extLst>
              <a:ext uri="{FF2B5EF4-FFF2-40B4-BE49-F238E27FC236}">
                <a16:creationId xmlns:a16="http://schemas.microsoft.com/office/drawing/2014/main" id="{4C3426D0-91E9-4FAC-AFAA-A83B41320BE0}"/>
              </a:ext>
            </a:extLst>
          </p:cNvPr>
          <p:cNvCxnSpPr>
            <a:cxnSpLocks/>
            <a:stCxn id="23" idx="3"/>
            <a:endCxn id="27" idx="1"/>
          </p:cNvCxnSpPr>
          <p:nvPr/>
        </p:nvCxnSpPr>
        <p:spPr>
          <a:xfrm>
            <a:off x="4841847" y="2078993"/>
            <a:ext cx="180386" cy="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1" name="Conector recto de flecha 40">
            <a:extLst>
              <a:ext uri="{FF2B5EF4-FFF2-40B4-BE49-F238E27FC236}">
                <a16:creationId xmlns:a16="http://schemas.microsoft.com/office/drawing/2014/main" id="{2854B9A9-6CCC-4855-BC20-EEA50A3AD45A}"/>
              </a:ext>
            </a:extLst>
          </p:cNvPr>
          <p:cNvCxnSpPr>
            <a:cxnSpLocks/>
            <a:stCxn id="24" idx="3"/>
            <a:endCxn id="26" idx="1"/>
          </p:cNvCxnSpPr>
          <p:nvPr/>
        </p:nvCxnSpPr>
        <p:spPr>
          <a:xfrm flipV="1">
            <a:off x="3105209" y="3637432"/>
            <a:ext cx="987833" cy="945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3" name="Conector recto 42">
            <a:extLst>
              <a:ext uri="{FF2B5EF4-FFF2-40B4-BE49-F238E27FC236}">
                <a16:creationId xmlns:a16="http://schemas.microsoft.com/office/drawing/2014/main" id="{2F549B72-D31A-44F6-917C-81CDC0F92AC8}"/>
              </a:ext>
            </a:extLst>
          </p:cNvPr>
          <p:cNvCxnSpPr>
            <a:cxnSpLocks/>
          </p:cNvCxnSpPr>
          <p:nvPr/>
        </p:nvCxnSpPr>
        <p:spPr>
          <a:xfrm>
            <a:off x="2947822" y="4147469"/>
            <a:ext cx="0" cy="954778"/>
          </a:xfrm>
          <a:prstGeom prst="line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3" name="CuadroTexto 52">
            <a:extLst>
              <a:ext uri="{FF2B5EF4-FFF2-40B4-BE49-F238E27FC236}">
                <a16:creationId xmlns:a16="http://schemas.microsoft.com/office/drawing/2014/main" id="{4DC15EC9-2B50-4A04-82F3-3D20A315DE37}"/>
              </a:ext>
            </a:extLst>
          </p:cNvPr>
          <p:cNvSpPr txBox="1"/>
          <p:nvPr/>
        </p:nvSpPr>
        <p:spPr>
          <a:xfrm>
            <a:off x="2488510" y="2464434"/>
            <a:ext cx="25282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Remover la fase de inducción </a:t>
            </a:r>
          </a:p>
          <a:p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topográfica del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interferograama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de</a:t>
            </a:r>
          </a:p>
          <a:p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partida</a:t>
            </a: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37563378-96F5-4F2D-AD76-762D5C338855}"/>
              </a:ext>
            </a:extLst>
          </p:cNvPr>
          <p:cNvSpPr txBox="1"/>
          <p:nvPr/>
        </p:nvSpPr>
        <p:spPr>
          <a:xfrm>
            <a:off x="1150106" y="4174519"/>
            <a:ext cx="20409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Filtrado de fase del </a:t>
            </a:r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interferograma</a:t>
            </a:r>
            <a:endParaRPr lang="es-CO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Para filtrar el ruido de la fase para visualización</a:t>
            </a: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4D7663A3-3AEC-4486-87E1-D05F52B91D29}"/>
              </a:ext>
            </a:extLst>
          </p:cNvPr>
          <p:cNvSpPr txBox="1"/>
          <p:nvPr/>
        </p:nvSpPr>
        <p:spPr>
          <a:xfrm>
            <a:off x="4932040" y="2451637"/>
            <a:ext cx="2366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Reducir la apariencia moteada y mejorar la interpretabilidad de la imagen</a:t>
            </a:r>
            <a:endParaRPr lang="es-CO" dirty="0"/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E9EE95B2-A61E-4AE4-BBEB-3A338E9C635E}"/>
              </a:ext>
            </a:extLst>
          </p:cNvPr>
          <p:cNvSpPr txBox="1"/>
          <p:nvPr/>
        </p:nvSpPr>
        <p:spPr>
          <a:xfrm>
            <a:off x="1147622" y="5811436"/>
            <a:ext cx="2832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Exportar los datos para </a:t>
            </a:r>
            <a:r>
              <a:rPr lang="es-CO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snaphu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proceso para aplicar </a:t>
            </a:r>
          </a:p>
          <a:p>
            <a:r>
              <a:rPr lang="es-CO" sz="1200" dirty="0" err="1">
                <a:latin typeface="Arial" panose="020B0604020202020204" pitchFamily="34" charset="0"/>
                <a:cs typeface="Arial" panose="020B0604020202020204" pitchFamily="34" charset="0"/>
              </a:rPr>
              <a:t>Phaserapping</a:t>
            </a:r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</a:rPr>
              <a:t> en formatos compatibles para procesos de SNAP </a:t>
            </a:r>
          </a:p>
        </p:txBody>
      </p:sp>
      <p:cxnSp>
        <p:nvCxnSpPr>
          <p:cNvPr id="74" name="Conector recto de flecha 73">
            <a:extLst>
              <a:ext uri="{FF2B5EF4-FFF2-40B4-BE49-F238E27FC236}">
                <a16:creationId xmlns:a16="http://schemas.microsoft.com/office/drawing/2014/main" id="{A0CE2A0E-574B-4F35-94FA-753329ABE076}"/>
              </a:ext>
            </a:extLst>
          </p:cNvPr>
          <p:cNvCxnSpPr>
            <a:cxnSpLocks/>
            <a:stCxn id="27" idx="3"/>
            <a:endCxn id="24" idx="0"/>
          </p:cNvCxnSpPr>
          <p:nvPr/>
        </p:nvCxnSpPr>
        <p:spPr>
          <a:xfrm flipH="1">
            <a:off x="2126416" y="2079029"/>
            <a:ext cx="5125915" cy="12374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A3DD66BE-22EA-2A3C-0134-200265A6378B}"/>
              </a:ext>
            </a:extLst>
          </p:cNvPr>
          <p:cNvSpPr txBox="1"/>
          <p:nvPr/>
        </p:nvSpPr>
        <p:spPr>
          <a:xfrm>
            <a:off x="201328" y="616694"/>
            <a:ext cx="862156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2800" b="1" dirty="0">
                <a:solidFill>
                  <a:srgbClr val="C00000"/>
                </a:solidFill>
              </a:rPr>
              <a:t>Interferencia diferencial para generar los datos que determinan desplazamientos</a:t>
            </a:r>
          </a:p>
        </p:txBody>
      </p:sp>
      <p:pic>
        <p:nvPicPr>
          <p:cNvPr id="2" name="Imagen 7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0D1EA93D-16DB-74B5-EC63-7672A6ADB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4123"/>
            <a:ext cx="1423988" cy="398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6128128-76A9-699A-580E-986450ADCB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2385" y="124123"/>
            <a:ext cx="1011240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34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>
            <a:extLst>
              <a:ext uri="{FF2B5EF4-FFF2-40B4-BE49-F238E27FC236}">
                <a16:creationId xmlns:a16="http://schemas.microsoft.com/office/drawing/2014/main" id="{51B26774-C0B0-476B-A81A-62CD9701C867}"/>
              </a:ext>
            </a:extLst>
          </p:cNvPr>
          <p:cNvSpPr txBox="1"/>
          <p:nvPr/>
        </p:nvSpPr>
        <p:spPr>
          <a:xfrm>
            <a:off x="3101914" y="83342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112F31E2-AC27-4ACB-9423-1C5376ED4DCD}"/>
              </a:ext>
            </a:extLst>
          </p:cNvPr>
          <p:cNvGrpSpPr/>
          <p:nvPr/>
        </p:nvGrpSpPr>
        <p:grpSpPr>
          <a:xfrm>
            <a:off x="87636" y="518819"/>
            <a:ext cx="9089009" cy="5959096"/>
            <a:chOff x="87636" y="494240"/>
            <a:chExt cx="9089009" cy="5959096"/>
          </a:xfrm>
        </p:grpSpPr>
        <p:pic>
          <p:nvPicPr>
            <p:cNvPr id="16" name="Imagen 15" descr="Una captura de pantalla de una computadora&#10;&#10;Descripción generada automáticamente">
              <a:extLst>
                <a:ext uri="{FF2B5EF4-FFF2-40B4-BE49-F238E27FC236}">
                  <a16:creationId xmlns:a16="http://schemas.microsoft.com/office/drawing/2014/main" id="{A8B49B32-43ED-4BFE-826C-3104AC6E2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36" y="1340768"/>
              <a:ext cx="9089009" cy="5112568"/>
            </a:xfrm>
            <a:prstGeom prst="rect">
              <a:avLst/>
            </a:prstGeom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D6CF8B45-7A09-4349-931B-DB91C22045B1}"/>
                </a:ext>
              </a:extLst>
            </p:cNvPr>
            <p:cNvSpPr txBox="1"/>
            <p:nvPr/>
          </p:nvSpPr>
          <p:spPr>
            <a:xfrm>
              <a:off x="232175" y="494240"/>
              <a:ext cx="8672567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2800" b="1" dirty="0">
                  <a:solidFill>
                    <a:srgbClr val="C00000"/>
                  </a:solidFill>
                </a:rPr>
                <a:t>Topografía eliminada de la diferencia del </a:t>
              </a:r>
            </a:p>
            <a:p>
              <a:pPr algn="ctr"/>
              <a:r>
                <a:rPr lang="es-CO" sz="2800" b="1" dirty="0" err="1">
                  <a:solidFill>
                    <a:srgbClr val="C00000"/>
                  </a:solidFill>
                </a:rPr>
                <a:t>interferograma</a:t>
              </a:r>
              <a:r>
                <a:rPr lang="es-CO" sz="2800" b="1" dirty="0">
                  <a:solidFill>
                    <a:srgbClr val="C00000"/>
                  </a:solidFill>
                </a:rPr>
                <a:t> utilizando un modelo de elevación</a:t>
              </a:r>
            </a:p>
          </p:txBody>
        </p:sp>
        <p:cxnSp>
          <p:nvCxnSpPr>
            <p:cNvPr id="8" name="Conector recto de flecha 7">
              <a:extLst>
                <a:ext uri="{FF2B5EF4-FFF2-40B4-BE49-F238E27FC236}">
                  <a16:creationId xmlns:a16="http://schemas.microsoft.com/office/drawing/2014/main" id="{CA4FA1A8-F04C-496C-9C61-61CE5AF2995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01914" y="1191337"/>
              <a:ext cx="2694222" cy="115754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cto de flecha 10">
              <a:extLst>
                <a:ext uri="{FF2B5EF4-FFF2-40B4-BE49-F238E27FC236}">
                  <a16:creationId xmlns:a16="http://schemas.microsoft.com/office/drawing/2014/main" id="{BAF18825-659D-4EEC-9F57-B4ED37583A02}"/>
                </a:ext>
              </a:extLst>
            </p:cNvPr>
            <p:cNvCxnSpPr>
              <a:cxnSpLocks/>
            </p:cNvCxnSpPr>
            <p:nvPr/>
          </p:nvCxnSpPr>
          <p:spPr>
            <a:xfrm>
              <a:off x="1481037" y="3140968"/>
              <a:ext cx="2514899" cy="144016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CuadroTexto 27">
            <a:extLst>
              <a:ext uri="{FF2B5EF4-FFF2-40B4-BE49-F238E27FC236}">
                <a16:creationId xmlns:a16="http://schemas.microsoft.com/office/drawing/2014/main" id="{140072D7-920C-4345-BABF-D27A79106144}"/>
              </a:ext>
            </a:extLst>
          </p:cNvPr>
          <p:cNvSpPr txBox="1"/>
          <p:nvPr/>
        </p:nvSpPr>
        <p:spPr>
          <a:xfrm>
            <a:off x="3277069" y="6491288"/>
            <a:ext cx="36551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400" dirty="0"/>
              <a:t>Modelo de elevación digital, </a:t>
            </a:r>
            <a:r>
              <a:rPr lang="es-CO" sz="1400" dirty="0" err="1"/>
              <a:t>interferograma</a:t>
            </a:r>
            <a:r>
              <a:rPr lang="es-CO" sz="1400" dirty="0"/>
              <a:t> </a:t>
            </a:r>
          </a:p>
        </p:txBody>
      </p:sp>
      <p:pic>
        <p:nvPicPr>
          <p:cNvPr id="2" name="Imagen 7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3C01159E-9A32-954F-9959-4CAAFBC00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4123"/>
            <a:ext cx="1423988" cy="398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CE4BDC5-1654-FF78-BD13-F29436BED1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2385" y="124123"/>
            <a:ext cx="1011240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83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>
            <a:extLst>
              <a:ext uri="{FF2B5EF4-FFF2-40B4-BE49-F238E27FC236}">
                <a16:creationId xmlns:a16="http://schemas.microsoft.com/office/drawing/2014/main" id="{51B26774-C0B0-476B-A81A-62CD9701C867}"/>
              </a:ext>
            </a:extLst>
          </p:cNvPr>
          <p:cNvSpPr txBox="1"/>
          <p:nvPr/>
        </p:nvSpPr>
        <p:spPr>
          <a:xfrm>
            <a:off x="3101914" y="83342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pic>
        <p:nvPicPr>
          <p:cNvPr id="6" name="Imagen 5" descr="Una captura de pantalla de una computadora&#10;&#10;Descripción generada automáticamente">
            <a:extLst>
              <a:ext uri="{FF2B5EF4-FFF2-40B4-BE49-F238E27FC236}">
                <a16:creationId xmlns:a16="http://schemas.microsoft.com/office/drawing/2014/main" id="{11029169-6CD9-4BE5-905C-54E32F75D2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17" y="1201252"/>
            <a:ext cx="8824980" cy="4964052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B6CA3A08-2D4D-4E93-A8D0-3570D260EA51}"/>
              </a:ext>
            </a:extLst>
          </p:cNvPr>
          <p:cNvSpPr txBox="1"/>
          <p:nvPr/>
        </p:nvSpPr>
        <p:spPr>
          <a:xfrm>
            <a:off x="67501" y="647403"/>
            <a:ext cx="8824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>
                <a:solidFill>
                  <a:srgbClr val="C00000"/>
                </a:solidFill>
              </a:rPr>
              <a:t>El diferencial de franjas que varían entre mapas</a:t>
            </a:r>
          </a:p>
        </p:txBody>
      </p:sp>
      <p:pic>
        <p:nvPicPr>
          <p:cNvPr id="2" name="Imagen 7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3FAD4706-6D5B-EFFB-EB14-19BF335CD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4123"/>
            <a:ext cx="1423988" cy="398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7946449-0255-0C93-62C3-4B00568E3E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2385" y="124123"/>
            <a:ext cx="1011240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57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>
            <a:extLst>
              <a:ext uri="{FF2B5EF4-FFF2-40B4-BE49-F238E27FC236}">
                <a16:creationId xmlns:a16="http://schemas.microsoft.com/office/drawing/2014/main" id="{51B26774-C0B0-476B-A81A-62CD9701C867}"/>
              </a:ext>
            </a:extLst>
          </p:cNvPr>
          <p:cNvSpPr txBox="1"/>
          <p:nvPr/>
        </p:nvSpPr>
        <p:spPr>
          <a:xfrm>
            <a:off x="3101914" y="83342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EDCCB46B-3240-4CF6-B076-C560FBA33436}"/>
              </a:ext>
            </a:extLst>
          </p:cNvPr>
          <p:cNvGrpSpPr/>
          <p:nvPr/>
        </p:nvGrpSpPr>
        <p:grpSpPr>
          <a:xfrm>
            <a:off x="143508" y="692696"/>
            <a:ext cx="8856984" cy="6121316"/>
            <a:chOff x="143508" y="692696"/>
            <a:chExt cx="8856984" cy="6121316"/>
          </a:xfrm>
        </p:grpSpPr>
        <p:pic>
          <p:nvPicPr>
            <p:cNvPr id="3" name="Imagen 2" descr="Una captura de pantalla de una computadora&#10;&#10;Descripción generada automáticamente">
              <a:extLst>
                <a:ext uri="{FF2B5EF4-FFF2-40B4-BE49-F238E27FC236}">
                  <a16:creationId xmlns:a16="http://schemas.microsoft.com/office/drawing/2014/main" id="{4EF7F501-45AD-4FA4-93B1-23C5B52B67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508" y="1327267"/>
              <a:ext cx="8856984" cy="4982053"/>
            </a:xfrm>
            <a:prstGeom prst="rect">
              <a:avLst/>
            </a:prstGeom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E28404E5-55F7-4A7D-811C-14B08B9EDB07}"/>
                </a:ext>
              </a:extLst>
            </p:cNvPr>
            <p:cNvSpPr txBox="1"/>
            <p:nvPr/>
          </p:nvSpPr>
          <p:spPr>
            <a:xfrm>
              <a:off x="2641025" y="692696"/>
              <a:ext cx="386195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2800" b="1" dirty="0">
                  <a:solidFill>
                    <a:srgbClr val="C00000"/>
                  </a:solidFill>
                </a:rPr>
                <a:t>Banda de Coherencia</a:t>
              </a:r>
            </a:p>
          </p:txBody>
        </p:sp>
        <p:cxnSp>
          <p:nvCxnSpPr>
            <p:cNvPr id="4" name="Conector recto de flecha 3">
              <a:extLst>
                <a:ext uri="{FF2B5EF4-FFF2-40B4-BE49-F238E27FC236}">
                  <a16:creationId xmlns:a16="http://schemas.microsoft.com/office/drawing/2014/main" id="{49F5F997-C1BE-4DC4-88D9-A4AB772ED8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81037" y="1000473"/>
              <a:ext cx="3523011" cy="214049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052E9AA8-0444-4E90-898E-C8B9A07D6FF1}"/>
                </a:ext>
              </a:extLst>
            </p:cNvPr>
            <p:cNvSpPr txBox="1"/>
            <p:nvPr/>
          </p:nvSpPr>
          <p:spPr>
            <a:xfrm>
              <a:off x="1576107" y="6444680"/>
              <a:ext cx="72250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/>
                <a:t>Más cerca de una representación </a:t>
              </a:r>
              <a:r>
                <a:rPr lang="es-CO" b="1" dirty="0">
                  <a:solidFill>
                    <a:schemeClr val="accent1"/>
                  </a:solidFill>
                </a:rPr>
                <a:t>geométrica</a:t>
              </a:r>
              <a:r>
                <a:rPr lang="es-CO" dirty="0"/>
                <a:t> familiar al ojo humano</a:t>
              </a:r>
            </a:p>
          </p:txBody>
        </p:sp>
        <p:cxnSp>
          <p:nvCxnSpPr>
            <p:cNvPr id="10" name="Conector recto de flecha 9">
              <a:extLst>
                <a:ext uri="{FF2B5EF4-FFF2-40B4-BE49-F238E27FC236}">
                  <a16:creationId xmlns:a16="http://schemas.microsoft.com/office/drawing/2014/main" id="{67CAF875-D8A8-461F-97F0-DED9C7B499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52121" y="5373216"/>
              <a:ext cx="288031" cy="1145882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2D07616E-136B-4B0F-A99F-FBCBBE0DD8F3}"/>
                </a:ext>
              </a:extLst>
            </p:cNvPr>
            <p:cNvSpPr txBox="1"/>
            <p:nvPr/>
          </p:nvSpPr>
          <p:spPr>
            <a:xfrm>
              <a:off x="3491880" y="5589240"/>
              <a:ext cx="1505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>
                  <a:solidFill>
                    <a:schemeClr val="bg1"/>
                  </a:solidFill>
                </a:rPr>
                <a:t>Área </a:t>
              </a:r>
              <a:r>
                <a:rPr lang="es-CO" b="1" dirty="0">
                  <a:solidFill>
                    <a:schemeClr val="accent1"/>
                  </a:solidFill>
                </a:rPr>
                <a:t>urbana</a:t>
              </a:r>
            </a:p>
          </p:txBody>
        </p:sp>
        <p:cxnSp>
          <p:nvCxnSpPr>
            <p:cNvPr id="16" name="Conector recto de flecha 15">
              <a:extLst>
                <a:ext uri="{FF2B5EF4-FFF2-40B4-BE49-F238E27FC236}">
                  <a16:creationId xmlns:a16="http://schemas.microsoft.com/office/drawing/2014/main" id="{2EA4BF38-1845-49E2-9B2C-3AC91A66A1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99992" y="4581128"/>
              <a:ext cx="1296144" cy="1008112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Imagen 7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9C0588C8-590A-3D24-BE60-4375C490E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4123"/>
            <a:ext cx="1423988" cy="398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716DDE1-F28C-E7C5-27CB-6872F7D9F2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2385" y="124123"/>
            <a:ext cx="1011240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94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>
            <a:extLst>
              <a:ext uri="{FF2B5EF4-FFF2-40B4-BE49-F238E27FC236}">
                <a16:creationId xmlns:a16="http://schemas.microsoft.com/office/drawing/2014/main" id="{51B26774-C0B0-476B-A81A-62CD9701C867}"/>
              </a:ext>
            </a:extLst>
          </p:cNvPr>
          <p:cNvSpPr txBox="1"/>
          <p:nvPr/>
        </p:nvSpPr>
        <p:spPr>
          <a:xfrm>
            <a:off x="3101914" y="83342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00FB5991-4282-4CC6-85DB-A0934BA27DEB}"/>
              </a:ext>
            </a:extLst>
          </p:cNvPr>
          <p:cNvGrpSpPr/>
          <p:nvPr/>
        </p:nvGrpSpPr>
        <p:grpSpPr>
          <a:xfrm>
            <a:off x="215008" y="908720"/>
            <a:ext cx="8533456" cy="5841940"/>
            <a:chOff x="215008" y="692696"/>
            <a:chExt cx="8928992" cy="6057964"/>
          </a:xfrm>
        </p:grpSpPr>
        <p:pic>
          <p:nvPicPr>
            <p:cNvPr id="3" name="Imagen 2" descr="Imagen que contiene captura de pantalla, computadora&#10;&#10;Descripción generada automáticamente">
              <a:extLst>
                <a:ext uri="{FF2B5EF4-FFF2-40B4-BE49-F238E27FC236}">
                  <a16:creationId xmlns:a16="http://schemas.microsoft.com/office/drawing/2014/main" id="{FB6E5DE6-1B52-4A95-9E81-0DCA13B32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008" y="998730"/>
              <a:ext cx="8928992" cy="5022558"/>
            </a:xfrm>
            <a:prstGeom prst="rect">
              <a:avLst/>
            </a:prstGeom>
          </p:spPr>
        </p:pic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4B17B73E-4FB6-48D3-AC67-2FC2A579700B}"/>
                </a:ext>
              </a:extLst>
            </p:cNvPr>
            <p:cNvSpPr txBox="1"/>
            <p:nvPr/>
          </p:nvSpPr>
          <p:spPr>
            <a:xfrm>
              <a:off x="1907704" y="5013176"/>
              <a:ext cx="14030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b="1" dirty="0">
                  <a:solidFill>
                    <a:schemeClr val="accent1"/>
                  </a:solidFill>
                </a:rPr>
                <a:t>Vegetación</a:t>
              </a:r>
            </a:p>
          </p:txBody>
        </p:sp>
        <p:cxnSp>
          <p:nvCxnSpPr>
            <p:cNvPr id="7" name="Conector recto de flecha 6">
              <a:extLst>
                <a:ext uri="{FF2B5EF4-FFF2-40B4-BE49-F238E27FC236}">
                  <a16:creationId xmlns:a16="http://schemas.microsoft.com/office/drawing/2014/main" id="{8C3B9FFD-D4C4-4592-B18E-75448E3BB26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51720" y="3789040"/>
              <a:ext cx="557490" cy="1224136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cto de flecha 9">
              <a:extLst>
                <a:ext uri="{FF2B5EF4-FFF2-40B4-BE49-F238E27FC236}">
                  <a16:creationId xmlns:a16="http://schemas.microsoft.com/office/drawing/2014/main" id="{3062646E-20F7-4368-9DE0-D1F531DB72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71800" y="3861048"/>
              <a:ext cx="1368152" cy="1152128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9C87929D-4130-4697-8AA1-BC3210394267}"/>
                </a:ext>
              </a:extLst>
            </p:cNvPr>
            <p:cNvSpPr txBox="1"/>
            <p:nvPr/>
          </p:nvSpPr>
          <p:spPr>
            <a:xfrm>
              <a:off x="1547664" y="6381328"/>
              <a:ext cx="68788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>
                  <a:solidFill>
                    <a:srgbClr val="FF0000"/>
                  </a:solidFill>
                </a:rPr>
                <a:t>Sigue</a:t>
              </a:r>
              <a:r>
                <a:rPr lang="es-CO" dirty="0"/>
                <a:t> un desempaquetado de fase y medidas de desplazamiento</a:t>
              </a: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D4E2C2A6-23B7-43E8-BA1A-D062B9DECE29}"/>
                </a:ext>
              </a:extLst>
            </p:cNvPr>
            <p:cNvSpPr txBox="1"/>
            <p:nvPr/>
          </p:nvSpPr>
          <p:spPr>
            <a:xfrm>
              <a:off x="3638897" y="692696"/>
              <a:ext cx="18662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400" dirty="0"/>
                <a:t>Mapas sincronizados</a:t>
              </a:r>
              <a:endParaRPr lang="es-CO" sz="1400" b="1" dirty="0">
                <a:solidFill>
                  <a:schemeClr val="accent1"/>
                </a:solidFill>
              </a:endParaRPr>
            </a:p>
          </p:txBody>
        </p:sp>
      </p:grpSp>
      <p:pic>
        <p:nvPicPr>
          <p:cNvPr id="2" name="Imagen 7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0862B000-164A-D427-9173-9FF9A003E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4123"/>
            <a:ext cx="1423988" cy="398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BA7929F-3822-ECD8-BF56-D061F4580B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2385" y="124123"/>
            <a:ext cx="1011240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77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>
            <a:extLst>
              <a:ext uri="{FF2B5EF4-FFF2-40B4-BE49-F238E27FC236}">
                <a16:creationId xmlns:a16="http://schemas.microsoft.com/office/drawing/2014/main" id="{51B26774-C0B0-476B-A81A-62CD9701C867}"/>
              </a:ext>
            </a:extLst>
          </p:cNvPr>
          <p:cNvSpPr txBox="1"/>
          <p:nvPr/>
        </p:nvSpPr>
        <p:spPr>
          <a:xfrm>
            <a:off x="3101914" y="83342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1D269BD-5559-C31E-880B-D9FE51F066DE}"/>
              </a:ext>
            </a:extLst>
          </p:cNvPr>
          <p:cNvSpPr txBox="1"/>
          <p:nvPr/>
        </p:nvSpPr>
        <p:spPr>
          <a:xfrm>
            <a:off x="107504" y="562491"/>
            <a:ext cx="89378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000" dirty="0">
                <a:solidFill>
                  <a:srgbClr val="C00000"/>
                </a:solidFill>
              </a:rPr>
              <a:t>La coherencia muestra que tan similar es un pixel entre la imagen anterior y la actual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000" dirty="0">
                <a:solidFill>
                  <a:srgbClr val="C00000"/>
                </a:solidFill>
              </a:rPr>
              <a:t>Muestra la calidad del </a:t>
            </a:r>
            <a:r>
              <a:rPr lang="es-CO" sz="2000" dirty="0" err="1">
                <a:solidFill>
                  <a:srgbClr val="C00000"/>
                </a:solidFill>
              </a:rPr>
              <a:t>interferograma</a:t>
            </a:r>
            <a:r>
              <a:rPr lang="es-CO" sz="2000" dirty="0">
                <a:solidFill>
                  <a:srgbClr val="C00000"/>
                </a:solidFill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000" dirty="0">
                <a:solidFill>
                  <a:srgbClr val="C00000"/>
                </a:solidFill>
              </a:rPr>
              <a:t>Alta coherencia imágenes más blancas (edificios) y las de menor coherencia más oscuras</a:t>
            </a:r>
            <a:endParaRPr lang="es-CO" sz="2000" dirty="0"/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8AC41DC4-01B8-EE03-2534-E3A376197A07}"/>
              </a:ext>
            </a:extLst>
          </p:cNvPr>
          <p:cNvGrpSpPr/>
          <p:nvPr/>
        </p:nvGrpSpPr>
        <p:grpSpPr>
          <a:xfrm>
            <a:off x="640071" y="2397081"/>
            <a:ext cx="7863858" cy="4423420"/>
            <a:chOff x="258779" y="2289756"/>
            <a:chExt cx="7863858" cy="4423420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4481C2CD-17B5-7732-E698-BA5429A32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779" y="2289756"/>
              <a:ext cx="7863858" cy="4423420"/>
            </a:xfrm>
            <a:prstGeom prst="rect">
              <a:avLst/>
            </a:prstGeom>
          </p:spPr>
        </p:pic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19E8D30F-1402-5C01-533F-4034BC3A8350}"/>
                </a:ext>
              </a:extLst>
            </p:cNvPr>
            <p:cNvSpPr txBox="1"/>
            <p:nvPr/>
          </p:nvSpPr>
          <p:spPr>
            <a:xfrm>
              <a:off x="1021363" y="3790238"/>
              <a:ext cx="10182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/>
                <a:t>0.34024</a:t>
              </a:r>
            </a:p>
          </p:txBody>
        </p:sp>
        <p:cxnSp>
          <p:nvCxnSpPr>
            <p:cNvPr id="11" name="Conector recto de flecha 10">
              <a:extLst>
                <a:ext uri="{FF2B5EF4-FFF2-40B4-BE49-F238E27FC236}">
                  <a16:creationId xmlns:a16="http://schemas.microsoft.com/office/drawing/2014/main" id="{F09B361C-218D-B4C2-870A-84F8736BF28B}"/>
                </a:ext>
              </a:extLst>
            </p:cNvPr>
            <p:cNvCxnSpPr>
              <a:cxnSpLocks/>
            </p:cNvCxnSpPr>
            <p:nvPr/>
          </p:nvCxnSpPr>
          <p:spPr>
            <a:xfrm>
              <a:off x="2195736" y="3974904"/>
              <a:ext cx="2952328" cy="34205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5B464B3D-82C4-3842-1DF2-98471BFB587D}"/>
                </a:ext>
              </a:extLst>
            </p:cNvPr>
            <p:cNvSpPr txBox="1"/>
            <p:nvPr/>
          </p:nvSpPr>
          <p:spPr>
            <a:xfrm>
              <a:off x="1099436" y="4132297"/>
              <a:ext cx="10182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/>
                <a:t>0.74700</a:t>
              </a:r>
            </a:p>
          </p:txBody>
        </p:sp>
        <p:cxnSp>
          <p:nvCxnSpPr>
            <p:cNvPr id="17" name="Conector recto de flecha 16">
              <a:extLst>
                <a:ext uri="{FF2B5EF4-FFF2-40B4-BE49-F238E27FC236}">
                  <a16:creationId xmlns:a16="http://schemas.microsoft.com/office/drawing/2014/main" id="{C357D5E5-17D5-3FA0-44F0-47A3CB232ECA}"/>
                </a:ext>
              </a:extLst>
            </p:cNvPr>
            <p:cNvCxnSpPr>
              <a:cxnSpLocks/>
            </p:cNvCxnSpPr>
            <p:nvPr/>
          </p:nvCxnSpPr>
          <p:spPr>
            <a:xfrm>
              <a:off x="2195736" y="4316963"/>
              <a:ext cx="4032448" cy="76822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Imagen 7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0D8BA19D-4EC0-E2C5-D0CF-AC75C3029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4123"/>
            <a:ext cx="1423988" cy="398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BB861C7-83BF-CC7E-EA62-02212D5193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2385" y="124123"/>
            <a:ext cx="1011240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05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>
            <a:extLst>
              <a:ext uri="{FF2B5EF4-FFF2-40B4-BE49-F238E27FC236}">
                <a16:creationId xmlns:a16="http://schemas.microsoft.com/office/drawing/2014/main" id="{51B26774-C0B0-476B-A81A-62CD9701C867}"/>
              </a:ext>
            </a:extLst>
          </p:cNvPr>
          <p:cNvSpPr txBox="1"/>
          <p:nvPr/>
        </p:nvSpPr>
        <p:spPr>
          <a:xfrm>
            <a:off x="3101914" y="83342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AD9EDAD-C77F-4A63-8F65-17B04B1052C4}"/>
              </a:ext>
            </a:extLst>
          </p:cNvPr>
          <p:cNvSpPr txBox="1"/>
          <p:nvPr/>
        </p:nvSpPr>
        <p:spPr>
          <a:xfrm>
            <a:off x="2153261" y="698073"/>
            <a:ext cx="5288627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2800" b="1" dirty="0">
                <a:solidFill>
                  <a:srgbClr val="C00000"/>
                </a:solidFill>
              </a:rPr>
              <a:t>EL Sitio</a:t>
            </a:r>
          </a:p>
          <a:p>
            <a:pPr algn="ctr"/>
            <a:r>
              <a:rPr lang="es-CO" dirty="0"/>
              <a:t>Desplazamientos de la tierra en ciudad de México</a:t>
            </a:r>
          </a:p>
        </p:txBody>
      </p:sp>
      <p:pic>
        <p:nvPicPr>
          <p:cNvPr id="1026" name="Picture 2" descr="infobae-image">
            <a:extLst>
              <a:ext uri="{FF2B5EF4-FFF2-40B4-BE49-F238E27FC236}">
                <a16:creationId xmlns:a16="http://schemas.microsoft.com/office/drawing/2014/main" id="{36782D2B-472C-4015-A4AD-9AD569746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620" y="1674012"/>
            <a:ext cx="6840760" cy="513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7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D660506C-B845-234C-6EF0-7FF5AA854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4123"/>
            <a:ext cx="1423988" cy="398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19828FC-6401-B466-19C5-078B2C55E9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2385" y="124123"/>
            <a:ext cx="1011240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392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>
            <a:extLst>
              <a:ext uri="{FF2B5EF4-FFF2-40B4-BE49-F238E27FC236}">
                <a16:creationId xmlns:a16="http://schemas.microsoft.com/office/drawing/2014/main" id="{51B26774-C0B0-476B-A81A-62CD9701C867}"/>
              </a:ext>
            </a:extLst>
          </p:cNvPr>
          <p:cNvSpPr txBox="1"/>
          <p:nvPr/>
        </p:nvSpPr>
        <p:spPr>
          <a:xfrm>
            <a:off x="3101914" y="83342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45A17A9-53DB-4BDB-BBBF-A37F2411F1D5}"/>
              </a:ext>
            </a:extLst>
          </p:cNvPr>
          <p:cNvSpPr txBox="1"/>
          <p:nvPr/>
        </p:nvSpPr>
        <p:spPr>
          <a:xfrm>
            <a:off x="251520" y="941698"/>
            <a:ext cx="825258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00" b="1" dirty="0">
                <a:solidFill>
                  <a:srgbClr val="C00000"/>
                </a:solidFill>
              </a:rPr>
              <a:t>Cálculo de soluciones congruentes antes y </a:t>
            </a:r>
          </a:p>
          <a:p>
            <a:pPr algn="ctr"/>
            <a:r>
              <a:rPr lang="es-CO" sz="2800" b="1" dirty="0">
                <a:solidFill>
                  <a:srgbClr val="C00000"/>
                </a:solidFill>
              </a:rPr>
              <a:t>después del movimiento de tierra con SNAPHU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1736C38-5953-0856-2CA7-5199A08504C1}"/>
              </a:ext>
            </a:extLst>
          </p:cNvPr>
          <p:cNvSpPr txBox="1"/>
          <p:nvPr/>
        </p:nvSpPr>
        <p:spPr>
          <a:xfrm>
            <a:off x="700817" y="2780928"/>
            <a:ext cx="763284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dirty="0"/>
              <a:t>Dado un </a:t>
            </a:r>
            <a:r>
              <a:rPr lang="es-MX" dirty="0" err="1"/>
              <a:t>interferograma</a:t>
            </a:r>
            <a:r>
              <a:rPr lang="es-MX" dirty="0"/>
              <a:t> de entrada y otros datos observables, </a:t>
            </a:r>
            <a:r>
              <a:rPr lang="es-MX" b="1" dirty="0" err="1">
                <a:solidFill>
                  <a:srgbClr val="C00000"/>
                </a:solidFill>
              </a:rPr>
              <a:t>snaphu</a:t>
            </a:r>
            <a:r>
              <a:rPr lang="es-MX" dirty="0"/>
              <a:t> intenta calcular soluciones congruentes sin envolver la fase que son máximamente probables en un sentido aproximado a posteriori. </a:t>
            </a:r>
          </a:p>
          <a:p>
            <a:pPr algn="ctr"/>
            <a:r>
              <a:rPr lang="es-MX" dirty="0"/>
              <a:t>Asume que su entrada es un </a:t>
            </a:r>
            <a:r>
              <a:rPr lang="es-MX" dirty="0" err="1"/>
              <a:t>interferograma</a:t>
            </a:r>
            <a:r>
              <a:rPr lang="es-MX" dirty="0"/>
              <a:t> de radar de apertura sintética (SAR) que mide la topografía de la superficie. </a:t>
            </a:r>
            <a:endParaRPr lang="es-CO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D0E58CD-4DDA-9B02-A8B7-97A02B007197}"/>
              </a:ext>
            </a:extLst>
          </p:cNvPr>
          <p:cNvSpPr txBox="1"/>
          <p:nvPr/>
        </p:nvSpPr>
        <p:spPr>
          <a:xfrm>
            <a:off x="1043109" y="5419811"/>
            <a:ext cx="69482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dirty="0">
                <a:hlinkClick r:id="rId3"/>
              </a:rPr>
              <a:t>Generación de un </a:t>
            </a:r>
            <a:r>
              <a:rPr lang="es-MX" dirty="0" err="1">
                <a:hlinkClick r:id="rId3"/>
              </a:rPr>
              <a:t>interferograma</a:t>
            </a:r>
            <a:r>
              <a:rPr lang="es-MX" dirty="0">
                <a:hlinkClick r:id="rId3"/>
              </a:rPr>
              <a:t> diferencial DIFSAR (1library.co)</a:t>
            </a:r>
            <a:endParaRPr lang="es-CO" dirty="0"/>
          </a:p>
        </p:txBody>
      </p:sp>
      <p:pic>
        <p:nvPicPr>
          <p:cNvPr id="3" name="Imagen 7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C5F80411-F0B2-2C49-369E-BBF2ED1BD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4123"/>
            <a:ext cx="1423988" cy="398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CCF1AFE-0020-E104-873A-1992E90557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2385" y="124123"/>
            <a:ext cx="1011240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0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>
            <a:extLst>
              <a:ext uri="{FF2B5EF4-FFF2-40B4-BE49-F238E27FC236}">
                <a16:creationId xmlns:a16="http://schemas.microsoft.com/office/drawing/2014/main" id="{51B26774-C0B0-476B-A81A-62CD9701C867}"/>
              </a:ext>
            </a:extLst>
          </p:cNvPr>
          <p:cNvSpPr txBox="1"/>
          <p:nvPr/>
        </p:nvSpPr>
        <p:spPr>
          <a:xfrm>
            <a:off x="3101914" y="83342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ED269270-D9C2-49AE-AD74-6165BE414314}"/>
              </a:ext>
            </a:extLst>
          </p:cNvPr>
          <p:cNvGrpSpPr/>
          <p:nvPr/>
        </p:nvGrpSpPr>
        <p:grpSpPr>
          <a:xfrm>
            <a:off x="492923" y="1412776"/>
            <a:ext cx="7319437" cy="5336912"/>
            <a:chOff x="611560" y="884717"/>
            <a:chExt cx="7776864" cy="5724636"/>
          </a:xfrm>
        </p:grpSpPr>
        <p:pic>
          <p:nvPicPr>
            <p:cNvPr id="3" name="Imagen 2" descr="Captura de pantalla de un celular&#10;&#10;Descripción generada automáticamente">
              <a:extLst>
                <a:ext uri="{FF2B5EF4-FFF2-40B4-BE49-F238E27FC236}">
                  <a16:creationId xmlns:a16="http://schemas.microsoft.com/office/drawing/2014/main" id="{D102BA42-310C-4023-81EE-E83C81AC4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560" y="884717"/>
              <a:ext cx="7776864" cy="5724636"/>
            </a:xfrm>
            <a:prstGeom prst="rect">
              <a:avLst/>
            </a:prstGeom>
          </p:spPr>
        </p:pic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BB637DB7-6BA6-46D7-8C5D-E458A0E47944}"/>
                </a:ext>
              </a:extLst>
            </p:cNvPr>
            <p:cNvSpPr txBox="1"/>
            <p:nvPr/>
          </p:nvSpPr>
          <p:spPr>
            <a:xfrm>
              <a:off x="5583796" y="3747035"/>
              <a:ext cx="184537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1400" b="1" dirty="0">
                  <a:solidFill>
                    <a:schemeClr val="accent1"/>
                  </a:solidFill>
                </a:rPr>
                <a:t>Creados</a:t>
              </a:r>
              <a:r>
                <a:rPr lang="es-CO" sz="1400" dirty="0"/>
                <a:t> por </a:t>
              </a:r>
              <a:r>
                <a:rPr lang="es-CO" sz="1400" dirty="0" err="1"/>
                <a:t>snaphu</a:t>
              </a:r>
              <a:endParaRPr lang="es-CO" sz="1400" dirty="0"/>
            </a:p>
          </p:txBody>
        </p:sp>
        <p:cxnSp>
          <p:nvCxnSpPr>
            <p:cNvPr id="5" name="Conector recto de flecha 4">
              <a:extLst>
                <a:ext uri="{FF2B5EF4-FFF2-40B4-BE49-F238E27FC236}">
                  <a16:creationId xmlns:a16="http://schemas.microsoft.com/office/drawing/2014/main" id="{C96A7EAB-575C-4339-B3CB-FBD7E7A15981}"/>
                </a:ext>
              </a:extLst>
            </p:cNvPr>
            <p:cNvCxnSpPr>
              <a:cxnSpLocks/>
              <a:stCxn id="2" idx="1"/>
            </p:cNvCxnSpPr>
            <p:nvPr/>
          </p:nvCxnSpPr>
          <p:spPr>
            <a:xfrm flipH="1" flipV="1">
              <a:off x="5076056" y="3645026"/>
              <a:ext cx="507740" cy="2558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cto de flecha 8">
              <a:extLst>
                <a:ext uri="{FF2B5EF4-FFF2-40B4-BE49-F238E27FC236}">
                  <a16:creationId xmlns:a16="http://schemas.microsoft.com/office/drawing/2014/main" id="{16D62C88-DCFF-40AA-BC03-7C4ADBB54E9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48064" y="3900923"/>
              <a:ext cx="435732" cy="15388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de flecha 12">
              <a:extLst>
                <a:ext uri="{FF2B5EF4-FFF2-40B4-BE49-F238E27FC236}">
                  <a16:creationId xmlns:a16="http://schemas.microsoft.com/office/drawing/2014/main" id="{DFB02D23-5748-4A23-BBE3-85A805932DE4}"/>
                </a:ext>
              </a:extLst>
            </p:cNvPr>
            <p:cNvCxnSpPr>
              <a:cxnSpLocks/>
              <a:stCxn id="2" idx="1"/>
            </p:cNvCxnSpPr>
            <p:nvPr/>
          </p:nvCxnSpPr>
          <p:spPr>
            <a:xfrm flipH="1">
              <a:off x="5329926" y="3900924"/>
              <a:ext cx="253870" cy="6802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5B072F0-B5FE-47B3-BBDD-96CE6EA8ED30}"/>
              </a:ext>
            </a:extLst>
          </p:cNvPr>
          <p:cNvSpPr txBox="1"/>
          <p:nvPr/>
        </p:nvSpPr>
        <p:spPr>
          <a:xfrm>
            <a:off x="914606" y="692696"/>
            <a:ext cx="73148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2800" b="1" dirty="0">
                <a:solidFill>
                  <a:srgbClr val="C00000"/>
                </a:solidFill>
              </a:rPr>
              <a:t>Ejecución finalizada del comando </a:t>
            </a:r>
            <a:r>
              <a:rPr lang="es-CO" sz="2800" b="1" dirty="0" err="1">
                <a:solidFill>
                  <a:srgbClr val="C00000"/>
                </a:solidFill>
              </a:rPr>
              <a:t>snaphu</a:t>
            </a:r>
            <a:endParaRPr lang="es-CO" sz="2800" b="1" dirty="0">
              <a:solidFill>
                <a:srgbClr val="C00000"/>
              </a:solidFill>
            </a:endParaRPr>
          </a:p>
        </p:txBody>
      </p:sp>
      <p:pic>
        <p:nvPicPr>
          <p:cNvPr id="4" name="Imagen 7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B7F0D430-985E-2854-2EEA-76C7BAFE8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4123"/>
            <a:ext cx="1423988" cy="398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2D4948C-A16C-F155-23B7-99F9D6A5D7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2385" y="124123"/>
            <a:ext cx="1011240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65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>
            <a:extLst>
              <a:ext uri="{FF2B5EF4-FFF2-40B4-BE49-F238E27FC236}">
                <a16:creationId xmlns:a16="http://schemas.microsoft.com/office/drawing/2014/main" id="{51B26774-C0B0-476B-A81A-62CD9701C867}"/>
              </a:ext>
            </a:extLst>
          </p:cNvPr>
          <p:cNvSpPr txBox="1"/>
          <p:nvPr/>
        </p:nvSpPr>
        <p:spPr>
          <a:xfrm>
            <a:off x="3101914" y="83342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pic>
        <p:nvPicPr>
          <p:cNvPr id="4" name="Imagen 3" descr="Una captura de pantalla de una computadora&#10;&#10;Descripción generada automáticamente">
            <a:extLst>
              <a:ext uri="{FF2B5EF4-FFF2-40B4-BE49-F238E27FC236}">
                <a16:creationId xmlns:a16="http://schemas.microsoft.com/office/drawing/2014/main" id="{4264BCAF-5FC9-4FF8-B658-5FA2A6423C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04" y="1124744"/>
            <a:ext cx="8960996" cy="504056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BF576D6A-4DAF-454D-A7B7-68C88E7B4865}"/>
              </a:ext>
            </a:extLst>
          </p:cNvPr>
          <p:cNvSpPr txBox="1"/>
          <p:nvPr/>
        </p:nvSpPr>
        <p:spPr>
          <a:xfrm>
            <a:off x="1891618" y="601523"/>
            <a:ext cx="53607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2800" b="1" dirty="0">
                <a:solidFill>
                  <a:srgbClr val="C00000"/>
                </a:solidFill>
              </a:rPr>
              <a:t>Imágenes creadas por </a:t>
            </a:r>
            <a:r>
              <a:rPr lang="es-CO" sz="2800" b="1" dirty="0" err="1">
                <a:solidFill>
                  <a:srgbClr val="C00000"/>
                </a:solidFill>
              </a:rPr>
              <a:t>snaphu</a:t>
            </a:r>
            <a:endParaRPr lang="es-CO" sz="2800" b="1" dirty="0">
              <a:solidFill>
                <a:srgbClr val="C00000"/>
              </a:solidFill>
            </a:endParaRPr>
          </a:p>
        </p:txBody>
      </p:sp>
      <p:pic>
        <p:nvPicPr>
          <p:cNvPr id="2" name="Imagen 7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9F77A1C6-59AE-94A2-F0FB-65FA33DF7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4123"/>
            <a:ext cx="1423988" cy="398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8DAC086-867D-714C-49D1-CFEBC7B344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2385" y="124123"/>
            <a:ext cx="1011240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04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C2A4DD5B-F5A5-033A-EDFD-8F435EE3712D}"/>
              </a:ext>
            </a:extLst>
          </p:cNvPr>
          <p:cNvGrpSpPr/>
          <p:nvPr/>
        </p:nvGrpSpPr>
        <p:grpSpPr>
          <a:xfrm>
            <a:off x="251520" y="83342"/>
            <a:ext cx="8712105" cy="4505426"/>
            <a:chOff x="251520" y="83342"/>
            <a:chExt cx="8712105" cy="4505426"/>
          </a:xfrm>
        </p:grpSpPr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51B26774-C0B0-476B-A81A-62CD9701C867}"/>
                </a:ext>
              </a:extLst>
            </p:cNvPr>
            <p:cNvSpPr txBox="1"/>
            <p:nvPr/>
          </p:nvSpPr>
          <p:spPr>
            <a:xfrm>
              <a:off x="3101914" y="83342"/>
              <a:ext cx="23991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PROYECTO</a:t>
              </a:r>
            </a:p>
            <a:p>
              <a:pPr algn="ctr"/>
              <a:r>
                <a:rPr lang="es-CO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SATELITES SOCIALES</a:t>
              </a:r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DDBB3C84-296B-4C95-A33D-E8D2AD7AAE4D}"/>
                </a:ext>
              </a:extLst>
            </p:cNvPr>
            <p:cNvSpPr txBox="1"/>
            <p:nvPr/>
          </p:nvSpPr>
          <p:spPr>
            <a:xfrm>
              <a:off x="1158284" y="542777"/>
              <a:ext cx="6535764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O" sz="2800" b="1" dirty="0">
                  <a:solidFill>
                    <a:srgbClr val="C00000"/>
                  </a:solidFill>
                </a:rPr>
                <a:t>Proceso automático para importar la </a:t>
              </a:r>
            </a:p>
            <a:p>
              <a:pPr algn="ctr"/>
              <a:r>
                <a:rPr lang="es-CO" sz="2800" b="1" dirty="0">
                  <a:solidFill>
                    <a:srgbClr val="C00000"/>
                  </a:solidFill>
                </a:rPr>
                <a:t>imagen de </a:t>
              </a:r>
              <a:r>
                <a:rPr lang="es-CO" sz="2800" b="1" dirty="0" err="1">
                  <a:solidFill>
                    <a:srgbClr val="C00000"/>
                  </a:solidFill>
                </a:rPr>
                <a:t>snaphu</a:t>
              </a:r>
              <a:r>
                <a:rPr lang="es-CO" sz="2800" b="1" dirty="0">
                  <a:solidFill>
                    <a:srgbClr val="C00000"/>
                  </a:solidFill>
                </a:rPr>
                <a:t>  a SNAP</a:t>
              </a:r>
            </a:p>
          </p:txBody>
        </p:sp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649B723F-F5FF-4480-A82A-B15E0D63CB1A}"/>
                </a:ext>
              </a:extLst>
            </p:cNvPr>
            <p:cNvGrpSpPr/>
            <p:nvPr/>
          </p:nvGrpSpPr>
          <p:grpSpPr>
            <a:xfrm>
              <a:off x="251520" y="2492896"/>
              <a:ext cx="8159886" cy="2095872"/>
              <a:chOff x="255108" y="1693168"/>
              <a:chExt cx="8159886" cy="2095872"/>
            </a:xfrm>
          </p:grpSpPr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23202C19-6623-4EA6-B929-10B86BCC01E6}"/>
                  </a:ext>
                </a:extLst>
              </p:cNvPr>
              <p:cNvSpPr txBox="1"/>
              <p:nvPr/>
            </p:nvSpPr>
            <p:spPr>
              <a:xfrm>
                <a:off x="321104" y="1742018"/>
                <a:ext cx="1440160" cy="461665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s-CO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Read</a:t>
                </a:r>
                <a:r>
                  <a:rPr lang="es-CO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1</a:t>
                </a:r>
                <a:r>
                  <a:rPr lang="es-CO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r>
                  <a:rPr lang="es-CO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Input-Output/</a:t>
                </a:r>
                <a:r>
                  <a:rPr lang="es-CO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Read</a:t>
                </a:r>
                <a:endParaRPr lang="es-CO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D0158864-264E-45BF-A879-B40A6FF2C315}"/>
                  </a:ext>
                </a:extLst>
              </p:cNvPr>
              <p:cNvSpPr txBox="1"/>
              <p:nvPr/>
            </p:nvSpPr>
            <p:spPr>
              <a:xfrm>
                <a:off x="2210193" y="1693168"/>
                <a:ext cx="1789272" cy="1015663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s-CO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SnaphuImport</a:t>
                </a:r>
                <a:endParaRPr lang="es-CO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s-CO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Radar/</a:t>
                </a:r>
                <a:r>
                  <a:rPr lang="es-CO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Interferometric</a:t>
                </a:r>
                <a:r>
                  <a:rPr lang="es-CO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/</a:t>
                </a:r>
              </a:p>
              <a:p>
                <a:r>
                  <a:rPr lang="es-CO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UnWrapping</a:t>
                </a:r>
                <a:r>
                  <a:rPr lang="es-CO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/</a:t>
                </a:r>
              </a:p>
              <a:p>
                <a:r>
                  <a:rPr lang="es-CO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SnaphuImport</a:t>
                </a:r>
                <a:endParaRPr lang="es-CO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s-CO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7D33374D-177C-432E-8B25-794E07FF3829}"/>
                  </a:ext>
                </a:extLst>
              </p:cNvPr>
              <p:cNvSpPr txBox="1"/>
              <p:nvPr/>
            </p:nvSpPr>
            <p:spPr>
              <a:xfrm>
                <a:off x="7848364" y="2062501"/>
                <a:ext cx="566630" cy="276999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s-CO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Write</a:t>
                </a:r>
                <a:endParaRPr lang="es-CO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3BCE0C67-5F7D-47F5-8069-AACB77CEFFA2}"/>
                  </a:ext>
                </a:extLst>
              </p:cNvPr>
              <p:cNvSpPr txBox="1"/>
              <p:nvPr/>
            </p:nvSpPr>
            <p:spPr>
              <a:xfrm>
                <a:off x="4553008" y="1877835"/>
                <a:ext cx="2566536" cy="646331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 wrap="none" rtlCol="0">
                <a:spAutoFit/>
              </a:bodyPr>
              <a:lstStyle>
                <a:defPPr>
                  <a:defRPr lang="es-CO"/>
                </a:defPPr>
                <a:lvl1pPr>
                  <a:defRPr sz="12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r>
                  <a:rPr lang="es-CO" dirty="0" err="1"/>
                  <a:t>Phase</a:t>
                </a:r>
                <a:r>
                  <a:rPr lang="es-CO" dirty="0"/>
                  <a:t> </a:t>
                </a:r>
                <a:r>
                  <a:rPr lang="es-CO" dirty="0" err="1"/>
                  <a:t>ToDisplacement</a:t>
                </a:r>
                <a:endParaRPr lang="es-CO" dirty="0"/>
              </a:p>
              <a:p>
                <a:r>
                  <a:rPr lang="es-CO" dirty="0"/>
                  <a:t>Radar/</a:t>
                </a:r>
                <a:r>
                  <a:rPr lang="es-CO" dirty="0" err="1"/>
                  <a:t>Interferometric</a:t>
                </a:r>
                <a:r>
                  <a:rPr lang="es-CO" dirty="0"/>
                  <a:t>/</a:t>
                </a:r>
              </a:p>
              <a:p>
                <a:r>
                  <a:rPr lang="es-CO" dirty="0" err="1"/>
                  <a:t>Products</a:t>
                </a:r>
                <a:r>
                  <a:rPr lang="es-CO" dirty="0"/>
                  <a:t>/</a:t>
                </a:r>
                <a:r>
                  <a:rPr lang="es-CO" dirty="0" err="1"/>
                  <a:t>Phase</a:t>
                </a:r>
                <a:r>
                  <a:rPr lang="es-CO" dirty="0"/>
                  <a:t> </a:t>
                </a:r>
                <a:r>
                  <a:rPr lang="es-CO" dirty="0" err="1"/>
                  <a:t>ToDisplacement</a:t>
                </a:r>
                <a:endParaRPr lang="es-CO" dirty="0"/>
              </a:p>
            </p:txBody>
          </p:sp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FAEB7A4C-E190-4594-91A8-DDA00513CF32}"/>
                  </a:ext>
                </a:extLst>
              </p:cNvPr>
              <p:cNvSpPr txBox="1"/>
              <p:nvPr/>
            </p:nvSpPr>
            <p:spPr>
              <a:xfrm>
                <a:off x="255108" y="2786321"/>
                <a:ext cx="150615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Proceso de lectura</a:t>
                </a:r>
              </a:p>
              <a:p>
                <a:r>
                  <a:rPr lang="es-CO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Imagen envuelta y desenvuelta</a:t>
                </a:r>
              </a:p>
            </p:txBody>
          </p:sp>
          <p:sp>
            <p:nvSpPr>
              <p:cNvPr id="24" name="CuadroTexto 23">
                <a:extLst>
                  <a:ext uri="{FF2B5EF4-FFF2-40B4-BE49-F238E27FC236}">
                    <a16:creationId xmlns:a16="http://schemas.microsoft.com/office/drawing/2014/main" id="{D6F6B9E8-1BD3-4B3C-92FB-1FB667E3AC98}"/>
                  </a:ext>
                </a:extLst>
              </p:cNvPr>
              <p:cNvSpPr txBox="1"/>
              <p:nvPr/>
            </p:nvSpPr>
            <p:spPr>
              <a:xfrm>
                <a:off x="321104" y="2251113"/>
                <a:ext cx="1440160" cy="461665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s-CO" sz="12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Read</a:t>
                </a:r>
                <a:r>
                  <a:rPr lang="es-CO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2</a:t>
                </a:r>
                <a:r>
                  <a:rPr lang="es-CO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r>
                  <a:rPr lang="es-CO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Input-Output/</a:t>
                </a:r>
                <a:r>
                  <a:rPr lang="es-CO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Read</a:t>
                </a:r>
                <a:endParaRPr lang="es-CO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6" name="Conector recto de flecha 25">
                <a:extLst>
                  <a:ext uri="{FF2B5EF4-FFF2-40B4-BE49-F238E27FC236}">
                    <a16:creationId xmlns:a16="http://schemas.microsoft.com/office/drawing/2014/main" id="{C0CD9C26-45ED-4706-9FED-732F88D14594}"/>
                  </a:ext>
                </a:extLst>
              </p:cNvPr>
              <p:cNvCxnSpPr>
                <a:cxnSpLocks/>
                <a:stCxn id="9" idx="3"/>
                <a:endCxn id="10" idx="1"/>
              </p:cNvCxnSpPr>
              <p:nvPr/>
            </p:nvCxnSpPr>
            <p:spPr>
              <a:xfrm>
                <a:off x="1761264" y="1972851"/>
                <a:ext cx="448929" cy="22814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7" name="Conector recto de flecha 26">
                <a:extLst>
                  <a:ext uri="{FF2B5EF4-FFF2-40B4-BE49-F238E27FC236}">
                    <a16:creationId xmlns:a16="http://schemas.microsoft.com/office/drawing/2014/main" id="{6462622F-F067-4829-81ED-22902DCC24A5}"/>
                  </a:ext>
                </a:extLst>
              </p:cNvPr>
              <p:cNvCxnSpPr>
                <a:cxnSpLocks/>
                <a:stCxn id="24" idx="3"/>
                <a:endCxn id="10" idx="1"/>
              </p:cNvCxnSpPr>
              <p:nvPr/>
            </p:nvCxnSpPr>
            <p:spPr>
              <a:xfrm flipV="1">
                <a:off x="1761264" y="2201000"/>
                <a:ext cx="448929" cy="28094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8" name="Conector recto de flecha 27">
                <a:extLst>
                  <a:ext uri="{FF2B5EF4-FFF2-40B4-BE49-F238E27FC236}">
                    <a16:creationId xmlns:a16="http://schemas.microsoft.com/office/drawing/2014/main" id="{20785EC0-BDAC-481B-A61D-7941EF8643CB}"/>
                  </a:ext>
                </a:extLst>
              </p:cNvPr>
              <p:cNvCxnSpPr>
                <a:cxnSpLocks/>
                <a:stCxn id="10" idx="3"/>
                <a:endCxn id="14" idx="1"/>
              </p:cNvCxnSpPr>
              <p:nvPr/>
            </p:nvCxnSpPr>
            <p:spPr>
              <a:xfrm>
                <a:off x="3999465" y="2201000"/>
                <a:ext cx="553543" cy="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2" name="Conector recto 31">
                <a:extLst>
                  <a:ext uri="{FF2B5EF4-FFF2-40B4-BE49-F238E27FC236}">
                    <a16:creationId xmlns:a16="http://schemas.microsoft.com/office/drawing/2014/main" id="{0EF3EC46-A4F1-488B-BE03-5C671574C01E}"/>
                  </a:ext>
                </a:extLst>
              </p:cNvPr>
              <p:cNvCxnSpPr>
                <a:cxnSpLocks/>
                <a:stCxn id="14" idx="3"/>
                <a:endCxn id="11" idx="1"/>
              </p:cNvCxnSpPr>
              <p:nvPr/>
            </p:nvCxnSpPr>
            <p:spPr>
              <a:xfrm>
                <a:off x="7119544" y="2201001"/>
                <a:ext cx="728820" cy="0"/>
              </a:xfrm>
              <a:prstGeom prst="line">
                <a:avLst/>
              </a:prstGeom>
              <a:ln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" name="CuadroTexto 1">
                <a:extLst>
                  <a:ext uri="{FF2B5EF4-FFF2-40B4-BE49-F238E27FC236}">
                    <a16:creationId xmlns:a16="http://schemas.microsoft.com/office/drawing/2014/main" id="{72AC0E02-8367-4ABA-91B1-56CE8518D12B}"/>
                  </a:ext>
                </a:extLst>
              </p:cNvPr>
              <p:cNvSpPr txBox="1"/>
              <p:nvPr/>
            </p:nvSpPr>
            <p:spPr>
              <a:xfrm>
                <a:off x="2233081" y="2786321"/>
                <a:ext cx="178927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sz="1200" dirty="0"/>
                  <a:t>Añadir el operador de </a:t>
                </a:r>
                <a:r>
                  <a:rPr lang="es-CO" sz="1200" dirty="0" err="1"/>
                  <a:t>snaphu</a:t>
                </a:r>
                <a:endParaRPr lang="es-CO" sz="1200" dirty="0"/>
              </a:p>
              <a:p>
                <a:r>
                  <a:rPr lang="es-CO" sz="1200" dirty="0"/>
                  <a:t>Que importa los datos</a:t>
                </a:r>
              </a:p>
            </p:txBody>
          </p:sp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516C47D9-4F47-450A-AD27-5B3A5AE9ABDF}"/>
                  </a:ext>
                </a:extLst>
              </p:cNvPr>
              <p:cNvSpPr txBox="1"/>
              <p:nvPr/>
            </p:nvSpPr>
            <p:spPr>
              <a:xfrm>
                <a:off x="4547029" y="2773377"/>
                <a:ext cx="2566536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sz="1200" dirty="0"/>
                  <a:t>Convertir la cara del desplazamiento para producir el mapa de desplazamiento y </a:t>
                </a:r>
              </a:p>
              <a:p>
                <a:r>
                  <a:rPr lang="es-CO" sz="1200" dirty="0"/>
                  <a:t>las </a:t>
                </a:r>
                <a:r>
                  <a:rPr lang="es-CO" sz="1200" dirty="0" err="1"/>
                  <a:t>lineas</a:t>
                </a:r>
                <a:r>
                  <a:rPr lang="es-CO" sz="1200" dirty="0"/>
                  <a:t> de visión se convierte en metros</a:t>
                </a:r>
              </a:p>
            </p:txBody>
          </p:sp>
        </p:grpSp>
        <p:pic>
          <p:nvPicPr>
            <p:cNvPr id="5" name="Imagen 7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07C8D557-09DB-F11F-DA95-2260F9FBAA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124123"/>
              <a:ext cx="1423988" cy="398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04A8E333-8A4E-60EE-10FD-C70291626B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52385" y="124123"/>
              <a:ext cx="1011240" cy="5847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238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>
            <a:extLst>
              <a:ext uri="{FF2B5EF4-FFF2-40B4-BE49-F238E27FC236}">
                <a16:creationId xmlns:a16="http://schemas.microsoft.com/office/drawing/2014/main" id="{51B26774-C0B0-476B-A81A-62CD9701C867}"/>
              </a:ext>
            </a:extLst>
          </p:cNvPr>
          <p:cNvSpPr txBox="1"/>
          <p:nvPr/>
        </p:nvSpPr>
        <p:spPr>
          <a:xfrm>
            <a:off x="3101914" y="83342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B0B0276-DBC3-4E88-B790-915CADC79140}"/>
              </a:ext>
            </a:extLst>
          </p:cNvPr>
          <p:cNvSpPr txBox="1"/>
          <p:nvPr/>
        </p:nvSpPr>
        <p:spPr>
          <a:xfrm>
            <a:off x="2195440" y="548680"/>
            <a:ext cx="44614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2800" b="1" dirty="0">
                <a:solidFill>
                  <a:srgbClr val="C00000"/>
                </a:solidFill>
              </a:rPr>
              <a:t>Mapa de Desplazamiento</a:t>
            </a:r>
          </a:p>
        </p:txBody>
      </p:sp>
      <p:grpSp>
        <p:nvGrpSpPr>
          <p:cNvPr id="33" name="Grupo 32">
            <a:extLst>
              <a:ext uri="{FF2B5EF4-FFF2-40B4-BE49-F238E27FC236}">
                <a16:creationId xmlns:a16="http://schemas.microsoft.com/office/drawing/2014/main" id="{DF72735B-F0C9-7C34-F67D-569C0E248AAB}"/>
              </a:ext>
            </a:extLst>
          </p:cNvPr>
          <p:cNvGrpSpPr/>
          <p:nvPr/>
        </p:nvGrpSpPr>
        <p:grpSpPr>
          <a:xfrm>
            <a:off x="251520" y="1537237"/>
            <a:ext cx="8892480" cy="5562429"/>
            <a:chOff x="0" y="1175401"/>
            <a:chExt cx="9144000" cy="5924266"/>
          </a:xfrm>
        </p:grpSpPr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44AC47C6-AED1-4708-840C-4E9BB6751A5E}"/>
                </a:ext>
              </a:extLst>
            </p:cNvPr>
            <p:cNvSpPr txBox="1"/>
            <p:nvPr/>
          </p:nvSpPr>
          <p:spPr>
            <a:xfrm>
              <a:off x="1763688" y="6453336"/>
              <a:ext cx="1847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s-CO" dirty="0"/>
            </a:p>
            <a:p>
              <a:endParaRPr lang="es-CO" dirty="0"/>
            </a:p>
          </p:txBody>
        </p:sp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146B9DE8-B8AF-FFF5-C11B-39850122B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175401"/>
              <a:ext cx="9144000" cy="5143500"/>
            </a:xfrm>
            <a:prstGeom prst="rect">
              <a:avLst/>
            </a:prstGeom>
          </p:spPr>
        </p:pic>
        <p:sp>
          <p:nvSpPr>
            <p:cNvPr id="7" name="Cerrar llave 6">
              <a:extLst>
                <a:ext uri="{FF2B5EF4-FFF2-40B4-BE49-F238E27FC236}">
                  <a16:creationId xmlns:a16="http://schemas.microsoft.com/office/drawing/2014/main" id="{92D93B4C-D0E7-3BB9-83CF-F077DB962B4C}"/>
                </a:ext>
              </a:extLst>
            </p:cNvPr>
            <p:cNvSpPr/>
            <p:nvPr/>
          </p:nvSpPr>
          <p:spPr>
            <a:xfrm>
              <a:off x="1481037" y="4149080"/>
              <a:ext cx="144016" cy="648072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3A348CE1-272F-EEAD-72B5-7C513E4C6FBB}"/>
                </a:ext>
              </a:extLst>
            </p:cNvPr>
            <p:cNvSpPr txBox="1"/>
            <p:nvPr/>
          </p:nvSpPr>
          <p:spPr>
            <a:xfrm>
              <a:off x="688641" y="4970818"/>
              <a:ext cx="947818" cy="648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200" dirty="0"/>
                <a:t>Nivel de desplazamientos</a:t>
              </a:r>
            </a:p>
          </p:txBody>
        </p:sp>
        <p:sp>
          <p:nvSpPr>
            <p:cNvPr id="9" name="Flecha: a la derecha 8">
              <a:extLst>
                <a:ext uri="{FF2B5EF4-FFF2-40B4-BE49-F238E27FC236}">
                  <a16:creationId xmlns:a16="http://schemas.microsoft.com/office/drawing/2014/main" id="{758A9B74-2703-CB71-BC32-9053A2DC03DE}"/>
                </a:ext>
              </a:extLst>
            </p:cNvPr>
            <p:cNvSpPr/>
            <p:nvPr/>
          </p:nvSpPr>
          <p:spPr>
            <a:xfrm rot="16200000">
              <a:off x="1389756" y="4418396"/>
              <a:ext cx="648072" cy="10943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9A3CD077-6D70-EF53-636A-D1F3738D6539}"/>
                </a:ext>
              </a:extLst>
            </p:cNvPr>
            <p:cNvSpPr txBox="1"/>
            <p:nvPr/>
          </p:nvSpPr>
          <p:spPr>
            <a:xfrm>
              <a:off x="1802531" y="4160820"/>
              <a:ext cx="8233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CO"/>
              </a:defPPr>
              <a:lvl1pPr>
                <a:defRPr sz="1200"/>
              </a:lvl1pPr>
            </a:lstStyle>
            <a:p>
              <a:r>
                <a:rPr lang="es-CO" dirty="0"/>
                <a:t>De menor a mayor</a:t>
              </a: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B8A245B0-A16A-FA1A-F5E2-A30EFAF56FB8}"/>
                </a:ext>
              </a:extLst>
            </p:cNvPr>
            <p:cNvSpPr txBox="1"/>
            <p:nvPr/>
          </p:nvSpPr>
          <p:spPr>
            <a:xfrm>
              <a:off x="6767619" y="3424808"/>
              <a:ext cx="10807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1200" dirty="0">
                  <a:solidFill>
                    <a:srgbClr val="C00000"/>
                  </a:solidFill>
                </a:rPr>
                <a:t>-0.06695 </a:t>
              </a:r>
              <a:r>
                <a:rPr lang="es-CO" sz="1200" dirty="0" err="1">
                  <a:solidFill>
                    <a:srgbClr val="C00000"/>
                  </a:solidFill>
                </a:rPr>
                <a:t>mts</a:t>
              </a:r>
              <a:endParaRPr lang="es-CO" sz="1200" dirty="0">
                <a:solidFill>
                  <a:srgbClr val="C00000"/>
                </a:solidFill>
              </a:endParaRPr>
            </a:p>
          </p:txBody>
        </p:sp>
        <p:cxnSp>
          <p:nvCxnSpPr>
            <p:cNvPr id="13" name="Conector recto de flecha 12">
              <a:extLst>
                <a:ext uri="{FF2B5EF4-FFF2-40B4-BE49-F238E27FC236}">
                  <a16:creationId xmlns:a16="http://schemas.microsoft.com/office/drawing/2014/main" id="{E5FCD13F-BF1A-CD8C-BDBC-B7BD733482B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28184" y="3701807"/>
              <a:ext cx="936104" cy="846556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187F1724-F924-019E-84FC-3F1DB5583CB8}"/>
                </a:ext>
              </a:extLst>
            </p:cNvPr>
            <p:cNvSpPr txBox="1"/>
            <p:nvPr/>
          </p:nvSpPr>
          <p:spPr>
            <a:xfrm>
              <a:off x="4139050" y="4230861"/>
              <a:ext cx="10807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1200" dirty="0">
                  <a:solidFill>
                    <a:schemeClr val="bg2"/>
                  </a:solidFill>
                </a:rPr>
                <a:t>-0.04602 </a:t>
              </a:r>
              <a:r>
                <a:rPr lang="es-CO" sz="1200" dirty="0" err="1">
                  <a:solidFill>
                    <a:schemeClr val="bg2"/>
                  </a:solidFill>
                </a:rPr>
                <a:t>mts</a:t>
              </a:r>
              <a:endParaRPr lang="es-CO" sz="1200" dirty="0">
                <a:solidFill>
                  <a:schemeClr val="bg2"/>
                </a:solidFill>
              </a:endParaRPr>
            </a:p>
          </p:txBody>
        </p:sp>
        <p:cxnSp>
          <p:nvCxnSpPr>
            <p:cNvPr id="17" name="Conector recto de flecha 16">
              <a:extLst>
                <a:ext uri="{FF2B5EF4-FFF2-40B4-BE49-F238E27FC236}">
                  <a16:creationId xmlns:a16="http://schemas.microsoft.com/office/drawing/2014/main" id="{7A06F254-3F14-41F0-9CE4-DAB45D4D9F33}"/>
                </a:ext>
              </a:extLst>
            </p:cNvPr>
            <p:cNvCxnSpPr>
              <a:cxnSpLocks/>
            </p:cNvCxnSpPr>
            <p:nvPr/>
          </p:nvCxnSpPr>
          <p:spPr>
            <a:xfrm>
              <a:off x="4788024" y="4507860"/>
              <a:ext cx="68153" cy="786994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8E37545F-8800-C630-3921-67426046BA1C}"/>
                </a:ext>
              </a:extLst>
            </p:cNvPr>
            <p:cNvSpPr txBox="1"/>
            <p:nvPr/>
          </p:nvSpPr>
          <p:spPr>
            <a:xfrm>
              <a:off x="4645596" y="3701807"/>
              <a:ext cx="10807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1200" dirty="0">
                  <a:solidFill>
                    <a:schemeClr val="bg2"/>
                  </a:solidFill>
                </a:rPr>
                <a:t>-0.02374 </a:t>
              </a:r>
              <a:r>
                <a:rPr lang="es-CO" sz="1200" dirty="0" err="1">
                  <a:solidFill>
                    <a:schemeClr val="bg2"/>
                  </a:solidFill>
                </a:rPr>
                <a:t>mts</a:t>
              </a:r>
              <a:endParaRPr lang="es-CO" sz="1200" dirty="0">
                <a:solidFill>
                  <a:schemeClr val="bg2"/>
                </a:solidFill>
              </a:endParaRPr>
            </a:p>
          </p:txBody>
        </p:sp>
        <p:cxnSp>
          <p:nvCxnSpPr>
            <p:cNvPr id="25" name="Conector recto de flecha 24">
              <a:extLst>
                <a:ext uri="{FF2B5EF4-FFF2-40B4-BE49-F238E27FC236}">
                  <a16:creationId xmlns:a16="http://schemas.microsoft.com/office/drawing/2014/main" id="{DCF75B8F-21AF-1D62-7499-8164991FE87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26087" y="3978806"/>
              <a:ext cx="326745" cy="922551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recto de flecha 27">
              <a:extLst>
                <a:ext uri="{FF2B5EF4-FFF2-40B4-BE49-F238E27FC236}">
                  <a16:creationId xmlns:a16="http://schemas.microsoft.com/office/drawing/2014/main" id="{01BE4676-E4C4-2868-A20D-59FB285F4BF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73181" y="3106397"/>
              <a:ext cx="482995" cy="497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382CB742-ED0F-E353-EABF-8017542520E7}"/>
                </a:ext>
              </a:extLst>
            </p:cNvPr>
            <p:cNvSpPr txBox="1"/>
            <p:nvPr/>
          </p:nvSpPr>
          <p:spPr>
            <a:xfrm>
              <a:off x="6116546" y="2957559"/>
              <a:ext cx="10807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1200" dirty="0">
                  <a:solidFill>
                    <a:srgbClr val="C00000"/>
                  </a:solidFill>
                </a:rPr>
                <a:t>-0.00333 </a:t>
              </a:r>
              <a:r>
                <a:rPr lang="es-CO" sz="1200" dirty="0" err="1">
                  <a:solidFill>
                    <a:srgbClr val="C00000"/>
                  </a:solidFill>
                </a:rPr>
                <a:t>mts</a:t>
              </a:r>
              <a:endParaRPr lang="es-CO" sz="120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34" name="Imagen 7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73E977E9-91E0-5953-14F7-3717BF13F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4123"/>
            <a:ext cx="1423988" cy="398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2D6C4FE1-1234-041E-518B-732DFA44DC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2385" y="124123"/>
            <a:ext cx="1011240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21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>
            <a:extLst>
              <a:ext uri="{FF2B5EF4-FFF2-40B4-BE49-F238E27FC236}">
                <a16:creationId xmlns:a16="http://schemas.microsoft.com/office/drawing/2014/main" id="{51B26774-C0B0-476B-A81A-62CD9701C867}"/>
              </a:ext>
            </a:extLst>
          </p:cNvPr>
          <p:cNvSpPr txBox="1"/>
          <p:nvPr/>
        </p:nvSpPr>
        <p:spPr>
          <a:xfrm>
            <a:off x="3101914" y="83342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pic>
        <p:nvPicPr>
          <p:cNvPr id="3" name="Imagen 2" descr="Una captura de pantalla de una computadora&#10;&#10;Descripción generada automáticamente">
            <a:extLst>
              <a:ext uri="{FF2B5EF4-FFF2-40B4-BE49-F238E27FC236}">
                <a16:creationId xmlns:a16="http://schemas.microsoft.com/office/drawing/2014/main" id="{0F0B3323-6C34-4802-A8D4-8E3FD93599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070738"/>
            <a:ext cx="8384932" cy="4716524"/>
          </a:xfrm>
          <a:prstGeom prst="rect">
            <a:avLst/>
          </a:prstGeom>
        </p:spPr>
      </p:pic>
      <p:pic>
        <p:nvPicPr>
          <p:cNvPr id="2" name="Imagen 7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7EB24898-E492-6E01-1214-A5269D636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4123"/>
            <a:ext cx="1423988" cy="398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F63B1AD-5DBA-B321-D68D-BBD75E0926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2385" y="124123"/>
            <a:ext cx="1011240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70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88E1F80-6829-A01C-F5B4-A75E51EE8B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8305" y="811544"/>
            <a:ext cx="1431911" cy="827694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0CCF0124-E1CF-266D-FF34-A6185B50798C}"/>
              </a:ext>
            </a:extLst>
          </p:cNvPr>
          <p:cNvGrpSpPr/>
          <p:nvPr/>
        </p:nvGrpSpPr>
        <p:grpSpPr>
          <a:xfrm>
            <a:off x="1018029" y="1028700"/>
            <a:ext cx="3916581" cy="3058173"/>
            <a:chOff x="1357372" y="228600"/>
            <a:chExt cx="5222107" cy="4077563"/>
          </a:xfrm>
        </p:grpSpPr>
        <p:pic>
          <p:nvPicPr>
            <p:cNvPr id="3" name="Imagen 7" descr="Un dibujo de una persona&#10;&#10;Descripción generada automáticamente con confianza baja">
              <a:extLst>
                <a:ext uri="{FF2B5EF4-FFF2-40B4-BE49-F238E27FC236}">
                  <a16:creationId xmlns:a16="http://schemas.microsoft.com/office/drawing/2014/main" id="{6599E19B-8501-728B-1D66-D1913390E2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7372" y="228600"/>
              <a:ext cx="2343091" cy="668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A20E1E62-B7B9-42B5-AEBF-47FB228BADFE}"/>
                </a:ext>
              </a:extLst>
            </p:cNvPr>
            <p:cNvSpPr txBox="1"/>
            <p:nvPr/>
          </p:nvSpPr>
          <p:spPr>
            <a:xfrm>
              <a:off x="4349809" y="2705725"/>
              <a:ext cx="2229670" cy="1600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sz="7200" dirty="0">
                  <a:solidFill>
                    <a:schemeClr val="accent1"/>
                  </a:solidFill>
                </a:rPr>
                <a:t>FIN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599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>
            <a:extLst>
              <a:ext uri="{FF2B5EF4-FFF2-40B4-BE49-F238E27FC236}">
                <a16:creationId xmlns:a16="http://schemas.microsoft.com/office/drawing/2014/main" id="{51B26774-C0B0-476B-A81A-62CD9701C867}"/>
              </a:ext>
            </a:extLst>
          </p:cNvPr>
          <p:cNvSpPr txBox="1"/>
          <p:nvPr/>
        </p:nvSpPr>
        <p:spPr>
          <a:xfrm>
            <a:off x="3101914" y="83342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EE0324F8-BE11-46D8-BE28-C353BB37A84F}"/>
              </a:ext>
            </a:extLst>
          </p:cNvPr>
          <p:cNvSpPr/>
          <p:nvPr/>
        </p:nvSpPr>
        <p:spPr>
          <a:xfrm>
            <a:off x="798403" y="1916832"/>
            <a:ext cx="7416824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Fechas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analizadas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2016/06/06 to 2016/06/09 </a:t>
            </a:r>
          </a:p>
          <a:p>
            <a:pPr algn="ctr"/>
            <a:endParaRPr lang="en-US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Misión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Sentinel-1A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Platafoerma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S1A_* 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Tipo de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producto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SLC Sensor Mode: IW  </a:t>
            </a:r>
          </a:p>
          <a:p>
            <a:pPr algn="ctr"/>
            <a:endParaRPr lang="en-US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Archivos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bajados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O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S1A_IW_SLC__1SSV_</a:t>
            </a:r>
            <a:r>
              <a:rPr lang="es-CO" sz="1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20160606</a:t>
            </a:r>
            <a:r>
              <a:rPr lang="es-CO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T122537_</a:t>
            </a:r>
            <a:r>
              <a:rPr lang="es-CO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20160606</a:t>
            </a:r>
            <a:r>
              <a:rPr lang="es-CO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T122601_011590_011B5B_E555</a:t>
            </a:r>
          </a:p>
          <a:p>
            <a:pPr algn="ctr"/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S1A_IW_SLC__1SSV_</a:t>
            </a:r>
            <a:r>
              <a:rPr lang="fr-FR" sz="1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20160910</a:t>
            </a:r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T122542_</a:t>
            </a:r>
            <a:r>
              <a:rPr lang="fr-FR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20160910</a:t>
            </a:r>
            <a:r>
              <a:rPr lang="fr-FR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T122606_012990_0148FA_76D7</a:t>
            </a:r>
            <a:endParaRPr lang="es-CO" sz="1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472AF7D7-242E-4C68-8B1F-6C43D2041A25}"/>
              </a:ext>
            </a:extLst>
          </p:cNvPr>
          <p:cNvSpPr/>
          <p:nvPr/>
        </p:nvSpPr>
        <p:spPr>
          <a:xfrm>
            <a:off x="1481037" y="6608385"/>
            <a:ext cx="5400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12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https://www.researchgate.net/post/SENTINEL-1_IW_Level-1_SLC_vs_GRD</a:t>
            </a:r>
            <a:endParaRPr lang="es-CO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3C0EB12-2378-4BAB-AC66-3E851CB98FD2}"/>
              </a:ext>
            </a:extLst>
          </p:cNvPr>
          <p:cNvSpPr txBox="1"/>
          <p:nvPr/>
        </p:nvSpPr>
        <p:spPr>
          <a:xfrm>
            <a:off x="1701273" y="765183"/>
            <a:ext cx="5200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00" b="1" dirty="0" err="1">
                <a:solidFill>
                  <a:srgbClr val="C00000"/>
                </a:solidFill>
              </a:rPr>
              <a:t>Satelite</a:t>
            </a:r>
            <a:r>
              <a:rPr lang="es-CO" sz="2800" b="1" dirty="0">
                <a:solidFill>
                  <a:srgbClr val="C00000"/>
                </a:solidFill>
              </a:rPr>
              <a:t> y sensores utilizados</a:t>
            </a:r>
          </a:p>
        </p:txBody>
      </p:sp>
      <p:pic>
        <p:nvPicPr>
          <p:cNvPr id="5" name="Imagen 7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99DE064D-A9A5-E4DD-498F-D96E01987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4123"/>
            <a:ext cx="1423988" cy="398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C8EBCF8-22EA-749D-648E-479CD12990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2385" y="124123"/>
            <a:ext cx="1011240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26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>
            <a:extLst>
              <a:ext uri="{FF2B5EF4-FFF2-40B4-BE49-F238E27FC236}">
                <a16:creationId xmlns:a16="http://schemas.microsoft.com/office/drawing/2014/main" id="{51B26774-C0B0-476B-A81A-62CD9701C867}"/>
              </a:ext>
            </a:extLst>
          </p:cNvPr>
          <p:cNvSpPr txBox="1"/>
          <p:nvPr/>
        </p:nvSpPr>
        <p:spPr>
          <a:xfrm>
            <a:off x="3101914" y="83342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pic>
        <p:nvPicPr>
          <p:cNvPr id="5" name="Imagen 7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99DE064D-A9A5-E4DD-498F-D96E01987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4123"/>
            <a:ext cx="1423988" cy="398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C8EBCF8-22EA-749D-648E-479CD12990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2385" y="124123"/>
            <a:ext cx="1011240" cy="584775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595D7D8B-A125-7C48-7276-E9A606CACDEF}"/>
              </a:ext>
            </a:extLst>
          </p:cNvPr>
          <p:cNvSpPr txBox="1"/>
          <p:nvPr/>
        </p:nvSpPr>
        <p:spPr>
          <a:xfrm>
            <a:off x="1180349" y="534575"/>
            <a:ext cx="671530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00" b="1" dirty="0">
                <a:solidFill>
                  <a:srgbClr val="C00000"/>
                </a:solidFill>
              </a:rPr>
              <a:t>Nivel de complejidad en el análisis de </a:t>
            </a:r>
          </a:p>
          <a:p>
            <a:pPr algn="ctr"/>
            <a:r>
              <a:rPr lang="es-CO" sz="2800" b="1" dirty="0">
                <a:solidFill>
                  <a:srgbClr val="C00000"/>
                </a:solidFill>
              </a:rPr>
              <a:t>imágenes por radar</a:t>
            </a:r>
          </a:p>
        </p:txBody>
      </p:sp>
      <p:grpSp>
        <p:nvGrpSpPr>
          <p:cNvPr id="40" name="Grupo 39">
            <a:extLst>
              <a:ext uri="{FF2B5EF4-FFF2-40B4-BE49-F238E27FC236}">
                <a16:creationId xmlns:a16="http://schemas.microsoft.com/office/drawing/2014/main" id="{E6C299EE-2C64-19F6-C2DD-9BE497398E14}"/>
              </a:ext>
            </a:extLst>
          </p:cNvPr>
          <p:cNvGrpSpPr/>
          <p:nvPr/>
        </p:nvGrpSpPr>
        <p:grpSpPr>
          <a:xfrm>
            <a:off x="179512" y="1511749"/>
            <a:ext cx="8784976" cy="5373635"/>
            <a:chOff x="179512" y="1511749"/>
            <a:chExt cx="8784976" cy="5373635"/>
          </a:xfrm>
        </p:grpSpPr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472AF7D7-242E-4C68-8B1F-6C43D2041A25}"/>
                </a:ext>
              </a:extLst>
            </p:cNvPr>
            <p:cNvSpPr/>
            <p:nvPr/>
          </p:nvSpPr>
          <p:spPr>
            <a:xfrm>
              <a:off x="1481037" y="6608385"/>
              <a:ext cx="540060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CO" sz="1200" dirty="0"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https://www.researchgate.net/post/SENTINEL-1_IW_Level-1_SLC_vs_GRD</a:t>
              </a:r>
              <a:endParaRPr lang="es-CO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C92ADF8E-1D7B-9BA7-6A87-E5E2BB83C286}"/>
                </a:ext>
              </a:extLst>
            </p:cNvPr>
            <p:cNvSpPr txBox="1"/>
            <p:nvPr/>
          </p:nvSpPr>
          <p:spPr>
            <a:xfrm>
              <a:off x="179512" y="1511749"/>
              <a:ext cx="8784976" cy="47089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2000" b="1" dirty="0">
                  <a:solidFill>
                    <a:srgbClr val="C00000"/>
                  </a:solidFill>
                </a:rPr>
                <a:t>A diferencia de las imágenes de nivel óptico </a:t>
              </a:r>
              <a:r>
                <a:rPr lang="es-CO" sz="2000" dirty="0"/>
                <a:t>como el Sentinel2, la visualización de </a:t>
              </a:r>
              <a:r>
                <a:rPr lang="es-CO" sz="2000" b="1" dirty="0">
                  <a:solidFill>
                    <a:srgbClr val="C00000"/>
                  </a:solidFill>
                </a:rPr>
                <a:t>las imágenes por radar tiene una complejidad </a:t>
              </a:r>
              <a:r>
                <a:rPr lang="es-CO" sz="2000" dirty="0"/>
                <a:t>ya que los sensores traen </a:t>
              </a:r>
              <a:r>
                <a:rPr lang="es-CO" sz="2000" b="1" dirty="0">
                  <a:solidFill>
                    <a:srgbClr val="C00000"/>
                  </a:solidFill>
                </a:rPr>
                <a:t>ráfagas</a:t>
              </a:r>
              <a:r>
                <a:rPr lang="es-CO" sz="2000" dirty="0"/>
                <a:t> de líneas </a:t>
              </a:r>
            </a:p>
            <a:p>
              <a:pPr algn="ctr"/>
              <a:endParaRPr lang="es-CO" sz="2000" dirty="0"/>
            </a:p>
            <a:p>
              <a:pPr algn="ctr"/>
              <a:endParaRPr lang="es-CO" sz="2000" dirty="0"/>
            </a:p>
            <a:p>
              <a:pPr algn="ctr"/>
              <a:endParaRPr lang="es-CO" sz="2000" dirty="0"/>
            </a:p>
            <a:p>
              <a:pPr algn="ctr"/>
              <a:endParaRPr lang="es-CO" sz="2000" dirty="0"/>
            </a:p>
            <a:p>
              <a:pPr algn="ctr"/>
              <a:endParaRPr lang="es-CO" sz="2000" dirty="0"/>
            </a:p>
            <a:p>
              <a:pPr algn="ctr"/>
              <a:endParaRPr lang="es-CO" sz="2000" dirty="0"/>
            </a:p>
            <a:p>
              <a:pPr algn="ctr"/>
              <a:endParaRPr lang="es-CO" sz="2000" dirty="0"/>
            </a:p>
            <a:p>
              <a:pPr algn="ctr"/>
              <a:endParaRPr lang="es-CO" sz="2000" dirty="0"/>
            </a:p>
            <a:p>
              <a:pPr algn="ctr"/>
              <a:r>
                <a:rPr lang="es-CO" sz="2000" dirty="0"/>
                <a:t>Estas no se  presentan como estamos acostumbrados al ver en los mapas. Sin embargo, detrás de ellas están los datos que se analizan de acuerdo a las fases de las imágenes electromagnéticas y eléctricas como se observará en esta animación</a:t>
              </a:r>
            </a:p>
          </p:txBody>
        </p:sp>
        <p:pic>
          <p:nvPicPr>
            <p:cNvPr id="38" name="Imagen 37">
              <a:extLst>
                <a:ext uri="{FF2B5EF4-FFF2-40B4-BE49-F238E27FC236}">
                  <a16:creationId xmlns:a16="http://schemas.microsoft.com/office/drawing/2014/main" id="{45ACE719-383A-7C33-231E-3303B3A4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784" y="2478078"/>
              <a:ext cx="4385462" cy="2441391"/>
            </a:xfrm>
            <a:prstGeom prst="rect">
              <a:avLst/>
            </a:prstGeom>
          </p:spPr>
        </p:pic>
        <p:sp>
          <p:nvSpPr>
            <p:cNvPr id="39" name="CuadroTexto 38">
              <a:extLst>
                <a:ext uri="{FF2B5EF4-FFF2-40B4-BE49-F238E27FC236}">
                  <a16:creationId xmlns:a16="http://schemas.microsoft.com/office/drawing/2014/main" id="{B2B3ADD4-B4CA-813A-7BBB-8903288A5D2C}"/>
                </a:ext>
              </a:extLst>
            </p:cNvPr>
            <p:cNvSpPr txBox="1"/>
            <p:nvPr/>
          </p:nvSpPr>
          <p:spPr>
            <a:xfrm>
              <a:off x="6889186" y="3777601"/>
              <a:ext cx="1043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/>
                <a:t>Ráfagas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783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>
            <a:extLst>
              <a:ext uri="{FF2B5EF4-FFF2-40B4-BE49-F238E27FC236}">
                <a16:creationId xmlns:a16="http://schemas.microsoft.com/office/drawing/2014/main" id="{51B26774-C0B0-476B-A81A-62CD9701C867}"/>
              </a:ext>
            </a:extLst>
          </p:cNvPr>
          <p:cNvSpPr txBox="1"/>
          <p:nvPr/>
        </p:nvSpPr>
        <p:spPr>
          <a:xfrm>
            <a:off x="3101914" y="83342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3C0EB12-2378-4BAB-AC66-3E851CB98FD2}"/>
              </a:ext>
            </a:extLst>
          </p:cNvPr>
          <p:cNvSpPr txBox="1"/>
          <p:nvPr/>
        </p:nvSpPr>
        <p:spPr>
          <a:xfrm>
            <a:off x="3031950" y="668117"/>
            <a:ext cx="27414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00" b="1" dirty="0">
                <a:solidFill>
                  <a:srgbClr val="C00000"/>
                </a:solidFill>
              </a:rPr>
              <a:t>Efecto Doppler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A64EB0E3-0DA1-4426-8292-BCAF38FEEAAC}"/>
              </a:ext>
            </a:extLst>
          </p:cNvPr>
          <p:cNvGrpSpPr/>
          <p:nvPr/>
        </p:nvGrpSpPr>
        <p:grpSpPr>
          <a:xfrm>
            <a:off x="467544" y="1246546"/>
            <a:ext cx="8539217" cy="5528112"/>
            <a:chOff x="478779" y="1163204"/>
            <a:chExt cx="8557717" cy="5611454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965528AE-E8E0-49FF-8227-55D95482814F}"/>
                </a:ext>
              </a:extLst>
            </p:cNvPr>
            <p:cNvSpPr/>
            <p:nvPr/>
          </p:nvSpPr>
          <p:spPr>
            <a:xfrm>
              <a:off x="623107" y="4811026"/>
              <a:ext cx="7788534" cy="18432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MX" sz="1600" dirty="0">
                  <a:latin typeface="Arial" panose="020B0604020202020204" pitchFamily="34" charset="0"/>
                  <a:cs typeface="Arial" panose="020B0604020202020204" pitchFamily="34" charset="0"/>
                </a:rPr>
                <a:t>Los productos de </a:t>
              </a:r>
              <a:r>
                <a:rPr lang="es-MX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Nivel-1 SLC están </a:t>
              </a:r>
              <a:r>
                <a:rPr lang="es-MX" sz="1600" dirty="0">
                  <a:latin typeface="Arial" panose="020B0604020202020204" pitchFamily="34" charset="0"/>
                  <a:cs typeface="Arial" panose="020B0604020202020204" pitchFamily="34" charset="0"/>
                </a:rPr>
                <a:t>enfocados y geo-referenciados usando datos de órbita y altitud del satélite y provistos en geometría de rango inclinado </a:t>
              </a:r>
              <a:r>
                <a:rPr lang="es-MX" sz="16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Zero-Doppler</a:t>
              </a:r>
              <a:r>
                <a:rPr lang="es-MX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MX" sz="1600" dirty="0">
                  <a:latin typeface="Arial" panose="020B0604020202020204" pitchFamily="34" charset="0"/>
                  <a:cs typeface="Arial" panose="020B0604020202020204" pitchFamily="34" charset="0"/>
                </a:rPr>
                <a:t>y han sido corregidos por </a:t>
              </a:r>
              <a:r>
                <a:rPr lang="es-MX" sz="1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azimut retardo </a:t>
              </a:r>
              <a:r>
                <a:rPr lang="es-MX" sz="160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biestático</a:t>
              </a:r>
              <a:r>
                <a:rPr lang="es-MX" sz="16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s-MX" sz="16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 alcance inclinado es la coordenada de observación del alcance del radar natural, definida como la línea de visión desde el radar hasta cada objeto reflectante</a:t>
              </a:r>
              <a:r>
                <a:rPr lang="es-MX" sz="1600" dirty="0">
                  <a:latin typeface="Arial" panose="020B0604020202020204" pitchFamily="34" charset="0"/>
                  <a:cs typeface="Arial" panose="020B0604020202020204" pitchFamily="34" charset="0"/>
                </a:rPr>
                <a:t>. Los productos están en orientación </a:t>
              </a:r>
              <a:r>
                <a:rPr lang="es-MX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Doppler cero</a:t>
              </a:r>
              <a:r>
                <a:rPr lang="es-MX" sz="1600" dirty="0">
                  <a:latin typeface="Arial" panose="020B0604020202020204" pitchFamily="34" charset="0"/>
                  <a:cs typeface="Arial" panose="020B0604020202020204" pitchFamily="34" charset="0"/>
                </a:rPr>
                <a:t>, donde cada fila de píxeles representa puntos a lo largo de una línea perpendicular a la pista del satélite secundario. </a:t>
              </a:r>
              <a:endParaRPr lang="es-CO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472AF7D7-242E-4C68-8B1F-6C43D2041A25}"/>
                </a:ext>
              </a:extLst>
            </p:cNvPr>
            <p:cNvSpPr/>
            <p:nvPr/>
          </p:nvSpPr>
          <p:spPr>
            <a:xfrm>
              <a:off x="1477144" y="6497659"/>
              <a:ext cx="540060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CO" sz="1200" dirty="0">
                  <a:latin typeface="Arial" panose="020B0604020202020204" pitchFamily="34" charset="0"/>
                  <a:cs typeface="Arial" panose="020B0604020202020204" pitchFamily="34" charset="0"/>
                  <a:hlinkClick r:id="rId3"/>
                </a:rPr>
                <a:t>https://www.researchgate.net/post/SENTINEL-1_IW_Level-1_SLC_vs_GRD</a:t>
              </a:r>
              <a:endParaRPr lang="es-CO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1347594C-41A0-46B5-9AA8-E440F37F3B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8779" y="1242493"/>
              <a:ext cx="4354155" cy="3606692"/>
            </a:xfrm>
            <a:prstGeom prst="rect">
              <a:avLst/>
            </a:prstGeom>
          </p:spPr>
        </p:pic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6F426962-48C7-4723-B542-E3F24FB02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96136" y="1163204"/>
              <a:ext cx="2881325" cy="2016927"/>
            </a:xfrm>
            <a:prstGeom prst="rect">
              <a:avLst/>
            </a:prstGeom>
          </p:spPr>
        </p:pic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4B78D79D-05D2-4D2A-9499-B9BA3BF135F6}"/>
                </a:ext>
              </a:extLst>
            </p:cNvPr>
            <p:cNvSpPr txBox="1"/>
            <p:nvPr/>
          </p:nvSpPr>
          <p:spPr>
            <a:xfrm>
              <a:off x="5197403" y="3180131"/>
              <a:ext cx="3839093" cy="16245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Efecto Doppler</a:t>
              </a:r>
            </a:p>
            <a:p>
              <a:pPr algn="ctr"/>
              <a:r>
                <a:rPr lang="es-MX" sz="1400" dirty="0">
                  <a:latin typeface="Arial" panose="020B0604020202020204" pitchFamily="34" charset="0"/>
                  <a:cs typeface="Arial" panose="020B0604020202020204" pitchFamily="34" charset="0"/>
                </a:rPr>
                <a:t>En el caso del sonido de la sirena desde un </a:t>
              </a:r>
            </a:p>
            <a:p>
              <a:pPr algn="ctr"/>
              <a:r>
                <a:rPr lang="es-MX" sz="1400" dirty="0">
                  <a:latin typeface="Arial" panose="020B0604020202020204" pitchFamily="34" charset="0"/>
                  <a:cs typeface="Arial" panose="020B0604020202020204" pitchFamily="34" charset="0"/>
                </a:rPr>
                <a:t>tono más agudo a uno más grave, justo en el</a:t>
              </a:r>
            </a:p>
            <a:p>
              <a:pPr algn="ctr"/>
              <a:r>
                <a:rPr lang="es-MX" sz="1400" dirty="0">
                  <a:latin typeface="Arial" panose="020B0604020202020204" pitchFamily="34" charset="0"/>
                  <a:cs typeface="Arial" panose="020B0604020202020204" pitchFamily="34" charset="0"/>
                </a:rPr>
                <a:t> momento en que el vehículo pasa al lado del</a:t>
              </a:r>
            </a:p>
            <a:p>
              <a:pPr algn="ctr"/>
              <a:r>
                <a:rPr lang="es-MX" sz="1400" dirty="0">
                  <a:latin typeface="Arial" panose="020B0604020202020204" pitchFamily="34" charset="0"/>
                  <a:cs typeface="Arial" panose="020B0604020202020204" pitchFamily="34" charset="0"/>
                </a:rPr>
                <a:t> observador. Es equivalente en las ondas de luz.</a:t>
              </a:r>
              <a:endParaRPr lang="es-CO" sz="14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endParaRPr>
            </a:p>
            <a:p>
              <a:pPr algn="ctr"/>
              <a:r>
                <a:rPr lang="es-CO" sz="1400" dirty="0">
                  <a:latin typeface="Arial" panose="020B0604020202020204" pitchFamily="34" charset="0"/>
                  <a:cs typeface="Arial" panose="020B0604020202020204" pitchFamily="34" charset="0"/>
                  <a:hlinkClick r:id="rId6"/>
                </a:rPr>
                <a:t>https://es.wikipedia.org/wiki/Efecto_Doppler</a:t>
              </a:r>
              <a:endParaRPr lang="es-MX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Imagen 7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700E40FC-0B92-E6EF-394B-EE35D5215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4123"/>
            <a:ext cx="1423988" cy="398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9356AE8-8F13-707D-F141-B8B05F8B11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52385" y="124123"/>
            <a:ext cx="1011240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68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>
            <a:extLst>
              <a:ext uri="{FF2B5EF4-FFF2-40B4-BE49-F238E27FC236}">
                <a16:creationId xmlns:a16="http://schemas.microsoft.com/office/drawing/2014/main" id="{51B26774-C0B0-476B-A81A-62CD9701C867}"/>
              </a:ext>
            </a:extLst>
          </p:cNvPr>
          <p:cNvSpPr txBox="1"/>
          <p:nvPr/>
        </p:nvSpPr>
        <p:spPr>
          <a:xfrm>
            <a:off x="3101914" y="83342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EB4DA8E2-01F7-42E2-9422-3F6B5B844F25}"/>
              </a:ext>
            </a:extLst>
          </p:cNvPr>
          <p:cNvSpPr txBox="1"/>
          <p:nvPr/>
        </p:nvSpPr>
        <p:spPr>
          <a:xfrm>
            <a:off x="971600" y="684262"/>
            <a:ext cx="744626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00" dirty="0">
                <a:solidFill>
                  <a:srgbClr val="C00000"/>
                </a:solidFill>
              </a:rPr>
              <a:t>Lectura de datos seleccionados archivo 1</a:t>
            </a:r>
          </a:p>
          <a:p>
            <a:r>
              <a:rPr lang="es-CO" sz="2800" dirty="0">
                <a:solidFill>
                  <a:srgbClr val="C00000"/>
                </a:solidFill>
              </a:rPr>
              <a:t>Las imágenes de radar son “ráfagas” o capas</a:t>
            </a: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BC2348D6-6BE1-42A5-9F4F-197011FAD013}"/>
              </a:ext>
            </a:extLst>
          </p:cNvPr>
          <p:cNvGrpSpPr/>
          <p:nvPr/>
        </p:nvGrpSpPr>
        <p:grpSpPr>
          <a:xfrm>
            <a:off x="399596" y="1903542"/>
            <a:ext cx="7938713" cy="4609975"/>
            <a:chOff x="240030" y="852379"/>
            <a:chExt cx="8749336" cy="5168910"/>
          </a:xfrm>
        </p:grpSpPr>
        <p:pic>
          <p:nvPicPr>
            <p:cNvPr id="5" name="Imagen 4" descr="Una captura de pantalla de una computadora&#10;&#10;Descripción generada automáticamente">
              <a:extLst>
                <a:ext uri="{FF2B5EF4-FFF2-40B4-BE49-F238E27FC236}">
                  <a16:creationId xmlns:a16="http://schemas.microsoft.com/office/drawing/2014/main" id="{3EDF5C52-9943-4C35-AC56-A1D426A8A3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030" y="1501745"/>
              <a:ext cx="8292415" cy="4519544"/>
            </a:xfrm>
            <a:prstGeom prst="rect">
              <a:avLst/>
            </a:prstGeom>
          </p:spPr>
        </p:pic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04CEF40F-3BF3-4F54-9E12-C528D270C8AF}"/>
                </a:ext>
              </a:extLst>
            </p:cNvPr>
            <p:cNvSpPr/>
            <p:nvPr/>
          </p:nvSpPr>
          <p:spPr>
            <a:xfrm>
              <a:off x="4490918" y="3203044"/>
              <a:ext cx="3685270" cy="158539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EE4DD058-85C5-413D-B85B-8A21B79C7974}"/>
                </a:ext>
              </a:extLst>
            </p:cNvPr>
            <p:cNvSpPr txBox="1"/>
            <p:nvPr/>
          </p:nvSpPr>
          <p:spPr>
            <a:xfrm>
              <a:off x="6035163" y="852379"/>
              <a:ext cx="951658" cy="3696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México</a:t>
              </a:r>
            </a:p>
          </p:txBody>
        </p:sp>
        <p:sp>
          <p:nvSpPr>
            <p:cNvPr id="17" name="Abrir llave 16">
              <a:extLst>
                <a:ext uri="{FF2B5EF4-FFF2-40B4-BE49-F238E27FC236}">
                  <a16:creationId xmlns:a16="http://schemas.microsoft.com/office/drawing/2014/main" id="{08A59BF1-96CC-45FC-9B64-0EBE8D8199C1}"/>
                </a:ext>
              </a:extLst>
            </p:cNvPr>
            <p:cNvSpPr/>
            <p:nvPr/>
          </p:nvSpPr>
          <p:spPr>
            <a:xfrm rot="10800000">
              <a:off x="8604452" y="2679145"/>
              <a:ext cx="72009" cy="216024"/>
            </a:xfrm>
            <a:prstGeom prst="leftBrace">
              <a:avLst>
                <a:gd name="adj1" fmla="val 32716"/>
                <a:gd name="adj2" fmla="val 50000"/>
              </a:avLst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19" name="Abrir llave 18">
              <a:extLst>
                <a:ext uri="{FF2B5EF4-FFF2-40B4-BE49-F238E27FC236}">
                  <a16:creationId xmlns:a16="http://schemas.microsoft.com/office/drawing/2014/main" id="{7FCB0CFD-5B08-4A6D-ACD9-B28A2A9E3CBB}"/>
                </a:ext>
              </a:extLst>
            </p:cNvPr>
            <p:cNvSpPr/>
            <p:nvPr/>
          </p:nvSpPr>
          <p:spPr>
            <a:xfrm rot="10800000">
              <a:off x="8604452" y="2982604"/>
              <a:ext cx="72009" cy="216024"/>
            </a:xfrm>
            <a:prstGeom prst="leftBrace">
              <a:avLst>
                <a:gd name="adj1" fmla="val 32716"/>
                <a:gd name="adj2" fmla="val 50000"/>
              </a:avLst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22" name="Abrir llave 21">
              <a:extLst>
                <a:ext uri="{FF2B5EF4-FFF2-40B4-BE49-F238E27FC236}">
                  <a16:creationId xmlns:a16="http://schemas.microsoft.com/office/drawing/2014/main" id="{9E27A233-975C-4678-925F-CD338AA676E4}"/>
                </a:ext>
              </a:extLst>
            </p:cNvPr>
            <p:cNvSpPr/>
            <p:nvPr/>
          </p:nvSpPr>
          <p:spPr>
            <a:xfrm rot="10800000">
              <a:off x="8604452" y="3307924"/>
              <a:ext cx="72009" cy="216024"/>
            </a:xfrm>
            <a:prstGeom prst="leftBrace">
              <a:avLst>
                <a:gd name="adj1" fmla="val 32716"/>
                <a:gd name="adj2" fmla="val 50000"/>
              </a:avLst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23" name="Abrir llave 22">
              <a:extLst>
                <a:ext uri="{FF2B5EF4-FFF2-40B4-BE49-F238E27FC236}">
                  <a16:creationId xmlns:a16="http://schemas.microsoft.com/office/drawing/2014/main" id="{B006044A-989A-4823-9441-68CC37C85DB8}"/>
                </a:ext>
              </a:extLst>
            </p:cNvPr>
            <p:cNvSpPr/>
            <p:nvPr/>
          </p:nvSpPr>
          <p:spPr>
            <a:xfrm rot="10800000">
              <a:off x="8604452" y="3624052"/>
              <a:ext cx="72009" cy="216024"/>
            </a:xfrm>
            <a:prstGeom prst="leftBrace">
              <a:avLst>
                <a:gd name="adj1" fmla="val 32716"/>
                <a:gd name="adj2" fmla="val 50000"/>
              </a:avLst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24" name="Abrir llave 23">
              <a:extLst>
                <a:ext uri="{FF2B5EF4-FFF2-40B4-BE49-F238E27FC236}">
                  <a16:creationId xmlns:a16="http://schemas.microsoft.com/office/drawing/2014/main" id="{86A11039-F5C6-45DC-9E75-1FEA6A142835}"/>
                </a:ext>
              </a:extLst>
            </p:cNvPr>
            <p:cNvSpPr/>
            <p:nvPr/>
          </p:nvSpPr>
          <p:spPr>
            <a:xfrm rot="10800000">
              <a:off x="8604452" y="3984092"/>
              <a:ext cx="72009" cy="216024"/>
            </a:xfrm>
            <a:prstGeom prst="leftBrace">
              <a:avLst>
                <a:gd name="adj1" fmla="val 32716"/>
                <a:gd name="adj2" fmla="val 50000"/>
              </a:avLst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25" name="Abrir llave 24">
              <a:extLst>
                <a:ext uri="{FF2B5EF4-FFF2-40B4-BE49-F238E27FC236}">
                  <a16:creationId xmlns:a16="http://schemas.microsoft.com/office/drawing/2014/main" id="{BED8824B-CB98-4182-BD0F-44583556F32C}"/>
                </a:ext>
              </a:extLst>
            </p:cNvPr>
            <p:cNvSpPr/>
            <p:nvPr/>
          </p:nvSpPr>
          <p:spPr>
            <a:xfrm rot="10800000">
              <a:off x="8604452" y="4340789"/>
              <a:ext cx="72009" cy="216024"/>
            </a:xfrm>
            <a:prstGeom prst="leftBrace">
              <a:avLst>
                <a:gd name="adj1" fmla="val 32716"/>
                <a:gd name="adj2" fmla="val 50000"/>
              </a:avLst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26" name="Abrir llave 25">
              <a:extLst>
                <a:ext uri="{FF2B5EF4-FFF2-40B4-BE49-F238E27FC236}">
                  <a16:creationId xmlns:a16="http://schemas.microsoft.com/office/drawing/2014/main" id="{B19C04B0-5FDC-4C74-BB47-F01348F6F2B9}"/>
                </a:ext>
              </a:extLst>
            </p:cNvPr>
            <p:cNvSpPr/>
            <p:nvPr/>
          </p:nvSpPr>
          <p:spPr>
            <a:xfrm rot="10800000">
              <a:off x="8604452" y="4754254"/>
              <a:ext cx="72009" cy="216024"/>
            </a:xfrm>
            <a:prstGeom prst="leftBrace">
              <a:avLst>
                <a:gd name="adj1" fmla="val 32716"/>
                <a:gd name="adj2" fmla="val 50000"/>
              </a:avLst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27" name="Abrir llave 26">
              <a:extLst>
                <a:ext uri="{FF2B5EF4-FFF2-40B4-BE49-F238E27FC236}">
                  <a16:creationId xmlns:a16="http://schemas.microsoft.com/office/drawing/2014/main" id="{C912FF73-4E0C-4E3A-AFEC-6A5A50044F08}"/>
                </a:ext>
              </a:extLst>
            </p:cNvPr>
            <p:cNvSpPr/>
            <p:nvPr/>
          </p:nvSpPr>
          <p:spPr>
            <a:xfrm rot="10800000">
              <a:off x="8604452" y="5073504"/>
              <a:ext cx="72009" cy="216024"/>
            </a:xfrm>
            <a:prstGeom prst="leftBrace">
              <a:avLst>
                <a:gd name="adj1" fmla="val 32716"/>
                <a:gd name="adj2" fmla="val 50000"/>
              </a:avLst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C58F65B4-C769-41AB-9896-0077914500B3}"/>
                </a:ext>
              </a:extLst>
            </p:cNvPr>
            <p:cNvSpPr txBox="1"/>
            <p:nvPr/>
          </p:nvSpPr>
          <p:spPr>
            <a:xfrm>
              <a:off x="8676460" y="3275692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b="1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0B286FB3-7F92-47F9-9457-EEFEEB3C9C6D}"/>
                </a:ext>
              </a:extLst>
            </p:cNvPr>
            <p:cNvSpPr txBox="1"/>
            <p:nvPr/>
          </p:nvSpPr>
          <p:spPr>
            <a:xfrm>
              <a:off x="8669632" y="3568084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b="1" dirty="0">
                  <a:solidFill>
                    <a:srgbClr val="FF0000"/>
                  </a:solidFill>
                </a:rPr>
                <a:t>4</a:t>
              </a:r>
            </a:p>
          </p:txBody>
        </p: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2F3B6DB7-8410-43EF-939A-9A56A03D30FA}"/>
                </a:ext>
              </a:extLst>
            </p:cNvPr>
            <p:cNvSpPr txBox="1"/>
            <p:nvPr/>
          </p:nvSpPr>
          <p:spPr>
            <a:xfrm>
              <a:off x="8660984" y="3959373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b="1" dirty="0">
                  <a:solidFill>
                    <a:srgbClr val="FF0000"/>
                  </a:solidFill>
                </a:rPr>
                <a:t>5</a:t>
              </a:r>
            </a:p>
          </p:txBody>
        </p:sp>
        <p:sp>
          <p:nvSpPr>
            <p:cNvPr id="32" name="CuadroTexto 31">
              <a:extLst>
                <a:ext uri="{FF2B5EF4-FFF2-40B4-BE49-F238E27FC236}">
                  <a16:creationId xmlns:a16="http://schemas.microsoft.com/office/drawing/2014/main" id="{972A6347-D5BF-4C35-AB92-62E450DD6179}"/>
                </a:ext>
              </a:extLst>
            </p:cNvPr>
            <p:cNvSpPr txBox="1"/>
            <p:nvPr/>
          </p:nvSpPr>
          <p:spPr>
            <a:xfrm>
              <a:off x="8650058" y="5013176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>
                  <a:solidFill>
                    <a:schemeClr val="accent6"/>
                  </a:solidFill>
                </a:rPr>
                <a:t>8</a:t>
              </a:r>
            </a:p>
          </p:txBody>
        </p:sp>
        <p:sp>
          <p:nvSpPr>
            <p:cNvPr id="33" name="CuadroTexto 32">
              <a:extLst>
                <a:ext uri="{FF2B5EF4-FFF2-40B4-BE49-F238E27FC236}">
                  <a16:creationId xmlns:a16="http://schemas.microsoft.com/office/drawing/2014/main" id="{0B2901F2-DB3C-46F3-A8ED-43D907E40391}"/>
                </a:ext>
              </a:extLst>
            </p:cNvPr>
            <p:cNvSpPr txBox="1"/>
            <p:nvPr/>
          </p:nvSpPr>
          <p:spPr>
            <a:xfrm>
              <a:off x="8640454" y="471585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>
                  <a:solidFill>
                    <a:schemeClr val="accent6"/>
                  </a:solidFill>
                </a:rPr>
                <a:t>7</a:t>
              </a:r>
            </a:p>
          </p:txBody>
        </p:sp>
        <p:sp>
          <p:nvSpPr>
            <p:cNvPr id="34" name="CuadroTexto 33">
              <a:extLst>
                <a:ext uri="{FF2B5EF4-FFF2-40B4-BE49-F238E27FC236}">
                  <a16:creationId xmlns:a16="http://schemas.microsoft.com/office/drawing/2014/main" id="{42AE56F3-7A9F-4234-996F-70DFBD1C43D0}"/>
                </a:ext>
              </a:extLst>
            </p:cNvPr>
            <p:cNvSpPr txBox="1"/>
            <p:nvPr/>
          </p:nvSpPr>
          <p:spPr>
            <a:xfrm>
              <a:off x="8662806" y="262762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>
                  <a:solidFill>
                    <a:schemeClr val="accent6"/>
                  </a:solidFill>
                </a:rPr>
                <a:t>1</a:t>
              </a:r>
            </a:p>
          </p:txBody>
        </p:sp>
        <p:sp>
          <p:nvSpPr>
            <p:cNvPr id="35" name="CuadroTexto 34">
              <a:extLst>
                <a:ext uri="{FF2B5EF4-FFF2-40B4-BE49-F238E27FC236}">
                  <a16:creationId xmlns:a16="http://schemas.microsoft.com/office/drawing/2014/main" id="{C3982001-F008-43BC-B42D-431381934EAC}"/>
                </a:ext>
              </a:extLst>
            </p:cNvPr>
            <p:cNvSpPr txBox="1"/>
            <p:nvPr/>
          </p:nvSpPr>
          <p:spPr>
            <a:xfrm>
              <a:off x="8656618" y="291565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>
                  <a:solidFill>
                    <a:schemeClr val="accent6"/>
                  </a:solidFill>
                </a:rPr>
                <a:t>2</a:t>
              </a:r>
            </a:p>
          </p:txBody>
        </p:sp>
        <p:sp>
          <p:nvSpPr>
            <p:cNvPr id="36" name="CuadroTexto 35">
              <a:extLst>
                <a:ext uri="{FF2B5EF4-FFF2-40B4-BE49-F238E27FC236}">
                  <a16:creationId xmlns:a16="http://schemas.microsoft.com/office/drawing/2014/main" id="{8F2D5C18-7AE1-40DA-8628-653FBD0B502B}"/>
                </a:ext>
              </a:extLst>
            </p:cNvPr>
            <p:cNvSpPr txBox="1"/>
            <p:nvPr/>
          </p:nvSpPr>
          <p:spPr>
            <a:xfrm>
              <a:off x="8640455" y="4293096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>
                  <a:solidFill>
                    <a:schemeClr val="accent6"/>
                  </a:solidFill>
                </a:rPr>
                <a:t>6</a:t>
              </a:r>
            </a:p>
          </p:txBody>
        </p:sp>
        <p:cxnSp>
          <p:nvCxnSpPr>
            <p:cNvPr id="37" name="Conector recto de flecha 36">
              <a:extLst>
                <a:ext uri="{FF2B5EF4-FFF2-40B4-BE49-F238E27FC236}">
                  <a16:creationId xmlns:a16="http://schemas.microsoft.com/office/drawing/2014/main" id="{90718252-E6BF-4047-B323-FE9F54FAC6FA}"/>
                </a:ext>
              </a:extLst>
            </p:cNvPr>
            <p:cNvCxnSpPr>
              <a:cxnSpLocks/>
              <a:stCxn id="7" idx="2"/>
            </p:cNvCxnSpPr>
            <p:nvPr/>
          </p:nvCxnSpPr>
          <p:spPr>
            <a:xfrm flipH="1">
              <a:off x="6273590" y="1221995"/>
              <a:ext cx="237402" cy="1622958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ángulo 38">
              <a:extLst>
                <a:ext uri="{FF2B5EF4-FFF2-40B4-BE49-F238E27FC236}">
                  <a16:creationId xmlns:a16="http://schemas.microsoft.com/office/drawing/2014/main" id="{F401D5A7-4297-436F-AEF6-4444B17F8A08}"/>
                </a:ext>
              </a:extLst>
            </p:cNvPr>
            <p:cNvSpPr/>
            <p:nvPr/>
          </p:nvSpPr>
          <p:spPr>
            <a:xfrm>
              <a:off x="8532444" y="2380677"/>
              <a:ext cx="417404" cy="306454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cxnSp>
          <p:nvCxnSpPr>
            <p:cNvPr id="43" name="Conector recto de flecha 42">
              <a:extLst>
                <a:ext uri="{FF2B5EF4-FFF2-40B4-BE49-F238E27FC236}">
                  <a16:creationId xmlns:a16="http://schemas.microsoft.com/office/drawing/2014/main" id="{231683AA-9168-4428-A376-39BD91EE6A10}"/>
                </a:ext>
              </a:extLst>
            </p:cNvPr>
            <p:cNvCxnSpPr>
              <a:cxnSpLocks/>
            </p:cNvCxnSpPr>
            <p:nvPr/>
          </p:nvCxnSpPr>
          <p:spPr>
            <a:xfrm>
              <a:off x="8787443" y="1309773"/>
              <a:ext cx="0" cy="1037029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6E20F55B-4116-4168-8BAE-F4CB92F475AF}"/>
                </a:ext>
              </a:extLst>
            </p:cNvPr>
            <p:cNvSpPr txBox="1"/>
            <p:nvPr/>
          </p:nvSpPr>
          <p:spPr>
            <a:xfrm>
              <a:off x="755577" y="940973"/>
              <a:ext cx="18774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>
                  <a:solidFill>
                    <a:schemeClr val="accent1"/>
                  </a:solidFill>
                </a:rPr>
                <a:t>Intensity_iw3_vv</a:t>
              </a:r>
            </a:p>
          </p:txBody>
        </p:sp>
        <p:cxnSp>
          <p:nvCxnSpPr>
            <p:cNvPr id="4" name="Conector recto de flecha 3">
              <a:extLst>
                <a:ext uri="{FF2B5EF4-FFF2-40B4-BE49-F238E27FC236}">
                  <a16:creationId xmlns:a16="http://schemas.microsoft.com/office/drawing/2014/main" id="{2CF0BCC2-B1AC-4711-9EC2-F4A938D1EE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03647" y="1412776"/>
              <a:ext cx="288032" cy="178862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C2DFA71C-FCDB-460C-5D15-8AA565DB290F}"/>
              </a:ext>
            </a:extLst>
          </p:cNvPr>
          <p:cNvSpPr txBox="1"/>
          <p:nvPr/>
        </p:nvSpPr>
        <p:spPr>
          <a:xfrm>
            <a:off x="7766305" y="1441877"/>
            <a:ext cx="10641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Capas</a:t>
            </a:r>
          </a:p>
          <a:p>
            <a:pPr algn="ctr"/>
            <a:r>
              <a:rPr lang="es-CO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ráfagas</a:t>
            </a:r>
          </a:p>
        </p:txBody>
      </p:sp>
      <p:pic>
        <p:nvPicPr>
          <p:cNvPr id="8" name="Imagen 7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9857F786-426C-6D8E-80F9-E4B2BDEE6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4123"/>
            <a:ext cx="1423988" cy="398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27775BA-5DFA-D28C-FB5B-0EA9F142BE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2385" y="124123"/>
            <a:ext cx="1011240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45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>
            <a:extLst>
              <a:ext uri="{FF2B5EF4-FFF2-40B4-BE49-F238E27FC236}">
                <a16:creationId xmlns:a16="http://schemas.microsoft.com/office/drawing/2014/main" id="{51B26774-C0B0-476B-A81A-62CD9701C867}"/>
              </a:ext>
            </a:extLst>
          </p:cNvPr>
          <p:cNvSpPr txBox="1"/>
          <p:nvPr/>
        </p:nvSpPr>
        <p:spPr>
          <a:xfrm>
            <a:off x="3101914" y="83342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EB4DA8E2-01F7-42E2-9422-3F6B5B844F25}"/>
              </a:ext>
            </a:extLst>
          </p:cNvPr>
          <p:cNvSpPr txBox="1"/>
          <p:nvPr/>
        </p:nvSpPr>
        <p:spPr>
          <a:xfrm>
            <a:off x="971600" y="684262"/>
            <a:ext cx="744626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00" dirty="0">
                <a:solidFill>
                  <a:srgbClr val="C00000"/>
                </a:solidFill>
              </a:rPr>
              <a:t>Lectura de datos seleccionados archivo 1</a:t>
            </a:r>
          </a:p>
          <a:p>
            <a:r>
              <a:rPr lang="es-CO" sz="2800" dirty="0">
                <a:solidFill>
                  <a:srgbClr val="C00000"/>
                </a:solidFill>
              </a:rPr>
              <a:t>Las imágenes de radar son “ráfagas” o capas</a:t>
            </a:r>
          </a:p>
        </p:txBody>
      </p:sp>
      <p:pic>
        <p:nvPicPr>
          <p:cNvPr id="5" name="Imagen 4" descr="Una captura de pantalla de una computadora&#10;&#10;Descripción generada automáticamente">
            <a:extLst>
              <a:ext uri="{FF2B5EF4-FFF2-40B4-BE49-F238E27FC236}">
                <a16:creationId xmlns:a16="http://schemas.microsoft.com/office/drawing/2014/main" id="{3EDF5C52-9943-4C35-AC56-A1D426A8A3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6" y="2482689"/>
            <a:ext cx="7524126" cy="4030828"/>
          </a:xfrm>
          <a:prstGeom prst="rect">
            <a:avLst/>
          </a:prstGeom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04CEF40F-3BF3-4F54-9E12-C528D270C8AF}"/>
              </a:ext>
            </a:extLst>
          </p:cNvPr>
          <p:cNvSpPr/>
          <p:nvPr/>
        </p:nvSpPr>
        <p:spPr>
          <a:xfrm>
            <a:off x="4256641" y="4000020"/>
            <a:ext cx="3343831" cy="141396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E4DD058-85C5-413D-B85B-8A21B79C7974}"/>
              </a:ext>
            </a:extLst>
          </p:cNvPr>
          <p:cNvSpPr txBox="1"/>
          <p:nvPr/>
        </p:nvSpPr>
        <p:spPr>
          <a:xfrm>
            <a:off x="5657812" y="1903542"/>
            <a:ext cx="863487" cy="3296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México</a:t>
            </a:r>
          </a:p>
        </p:txBody>
      </p:sp>
      <p:sp>
        <p:nvSpPr>
          <p:cNvPr id="17" name="Abrir llave 16">
            <a:extLst>
              <a:ext uri="{FF2B5EF4-FFF2-40B4-BE49-F238E27FC236}">
                <a16:creationId xmlns:a16="http://schemas.microsoft.com/office/drawing/2014/main" id="{08A59BF1-96CC-45FC-9B64-0EBE8D8199C1}"/>
              </a:ext>
            </a:extLst>
          </p:cNvPr>
          <p:cNvSpPr/>
          <p:nvPr/>
        </p:nvSpPr>
        <p:spPr>
          <a:xfrm rot="10800000">
            <a:off x="7989057" y="3532772"/>
            <a:ext cx="65337" cy="192664"/>
          </a:xfrm>
          <a:prstGeom prst="leftBrace">
            <a:avLst>
              <a:gd name="adj1" fmla="val 32716"/>
              <a:gd name="adj2" fmla="val 50000"/>
            </a:avLst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9" name="Abrir llave 18">
            <a:extLst>
              <a:ext uri="{FF2B5EF4-FFF2-40B4-BE49-F238E27FC236}">
                <a16:creationId xmlns:a16="http://schemas.microsoft.com/office/drawing/2014/main" id="{7FCB0CFD-5B08-4A6D-ACD9-B28A2A9E3CBB}"/>
              </a:ext>
            </a:extLst>
          </p:cNvPr>
          <p:cNvSpPr/>
          <p:nvPr/>
        </p:nvSpPr>
        <p:spPr>
          <a:xfrm rot="10800000">
            <a:off x="7989057" y="3803417"/>
            <a:ext cx="65337" cy="192664"/>
          </a:xfrm>
          <a:prstGeom prst="leftBrace">
            <a:avLst>
              <a:gd name="adj1" fmla="val 32716"/>
              <a:gd name="adj2" fmla="val 50000"/>
            </a:avLst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2" name="Abrir llave 21">
            <a:extLst>
              <a:ext uri="{FF2B5EF4-FFF2-40B4-BE49-F238E27FC236}">
                <a16:creationId xmlns:a16="http://schemas.microsoft.com/office/drawing/2014/main" id="{9E27A233-975C-4678-925F-CD338AA676E4}"/>
              </a:ext>
            </a:extLst>
          </p:cNvPr>
          <p:cNvSpPr/>
          <p:nvPr/>
        </p:nvSpPr>
        <p:spPr>
          <a:xfrm rot="10800000">
            <a:off x="7989057" y="4093559"/>
            <a:ext cx="65337" cy="192664"/>
          </a:xfrm>
          <a:prstGeom prst="leftBrace">
            <a:avLst>
              <a:gd name="adj1" fmla="val 32716"/>
              <a:gd name="adj2" fmla="val 50000"/>
            </a:avLst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3" name="Abrir llave 22">
            <a:extLst>
              <a:ext uri="{FF2B5EF4-FFF2-40B4-BE49-F238E27FC236}">
                <a16:creationId xmlns:a16="http://schemas.microsoft.com/office/drawing/2014/main" id="{B006044A-989A-4823-9441-68CC37C85DB8}"/>
              </a:ext>
            </a:extLst>
          </p:cNvPr>
          <p:cNvSpPr/>
          <p:nvPr/>
        </p:nvSpPr>
        <p:spPr>
          <a:xfrm rot="10800000">
            <a:off x="7989057" y="4375503"/>
            <a:ext cx="65337" cy="192664"/>
          </a:xfrm>
          <a:prstGeom prst="leftBrace">
            <a:avLst>
              <a:gd name="adj1" fmla="val 32716"/>
              <a:gd name="adj2" fmla="val 50000"/>
            </a:avLst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4" name="Abrir llave 23">
            <a:extLst>
              <a:ext uri="{FF2B5EF4-FFF2-40B4-BE49-F238E27FC236}">
                <a16:creationId xmlns:a16="http://schemas.microsoft.com/office/drawing/2014/main" id="{86A11039-F5C6-45DC-9E75-1FEA6A142835}"/>
              </a:ext>
            </a:extLst>
          </p:cNvPr>
          <p:cNvSpPr/>
          <p:nvPr/>
        </p:nvSpPr>
        <p:spPr>
          <a:xfrm rot="10800000">
            <a:off x="7989057" y="4696610"/>
            <a:ext cx="65337" cy="192664"/>
          </a:xfrm>
          <a:prstGeom prst="leftBrace">
            <a:avLst>
              <a:gd name="adj1" fmla="val 32716"/>
              <a:gd name="adj2" fmla="val 50000"/>
            </a:avLst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5" name="Abrir llave 24">
            <a:extLst>
              <a:ext uri="{FF2B5EF4-FFF2-40B4-BE49-F238E27FC236}">
                <a16:creationId xmlns:a16="http://schemas.microsoft.com/office/drawing/2014/main" id="{BED8824B-CB98-4182-BD0F-44583556F32C}"/>
              </a:ext>
            </a:extLst>
          </p:cNvPr>
          <p:cNvSpPr/>
          <p:nvPr/>
        </p:nvSpPr>
        <p:spPr>
          <a:xfrm rot="10800000">
            <a:off x="7989057" y="5014736"/>
            <a:ext cx="65337" cy="192664"/>
          </a:xfrm>
          <a:prstGeom prst="leftBrace">
            <a:avLst>
              <a:gd name="adj1" fmla="val 32716"/>
              <a:gd name="adj2" fmla="val 50000"/>
            </a:avLst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6" name="Abrir llave 25">
            <a:extLst>
              <a:ext uri="{FF2B5EF4-FFF2-40B4-BE49-F238E27FC236}">
                <a16:creationId xmlns:a16="http://schemas.microsoft.com/office/drawing/2014/main" id="{B19C04B0-5FDC-4C74-BB47-F01348F6F2B9}"/>
              </a:ext>
            </a:extLst>
          </p:cNvPr>
          <p:cNvSpPr/>
          <p:nvPr/>
        </p:nvSpPr>
        <p:spPr>
          <a:xfrm rot="10800000">
            <a:off x="7989057" y="5383492"/>
            <a:ext cx="65337" cy="192664"/>
          </a:xfrm>
          <a:prstGeom prst="leftBrace">
            <a:avLst>
              <a:gd name="adj1" fmla="val 32716"/>
              <a:gd name="adj2" fmla="val 50000"/>
            </a:avLst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7" name="Abrir llave 26">
            <a:extLst>
              <a:ext uri="{FF2B5EF4-FFF2-40B4-BE49-F238E27FC236}">
                <a16:creationId xmlns:a16="http://schemas.microsoft.com/office/drawing/2014/main" id="{C912FF73-4E0C-4E3A-AFEC-6A5A50044F08}"/>
              </a:ext>
            </a:extLst>
          </p:cNvPr>
          <p:cNvSpPr/>
          <p:nvPr/>
        </p:nvSpPr>
        <p:spPr>
          <a:xfrm rot="10800000">
            <a:off x="7989057" y="5668220"/>
            <a:ext cx="65337" cy="192664"/>
          </a:xfrm>
          <a:prstGeom prst="leftBrace">
            <a:avLst>
              <a:gd name="adj1" fmla="val 32716"/>
              <a:gd name="adj2" fmla="val 50000"/>
            </a:avLst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C58F65B4-C769-41AB-9896-0077914500B3}"/>
              </a:ext>
            </a:extLst>
          </p:cNvPr>
          <p:cNvSpPr txBox="1"/>
          <p:nvPr/>
        </p:nvSpPr>
        <p:spPr>
          <a:xfrm>
            <a:off x="8054394" y="4064812"/>
            <a:ext cx="283915" cy="3293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0B286FB3-7F92-47F9-9457-EEFEEB3C9C6D}"/>
              </a:ext>
            </a:extLst>
          </p:cNvPr>
          <p:cNvSpPr txBox="1"/>
          <p:nvPr/>
        </p:nvSpPr>
        <p:spPr>
          <a:xfrm>
            <a:off x="8048198" y="4325587"/>
            <a:ext cx="283915" cy="3293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2F3B6DB7-8410-43EF-939A-9A56A03D30FA}"/>
              </a:ext>
            </a:extLst>
          </p:cNvPr>
          <p:cNvSpPr txBox="1"/>
          <p:nvPr/>
        </p:nvSpPr>
        <p:spPr>
          <a:xfrm>
            <a:off x="8040351" y="4674564"/>
            <a:ext cx="283915" cy="3293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972A6347-D5BF-4C35-AB92-62E450DD6179}"/>
              </a:ext>
            </a:extLst>
          </p:cNvPr>
          <p:cNvSpPr txBox="1"/>
          <p:nvPr/>
        </p:nvSpPr>
        <p:spPr>
          <a:xfrm>
            <a:off x="8030438" y="5614415"/>
            <a:ext cx="273735" cy="3293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>
                <a:solidFill>
                  <a:schemeClr val="accent6"/>
                </a:solidFill>
              </a:rPr>
              <a:t>8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0B2901F2-DB3C-46F3-A8ED-43D907E40391}"/>
              </a:ext>
            </a:extLst>
          </p:cNvPr>
          <p:cNvSpPr txBox="1"/>
          <p:nvPr/>
        </p:nvSpPr>
        <p:spPr>
          <a:xfrm>
            <a:off x="8021724" y="5349242"/>
            <a:ext cx="273735" cy="3293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>
                <a:solidFill>
                  <a:schemeClr val="accent6"/>
                </a:solidFill>
              </a:rPr>
              <a:t>7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42AE56F3-7A9F-4234-996F-70DFBD1C43D0}"/>
              </a:ext>
            </a:extLst>
          </p:cNvPr>
          <p:cNvSpPr txBox="1"/>
          <p:nvPr/>
        </p:nvSpPr>
        <p:spPr>
          <a:xfrm>
            <a:off x="8042005" y="3486819"/>
            <a:ext cx="273735" cy="3293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>
                <a:solidFill>
                  <a:schemeClr val="accent6"/>
                </a:solidFill>
              </a:rPr>
              <a:t>1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C3982001-F008-43BC-B42D-431381934EAC}"/>
              </a:ext>
            </a:extLst>
          </p:cNvPr>
          <p:cNvSpPr txBox="1"/>
          <p:nvPr/>
        </p:nvSpPr>
        <p:spPr>
          <a:xfrm>
            <a:off x="8036390" y="3743705"/>
            <a:ext cx="273735" cy="3293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>
                <a:solidFill>
                  <a:schemeClr val="accent6"/>
                </a:solidFill>
              </a:rPr>
              <a:t>2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8F2D5C18-7AE1-40DA-8628-653FBD0B502B}"/>
              </a:ext>
            </a:extLst>
          </p:cNvPr>
          <p:cNvSpPr txBox="1"/>
          <p:nvPr/>
        </p:nvSpPr>
        <p:spPr>
          <a:xfrm>
            <a:off x="8021724" y="4972200"/>
            <a:ext cx="273735" cy="3293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>
                <a:solidFill>
                  <a:schemeClr val="accent6"/>
                </a:solidFill>
              </a:rPr>
              <a:t>6</a:t>
            </a:r>
          </a:p>
        </p:txBody>
      </p:sp>
      <p:sp>
        <p:nvSpPr>
          <p:cNvPr id="39" name="Rectángulo 38">
            <a:extLst>
              <a:ext uri="{FF2B5EF4-FFF2-40B4-BE49-F238E27FC236}">
                <a16:creationId xmlns:a16="http://schemas.microsoft.com/office/drawing/2014/main" id="{F401D5A7-4297-436F-AEF6-4444B17F8A08}"/>
              </a:ext>
            </a:extLst>
          </p:cNvPr>
          <p:cNvSpPr/>
          <p:nvPr/>
        </p:nvSpPr>
        <p:spPr>
          <a:xfrm>
            <a:off x="7923721" y="3266579"/>
            <a:ext cx="378732" cy="27331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E20F55B-4116-4168-8BAE-F4CB92F475AF}"/>
              </a:ext>
            </a:extLst>
          </p:cNvPr>
          <p:cNvSpPr txBox="1"/>
          <p:nvPr/>
        </p:nvSpPr>
        <p:spPr>
          <a:xfrm>
            <a:off x="867378" y="1982556"/>
            <a:ext cx="1703494" cy="3293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>
                <a:solidFill>
                  <a:schemeClr val="accent1"/>
                </a:solidFill>
              </a:rPr>
              <a:t>Intensity_iw3_vv</a:t>
            </a:r>
          </a:p>
        </p:txBody>
      </p:sp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2CF0BCC2-B1AC-4711-9EC2-F4A938D1EE7F}"/>
              </a:ext>
            </a:extLst>
          </p:cNvPr>
          <p:cNvCxnSpPr>
            <a:cxnSpLocks/>
          </p:cNvCxnSpPr>
          <p:nvPr/>
        </p:nvCxnSpPr>
        <p:spPr>
          <a:xfrm flipH="1">
            <a:off x="1455404" y="2403341"/>
            <a:ext cx="261346" cy="15952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C2DFA71C-FCDB-460C-5D15-8AA565DB290F}"/>
              </a:ext>
            </a:extLst>
          </p:cNvPr>
          <p:cNvSpPr txBox="1"/>
          <p:nvPr/>
        </p:nvSpPr>
        <p:spPr>
          <a:xfrm>
            <a:off x="7766305" y="1441877"/>
            <a:ext cx="10641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Capas</a:t>
            </a:r>
          </a:p>
          <a:p>
            <a:pPr algn="ctr"/>
            <a:r>
              <a:rPr lang="es-CO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s-CO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ráfgas</a:t>
            </a:r>
            <a:endParaRPr lang="es-CO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9857F786-426C-6D8E-80F9-E4B2BDEE6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4123"/>
            <a:ext cx="1423988" cy="398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27775BA-5DFA-D28C-FB5B-0EA9F142BE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2385" y="124123"/>
            <a:ext cx="1011240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01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>
            <a:extLst>
              <a:ext uri="{FF2B5EF4-FFF2-40B4-BE49-F238E27FC236}">
                <a16:creationId xmlns:a16="http://schemas.microsoft.com/office/drawing/2014/main" id="{51B26774-C0B0-476B-A81A-62CD9701C867}"/>
              </a:ext>
            </a:extLst>
          </p:cNvPr>
          <p:cNvSpPr txBox="1"/>
          <p:nvPr/>
        </p:nvSpPr>
        <p:spPr>
          <a:xfrm>
            <a:off x="3101914" y="83342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FA0C775F-442B-4CEC-A740-F29C13F63520}"/>
              </a:ext>
            </a:extLst>
          </p:cNvPr>
          <p:cNvGrpSpPr/>
          <p:nvPr/>
        </p:nvGrpSpPr>
        <p:grpSpPr>
          <a:xfrm>
            <a:off x="69654" y="1496736"/>
            <a:ext cx="9131118" cy="4812584"/>
            <a:chOff x="69654" y="783487"/>
            <a:chExt cx="9752674" cy="5351243"/>
          </a:xfrm>
        </p:grpSpPr>
        <p:pic>
          <p:nvPicPr>
            <p:cNvPr id="5" name="Imagen 4" descr="Una captura de pantalla de una computadora&#10;&#10;Descripción generada automáticamente">
              <a:extLst>
                <a:ext uri="{FF2B5EF4-FFF2-40B4-BE49-F238E27FC236}">
                  <a16:creationId xmlns:a16="http://schemas.microsoft.com/office/drawing/2014/main" id="{68CD3C83-A06E-489D-ADEF-723B39D52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54" y="1453426"/>
              <a:ext cx="8642407" cy="4681304"/>
            </a:xfrm>
            <a:prstGeom prst="rect">
              <a:avLst/>
            </a:prstGeom>
          </p:spPr>
        </p:pic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ACA69748-128D-4C80-B091-62EF11F0F2C5}"/>
                </a:ext>
              </a:extLst>
            </p:cNvPr>
            <p:cNvSpPr/>
            <p:nvPr/>
          </p:nvSpPr>
          <p:spPr>
            <a:xfrm>
              <a:off x="4490916" y="3347060"/>
              <a:ext cx="3685269" cy="158539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A1690700-9E5E-4792-B1B6-2E393AAADC7D}"/>
                </a:ext>
              </a:extLst>
            </p:cNvPr>
            <p:cNvSpPr txBox="1"/>
            <p:nvPr/>
          </p:nvSpPr>
          <p:spPr>
            <a:xfrm>
              <a:off x="6035160" y="1030331"/>
              <a:ext cx="951657" cy="3696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México</a:t>
              </a:r>
            </a:p>
          </p:txBody>
        </p:sp>
        <p:sp>
          <p:nvSpPr>
            <p:cNvPr id="9" name="Abrir llave 8">
              <a:extLst>
                <a:ext uri="{FF2B5EF4-FFF2-40B4-BE49-F238E27FC236}">
                  <a16:creationId xmlns:a16="http://schemas.microsoft.com/office/drawing/2014/main" id="{28C69A87-BFEF-4A4E-B8E4-B0069F795AAC}"/>
                </a:ext>
              </a:extLst>
            </p:cNvPr>
            <p:cNvSpPr/>
            <p:nvPr/>
          </p:nvSpPr>
          <p:spPr>
            <a:xfrm rot="10800000">
              <a:off x="8604448" y="2823161"/>
              <a:ext cx="72008" cy="216024"/>
            </a:xfrm>
            <a:prstGeom prst="leftBrace">
              <a:avLst>
                <a:gd name="adj1" fmla="val 32716"/>
                <a:gd name="adj2" fmla="val 50000"/>
              </a:avLst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10" name="Abrir llave 9">
              <a:extLst>
                <a:ext uri="{FF2B5EF4-FFF2-40B4-BE49-F238E27FC236}">
                  <a16:creationId xmlns:a16="http://schemas.microsoft.com/office/drawing/2014/main" id="{79BB115D-96A6-4929-80AE-FB4E56699F27}"/>
                </a:ext>
              </a:extLst>
            </p:cNvPr>
            <p:cNvSpPr/>
            <p:nvPr/>
          </p:nvSpPr>
          <p:spPr>
            <a:xfrm rot="10800000">
              <a:off x="8604448" y="3126620"/>
              <a:ext cx="72008" cy="216024"/>
            </a:xfrm>
            <a:prstGeom prst="leftBrace">
              <a:avLst>
                <a:gd name="adj1" fmla="val 32716"/>
                <a:gd name="adj2" fmla="val 50000"/>
              </a:avLst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11" name="Abrir llave 10">
              <a:extLst>
                <a:ext uri="{FF2B5EF4-FFF2-40B4-BE49-F238E27FC236}">
                  <a16:creationId xmlns:a16="http://schemas.microsoft.com/office/drawing/2014/main" id="{52503679-C170-40BB-86AA-4CA44B798C11}"/>
                </a:ext>
              </a:extLst>
            </p:cNvPr>
            <p:cNvSpPr/>
            <p:nvPr/>
          </p:nvSpPr>
          <p:spPr>
            <a:xfrm rot="10800000">
              <a:off x="8604448" y="3451940"/>
              <a:ext cx="72008" cy="216024"/>
            </a:xfrm>
            <a:prstGeom prst="leftBrace">
              <a:avLst>
                <a:gd name="adj1" fmla="val 32716"/>
                <a:gd name="adj2" fmla="val 50000"/>
              </a:avLst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12" name="Abrir llave 11">
              <a:extLst>
                <a:ext uri="{FF2B5EF4-FFF2-40B4-BE49-F238E27FC236}">
                  <a16:creationId xmlns:a16="http://schemas.microsoft.com/office/drawing/2014/main" id="{2B6001C2-558B-4454-ADF1-18D0935F9FBD}"/>
                </a:ext>
              </a:extLst>
            </p:cNvPr>
            <p:cNvSpPr/>
            <p:nvPr/>
          </p:nvSpPr>
          <p:spPr>
            <a:xfrm rot="10800000">
              <a:off x="8604448" y="3768068"/>
              <a:ext cx="72008" cy="216024"/>
            </a:xfrm>
            <a:prstGeom prst="leftBrace">
              <a:avLst>
                <a:gd name="adj1" fmla="val 32716"/>
                <a:gd name="adj2" fmla="val 50000"/>
              </a:avLst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13" name="Abrir llave 12">
              <a:extLst>
                <a:ext uri="{FF2B5EF4-FFF2-40B4-BE49-F238E27FC236}">
                  <a16:creationId xmlns:a16="http://schemas.microsoft.com/office/drawing/2014/main" id="{B18AB87E-086B-479B-AA69-8AFF0ED4CD7B}"/>
                </a:ext>
              </a:extLst>
            </p:cNvPr>
            <p:cNvSpPr/>
            <p:nvPr/>
          </p:nvSpPr>
          <p:spPr>
            <a:xfrm rot="10800000">
              <a:off x="8604448" y="4128108"/>
              <a:ext cx="72008" cy="216024"/>
            </a:xfrm>
            <a:prstGeom prst="leftBrace">
              <a:avLst>
                <a:gd name="adj1" fmla="val 32716"/>
                <a:gd name="adj2" fmla="val 50000"/>
              </a:avLst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14" name="Abrir llave 13">
              <a:extLst>
                <a:ext uri="{FF2B5EF4-FFF2-40B4-BE49-F238E27FC236}">
                  <a16:creationId xmlns:a16="http://schemas.microsoft.com/office/drawing/2014/main" id="{69755725-E094-4CBA-ACCC-1CB08B635D36}"/>
                </a:ext>
              </a:extLst>
            </p:cNvPr>
            <p:cNvSpPr/>
            <p:nvPr/>
          </p:nvSpPr>
          <p:spPr>
            <a:xfrm rot="10800000">
              <a:off x="8604448" y="4484805"/>
              <a:ext cx="72008" cy="216024"/>
            </a:xfrm>
            <a:prstGeom prst="leftBrace">
              <a:avLst>
                <a:gd name="adj1" fmla="val 32716"/>
                <a:gd name="adj2" fmla="val 50000"/>
              </a:avLst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15" name="Abrir llave 14">
              <a:extLst>
                <a:ext uri="{FF2B5EF4-FFF2-40B4-BE49-F238E27FC236}">
                  <a16:creationId xmlns:a16="http://schemas.microsoft.com/office/drawing/2014/main" id="{21C31E8D-0802-4783-9882-F8A2B87D40E9}"/>
                </a:ext>
              </a:extLst>
            </p:cNvPr>
            <p:cNvSpPr/>
            <p:nvPr/>
          </p:nvSpPr>
          <p:spPr>
            <a:xfrm rot="10800000">
              <a:off x="8604448" y="4898269"/>
              <a:ext cx="72008" cy="216024"/>
            </a:xfrm>
            <a:prstGeom prst="leftBrace">
              <a:avLst>
                <a:gd name="adj1" fmla="val 32716"/>
                <a:gd name="adj2" fmla="val 50000"/>
              </a:avLst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16" name="Abrir llave 15">
              <a:extLst>
                <a:ext uri="{FF2B5EF4-FFF2-40B4-BE49-F238E27FC236}">
                  <a16:creationId xmlns:a16="http://schemas.microsoft.com/office/drawing/2014/main" id="{6670B1E4-2681-4F02-B1D1-680637823DB6}"/>
                </a:ext>
              </a:extLst>
            </p:cNvPr>
            <p:cNvSpPr/>
            <p:nvPr/>
          </p:nvSpPr>
          <p:spPr>
            <a:xfrm rot="10800000">
              <a:off x="8604448" y="5217520"/>
              <a:ext cx="72008" cy="216024"/>
            </a:xfrm>
            <a:prstGeom prst="leftBrace">
              <a:avLst>
                <a:gd name="adj1" fmla="val 32716"/>
                <a:gd name="adj2" fmla="val 50000"/>
              </a:avLst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BD17B21A-ACA5-4C26-B893-B45786B3A4A2}"/>
                </a:ext>
              </a:extLst>
            </p:cNvPr>
            <p:cNvSpPr txBox="1"/>
            <p:nvPr/>
          </p:nvSpPr>
          <p:spPr>
            <a:xfrm>
              <a:off x="8676456" y="3419708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b="1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FA87C8B6-BC60-44A8-86BF-C4294CA1634F}"/>
                </a:ext>
              </a:extLst>
            </p:cNvPr>
            <p:cNvSpPr txBox="1"/>
            <p:nvPr/>
          </p:nvSpPr>
          <p:spPr>
            <a:xfrm>
              <a:off x="8669628" y="371210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b="1" dirty="0">
                  <a:solidFill>
                    <a:srgbClr val="FF0000"/>
                  </a:solidFill>
                </a:rPr>
                <a:t>4</a:t>
              </a:r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71FBABC4-EB48-4606-B740-98E309E88CE7}"/>
                </a:ext>
              </a:extLst>
            </p:cNvPr>
            <p:cNvSpPr txBox="1"/>
            <p:nvPr/>
          </p:nvSpPr>
          <p:spPr>
            <a:xfrm>
              <a:off x="8660981" y="4103389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b="1" dirty="0">
                  <a:solidFill>
                    <a:srgbClr val="FF0000"/>
                  </a:solidFill>
                </a:rPr>
                <a:t>5</a:t>
              </a:r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10C2E7E1-C897-43CD-A074-742B349D2235}"/>
                </a:ext>
              </a:extLst>
            </p:cNvPr>
            <p:cNvSpPr txBox="1"/>
            <p:nvPr/>
          </p:nvSpPr>
          <p:spPr>
            <a:xfrm>
              <a:off x="8650054" y="515719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>
                  <a:solidFill>
                    <a:schemeClr val="accent6"/>
                  </a:solidFill>
                </a:rPr>
                <a:t>8</a:t>
              </a:r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859CD300-8978-4A49-9412-0C16768EDAD8}"/>
                </a:ext>
              </a:extLst>
            </p:cNvPr>
            <p:cNvSpPr txBox="1"/>
            <p:nvPr/>
          </p:nvSpPr>
          <p:spPr>
            <a:xfrm>
              <a:off x="8640451" y="485986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>
                  <a:solidFill>
                    <a:schemeClr val="accent6"/>
                  </a:solidFill>
                </a:rPr>
                <a:t>7</a:t>
              </a:r>
            </a:p>
          </p:txBody>
        </p: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A532992A-C22A-4E23-97AC-EA2BABF12D3F}"/>
                </a:ext>
              </a:extLst>
            </p:cNvPr>
            <p:cNvSpPr txBox="1"/>
            <p:nvPr/>
          </p:nvSpPr>
          <p:spPr>
            <a:xfrm>
              <a:off x="8662802" y="2771636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>
                  <a:solidFill>
                    <a:schemeClr val="accent6"/>
                  </a:solidFill>
                </a:rPr>
                <a:t>1</a:t>
              </a:r>
            </a:p>
          </p:txBody>
        </p: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D0A1CC99-2C85-49F6-8F6B-21C64ADE10E4}"/>
                </a:ext>
              </a:extLst>
            </p:cNvPr>
            <p:cNvSpPr txBox="1"/>
            <p:nvPr/>
          </p:nvSpPr>
          <p:spPr>
            <a:xfrm>
              <a:off x="8656614" y="305966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>
                  <a:solidFill>
                    <a:schemeClr val="accent6"/>
                  </a:solidFill>
                </a:rPr>
                <a:t>2</a:t>
              </a:r>
            </a:p>
          </p:txBody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22D2E81C-2120-4102-AC95-399B8833726C}"/>
                </a:ext>
              </a:extLst>
            </p:cNvPr>
            <p:cNvSpPr txBox="1"/>
            <p:nvPr/>
          </p:nvSpPr>
          <p:spPr>
            <a:xfrm>
              <a:off x="8640451" y="443711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>
                  <a:solidFill>
                    <a:schemeClr val="accent6"/>
                  </a:solidFill>
                </a:rPr>
                <a:t>6</a:t>
              </a:r>
            </a:p>
          </p:txBody>
        </p: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91911281-C197-47FB-B1BE-A34F117DF830}"/>
                </a:ext>
              </a:extLst>
            </p:cNvPr>
            <p:cNvSpPr txBox="1"/>
            <p:nvPr/>
          </p:nvSpPr>
          <p:spPr>
            <a:xfrm>
              <a:off x="8680001" y="783487"/>
              <a:ext cx="1142327" cy="10266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Capas </a:t>
              </a:r>
            </a:p>
            <a:p>
              <a:r>
                <a:rPr lang="es-CO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</a:t>
              </a:r>
            </a:p>
            <a:p>
              <a:r>
                <a:rPr lang="es-CO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ráfagas</a:t>
              </a:r>
            </a:p>
          </p:txBody>
        </p:sp>
        <p:cxnSp>
          <p:nvCxnSpPr>
            <p:cNvPr id="29" name="Conector recto de flecha 28">
              <a:extLst>
                <a:ext uri="{FF2B5EF4-FFF2-40B4-BE49-F238E27FC236}">
                  <a16:creationId xmlns:a16="http://schemas.microsoft.com/office/drawing/2014/main" id="{255C7541-542E-477F-B452-C76B88774BA8}"/>
                </a:ext>
              </a:extLst>
            </p:cNvPr>
            <p:cNvCxnSpPr>
              <a:cxnSpLocks/>
              <a:stCxn id="8" idx="2"/>
            </p:cNvCxnSpPr>
            <p:nvPr/>
          </p:nvCxnSpPr>
          <p:spPr>
            <a:xfrm flipH="1">
              <a:off x="6300192" y="1399947"/>
              <a:ext cx="210797" cy="1893634"/>
            </a:xfrm>
            <a:prstGeom prst="straightConnector1">
              <a:avLst/>
            </a:prstGeom>
            <a:ln w="190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ángulo 29">
              <a:extLst>
                <a:ext uri="{FF2B5EF4-FFF2-40B4-BE49-F238E27FC236}">
                  <a16:creationId xmlns:a16="http://schemas.microsoft.com/office/drawing/2014/main" id="{E9622483-3E17-42B8-8479-0D0800F90F90}"/>
                </a:ext>
              </a:extLst>
            </p:cNvPr>
            <p:cNvSpPr/>
            <p:nvPr/>
          </p:nvSpPr>
          <p:spPr>
            <a:xfrm>
              <a:off x="8691100" y="2524693"/>
              <a:ext cx="417404" cy="306454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cxnSp>
          <p:nvCxnSpPr>
            <p:cNvPr id="31" name="Conector recto de flecha 30">
              <a:extLst>
                <a:ext uri="{FF2B5EF4-FFF2-40B4-BE49-F238E27FC236}">
                  <a16:creationId xmlns:a16="http://schemas.microsoft.com/office/drawing/2014/main" id="{07244AEA-9719-4CFE-9D79-96D5022B6601}"/>
                </a:ext>
              </a:extLst>
            </p:cNvPr>
            <p:cNvCxnSpPr>
              <a:cxnSpLocks/>
            </p:cNvCxnSpPr>
            <p:nvPr/>
          </p:nvCxnSpPr>
          <p:spPr>
            <a:xfrm>
              <a:off x="8770868" y="1633490"/>
              <a:ext cx="0" cy="1037029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CuadroTexto 31">
              <a:extLst>
                <a:ext uri="{FF2B5EF4-FFF2-40B4-BE49-F238E27FC236}">
                  <a16:creationId xmlns:a16="http://schemas.microsoft.com/office/drawing/2014/main" id="{CCB9FFD6-6AFD-451A-8C3C-43733A40D2AF}"/>
                </a:ext>
              </a:extLst>
            </p:cNvPr>
            <p:cNvSpPr txBox="1"/>
            <p:nvPr/>
          </p:nvSpPr>
          <p:spPr>
            <a:xfrm>
              <a:off x="755576" y="940973"/>
              <a:ext cx="18774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CO" dirty="0">
                  <a:solidFill>
                    <a:schemeClr val="accent1"/>
                  </a:solidFill>
                </a:rPr>
                <a:t>Intensity_iw3_vv</a:t>
              </a:r>
            </a:p>
          </p:txBody>
        </p:sp>
        <p:cxnSp>
          <p:nvCxnSpPr>
            <p:cNvPr id="33" name="Conector recto de flecha 32">
              <a:extLst>
                <a:ext uri="{FF2B5EF4-FFF2-40B4-BE49-F238E27FC236}">
                  <a16:creationId xmlns:a16="http://schemas.microsoft.com/office/drawing/2014/main" id="{692B7845-18F4-4385-BC4D-55523311BA6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1600" y="1412776"/>
              <a:ext cx="720080" cy="178862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CuadroTexto 33">
            <a:extLst>
              <a:ext uri="{FF2B5EF4-FFF2-40B4-BE49-F238E27FC236}">
                <a16:creationId xmlns:a16="http://schemas.microsoft.com/office/drawing/2014/main" id="{00FFFFCB-713E-4566-948C-D79BDF84F8BB}"/>
              </a:ext>
            </a:extLst>
          </p:cNvPr>
          <p:cNvSpPr txBox="1"/>
          <p:nvPr/>
        </p:nvSpPr>
        <p:spPr>
          <a:xfrm>
            <a:off x="2287242" y="6424291"/>
            <a:ext cx="5955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>
                <a:solidFill>
                  <a:schemeClr val="accent1"/>
                </a:solidFill>
              </a:rPr>
              <a:t>Paso siguiente: seleccionar solo estas tres áreas: </a:t>
            </a:r>
            <a:r>
              <a:rPr lang="es-CO" dirty="0">
                <a:solidFill>
                  <a:srgbClr val="FF0000"/>
                </a:solidFill>
              </a:rPr>
              <a:t>3, 4 ,5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9BEAF31-C263-7B20-6597-23C1B906BF65}"/>
              </a:ext>
            </a:extLst>
          </p:cNvPr>
          <p:cNvSpPr txBox="1"/>
          <p:nvPr/>
        </p:nvSpPr>
        <p:spPr>
          <a:xfrm>
            <a:off x="887349" y="693128"/>
            <a:ext cx="744626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00" dirty="0">
                <a:solidFill>
                  <a:srgbClr val="C00000"/>
                </a:solidFill>
              </a:rPr>
              <a:t>Lectura de datos seleccionados archivo 2</a:t>
            </a:r>
          </a:p>
          <a:p>
            <a:r>
              <a:rPr lang="es-CO" sz="2800" dirty="0">
                <a:solidFill>
                  <a:srgbClr val="C00000"/>
                </a:solidFill>
              </a:rPr>
              <a:t>Las imágenes de radar son “ráfagas” o capas</a:t>
            </a:r>
          </a:p>
        </p:txBody>
      </p:sp>
      <p:pic>
        <p:nvPicPr>
          <p:cNvPr id="3" name="Imagen 7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2A5A6314-D43C-7CB1-53D2-FB75CAAF3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4123"/>
            <a:ext cx="1423988" cy="398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67EF3842-3F9A-19FF-517B-C4E3DAF4EE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2385" y="124123"/>
            <a:ext cx="1011240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34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>
            <a:extLst>
              <a:ext uri="{FF2B5EF4-FFF2-40B4-BE49-F238E27FC236}">
                <a16:creationId xmlns:a16="http://schemas.microsoft.com/office/drawing/2014/main" id="{51B26774-C0B0-476B-A81A-62CD9701C867}"/>
              </a:ext>
            </a:extLst>
          </p:cNvPr>
          <p:cNvSpPr txBox="1"/>
          <p:nvPr/>
        </p:nvSpPr>
        <p:spPr>
          <a:xfrm>
            <a:off x="3101914" y="83342"/>
            <a:ext cx="2399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PROYECTO</a:t>
            </a:r>
          </a:p>
          <a:p>
            <a:pPr algn="ctr"/>
            <a:r>
              <a:rPr lang="es-CO" sz="1600" b="1" dirty="0">
                <a:latin typeface="Arial" panose="020B0604020202020204" pitchFamily="34" charset="0"/>
                <a:cs typeface="Arial" panose="020B0604020202020204" pitchFamily="34" charset="0"/>
              </a:rPr>
              <a:t>SATELITES SOCIALES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5121F8F-CB31-4F18-BB74-A31F6D243982}"/>
              </a:ext>
            </a:extLst>
          </p:cNvPr>
          <p:cNvSpPr txBox="1"/>
          <p:nvPr/>
        </p:nvSpPr>
        <p:spPr>
          <a:xfrm>
            <a:off x="1241026" y="580661"/>
            <a:ext cx="77396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00" b="1" dirty="0">
                <a:solidFill>
                  <a:srgbClr val="C00000"/>
                </a:solidFill>
              </a:rPr>
              <a:t>Selección de Capas: </a:t>
            </a:r>
            <a:r>
              <a:rPr lang="es-CO" sz="2800" b="1" dirty="0" err="1">
                <a:solidFill>
                  <a:srgbClr val="C00000"/>
                </a:solidFill>
              </a:rPr>
              <a:t>processing</a:t>
            </a:r>
            <a:r>
              <a:rPr lang="es-CO" sz="2800" b="1" dirty="0">
                <a:solidFill>
                  <a:srgbClr val="C00000"/>
                </a:solidFill>
              </a:rPr>
              <a:t> </a:t>
            </a:r>
            <a:r>
              <a:rPr lang="es-CO" sz="2800" b="1" dirty="0" err="1">
                <a:solidFill>
                  <a:srgbClr val="C00000"/>
                </a:solidFill>
              </a:rPr>
              <a:t>parameters</a:t>
            </a:r>
            <a:endParaRPr lang="es-CO" sz="2800" b="1" dirty="0">
              <a:solidFill>
                <a:srgbClr val="C00000"/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9C2C276-4541-4CA9-913F-C26F776FF15A}"/>
              </a:ext>
            </a:extLst>
          </p:cNvPr>
          <p:cNvSpPr txBox="1"/>
          <p:nvPr/>
        </p:nvSpPr>
        <p:spPr>
          <a:xfrm>
            <a:off x="6334858" y="3710719"/>
            <a:ext cx="166944" cy="4010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br>
              <a:rPr lang="es-MX" sz="1200" dirty="0">
                <a:solidFill>
                  <a:schemeClr val="bg1"/>
                </a:solidFill>
              </a:rPr>
            </a:br>
            <a:endParaRPr lang="es-CO" sz="1200" dirty="0">
              <a:solidFill>
                <a:schemeClr val="bg1"/>
              </a:solidFill>
            </a:endParaRPr>
          </a:p>
        </p:txBody>
      </p:sp>
      <p:pic>
        <p:nvPicPr>
          <p:cNvPr id="5" name="Imagen 4" descr="Una captura de pantalla de una computadora&#10;&#10;Descripción generada automáticamente">
            <a:extLst>
              <a:ext uri="{FF2B5EF4-FFF2-40B4-BE49-F238E27FC236}">
                <a16:creationId xmlns:a16="http://schemas.microsoft.com/office/drawing/2014/main" id="{8ACCC553-7C44-4EC2-BD85-4D69480195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61" y="2533266"/>
            <a:ext cx="8231487" cy="4241392"/>
          </a:xfrm>
          <a:prstGeom prst="rect">
            <a:avLst/>
          </a:prstGeom>
        </p:spPr>
      </p:pic>
      <p:sp>
        <p:nvSpPr>
          <p:cNvPr id="2" name="Cerrar llave 1">
            <a:extLst>
              <a:ext uri="{FF2B5EF4-FFF2-40B4-BE49-F238E27FC236}">
                <a16:creationId xmlns:a16="http://schemas.microsoft.com/office/drawing/2014/main" id="{33B91271-CBFA-4C1F-B262-6B9B5EA52845}"/>
              </a:ext>
            </a:extLst>
          </p:cNvPr>
          <p:cNvSpPr/>
          <p:nvPr/>
        </p:nvSpPr>
        <p:spPr>
          <a:xfrm rot="5400000">
            <a:off x="4814568" y="3655684"/>
            <a:ext cx="129187" cy="829589"/>
          </a:xfrm>
          <a:prstGeom prst="rightBrac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sz="120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B7C1EB5-DEBE-4BE0-BC77-8DBBAFA54BAB}"/>
              </a:ext>
            </a:extLst>
          </p:cNvPr>
          <p:cNvSpPr txBox="1"/>
          <p:nvPr/>
        </p:nvSpPr>
        <p:spPr>
          <a:xfrm>
            <a:off x="4475754" y="4130322"/>
            <a:ext cx="903426" cy="230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200" dirty="0">
                <a:solidFill>
                  <a:srgbClr val="FF0000"/>
                </a:solidFill>
              </a:rPr>
              <a:t>Zonas 3 a 5</a:t>
            </a:r>
          </a:p>
        </p:txBody>
      </p: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9DD57240-E3D5-4491-A261-D23F19B6BAD8}"/>
              </a:ext>
            </a:extLst>
          </p:cNvPr>
          <p:cNvCxnSpPr>
            <a:cxnSpLocks/>
          </p:cNvCxnSpPr>
          <p:nvPr/>
        </p:nvCxnSpPr>
        <p:spPr>
          <a:xfrm>
            <a:off x="2673843" y="1455888"/>
            <a:ext cx="787761" cy="2674434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690D38A-B319-4EB1-85FD-360CD6B1E392}"/>
              </a:ext>
            </a:extLst>
          </p:cNvPr>
          <p:cNvSpPr txBox="1"/>
          <p:nvPr/>
        </p:nvSpPr>
        <p:spPr>
          <a:xfrm>
            <a:off x="6599157" y="3640537"/>
            <a:ext cx="1208835" cy="230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200" b="1" dirty="0">
                <a:solidFill>
                  <a:schemeClr val="bg1"/>
                </a:solidFill>
              </a:rPr>
              <a:t>Polarización</a:t>
            </a:r>
            <a:r>
              <a:rPr lang="es-CO" sz="1200" dirty="0">
                <a:solidFill>
                  <a:schemeClr val="bg1"/>
                </a:solidFill>
              </a:rPr>
              <a:t>: </a:t>
            </a:r>
            <a:r>
              <a:rPr lang="es-CO" sz="1200" dirty="0" err="1">
                <a:solidFill>
                  <a:schemeClr val="accent6"/>
                </a:solidFill>
              </a:rPr>
              <a:t>vv</a:t>
            </a:r>
            <a:endParaRPr lang="es-CO" sz="1200" dirty="0">
              <a:solidFill>
                <a:schemeClr val="accent6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67CA209-E33D-4FA6-BBE5-A5DF7F8935CE}"/>
              </a:ext>
            </a:extLst>
          </p:cNvPr>
          <p:cNvSpPr txBox="1"/>
          <p:nvPr/>
        </p:nvSpPr>
        <p:spPr>
          <a:xfrm>
            <a:off x="3868989" y="2565030"/>
            <a:ext cx="3607016" cy="5371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 err="1">
                <a:solidFill>
                  <a:schemeClr val="accent1"/>
                </a:solidFill>
              </a:rPr>
              <a:t>Swath</a:t>
            </a:r>
            <a:endParaRPr lang="es-MX" sz="1200" b="1" dirty="0">
              <a:solidFill>
                <a:schemeClr val="accent1"/>
              </a:solidFill>
            </a:endParaRPr>
          </a:p>
          <a:p>
            <a:r>
              <a:rPr lang="es-MX" sz="1200" dirty="0">
                <a:solidFill>
                  <a:schemeClr val="bg1"/>
                </a:solidFill>
              </a:rPr>
              <a:t>El ancho de una escena, fotografiada en la dimensión </a:t>
            </a:r>
          </a:p>
          <a:p>
            <a:r>
              <a:rPr lang="es-MX" sz="1200" dirty="0">
                <a:solidFill>
                  <a:schemeClr val="bg1"/>
                </a:solidFill>
              </a:rPr>
              <a:t>de rango, medida en rango de terreno o rango inclinado</a:t>
            </a:r>
            <a:endParaRPr lang="es-CO" dirty="0"/>
          </a:p>
        </p:txBody>
      </p: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2697B60D-9907-46D9-A975-D52C35BB1973}"/>
              </a:ext>
            </a:extLst>
          </p:cNvPr>
          <p:cNvCxnSpPr>
            <a:cxnSpLocks/>
          </p:cNvCxnSpPr>
          <p:nvPr/>
        </p:nvCxnSpPr>
        <p:spPr>
          <a:xfrm flipH="1">
            <a:off x="3700552" y="2751701"/>
            <a:ext cx="439400" cy="1318777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ángulo 21">
            <a:extLst>
              <a:ext uri="{FF2B5EF4-FFF2-40B4-BE49-F238E27FC236}">
                <a16:creationId xmlns:a16="http://schemas.microsoft.com/office/drawing/2014/main" id="{56F6D891-941A-4D5A-A652-BA7C189CE6F0}"/>
              </a:ext>
            </a:extLst>
          </p:cNvPr>
          <p:cNvSpPr/>
          <p:nvPr/>
        </p:nvSpPr>
        <p:spPr>
          <a:xfrm>
            <a:off x="6358915" y="3864811"/>
            <a:ext cx="1942785" cy="844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200" dirty="0">
                <a:solidFill>
                  <a:schemeClr val="bg1"/>
                </a:solidFill>
              </a:rPr>
              <a:t>El proceso de confinar las </a:t>
            </a:r>
          </a:p>
          <a:p>
            <a:r>
              <a:rPr lang="es-MX" sz="1200" dirty="0">
                <a:solidFill>
                  <a:schemeClr val="bg1"/>
                </a:solidFill>
              </a:rPr>
              <a:t>vibraciones del campo magnético o eléctrico, vector </a:t>
            </a:r>
          </a:p>
          <a:p>
            <a:r>
              <a:rPr lang="es-MX" sz="1200" dirty="0">
                <a:solidFill>
                  <a:schemeClr val="bg1"/>
                </a:solidFill>
              </a:rPr>
              <a:t>de luz u otra radiación a un </a:t>
            </a:r>
          </a:p>
          <a:p>
            <a:r>
              <a:rPr lang="es-MX" sz="1200" dirty="0">
                <a:solidFill>
                  <a:schemeClr val="bg1"/>
                </a:solidFill>
              </a:rPr>
              <a:t>plano</a:t>
            </a:r>
            <a:endParaRPr lang="es-CO" sz="1200" dirty="0">
              <a:solidFill>
                <a:schemeClr val="bg1"/>
              </a:solidFill>
            </a:endParaRPr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9E97E3B2-395D-4735-9299-E16C90DFD2B0}"/>
              </a:ext>
            </a:extLst>
          </p:cNvPr>
          <p:cNvSpPr/>
          <p:nvPr/>
        </p:nvSpPr>
        <p:spPr>
          <a:xfrm>
            <a:off x="255275" y="1143245"/>
            <a:ext cx="816707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200" b="1" dirty="0"/>
              <a:t>Franja </a:t>
            </a:r>
            <a:r>
              <a:rPr lang="es-MX" sz="1200" b="1" dirty="0" err="1"/>
              <a:t>Interferométrica</a:t>
            </a:r>
            <a:r>
              <a:rPr lang="es-MX" sz="1200" b="1" dirty="0"/>
              <a:t> ancha </a:t>
            </a:r>
            <a:r>
              <a:rPr lang="es-MX" sz="1200" b="1" dirty="0">
                <a:solidFill>
                  <a:schemeClr val="accent1"/>
                </a:solidFill>
              </a:rPr>
              <a:t>(IW): </a:t>
            </a:r>
            <a:r>
              <a:rPr lang="es-MX" sz="1200" dirty="0"/>
              <a:t>adquisición principal sobre tierra. Datos con una franja de 250 km a una resolución espacial de 5 m por 20 m (una sola mirada). Captura tres </a:t>
            </a:r>
            <a:r>
              <a:rPr lang="es-MX" sz="1200" dirty="0" err="1"/>
              <a:t>sub-franjas</a:t>
            </a:r>
            <a:r>
              <a:rPr lang="es-MX" sz="1200" dirty="0"/>
              <a:t> utilizando la observación escaneos progresivos SAR (TOPSAR). Calidad de imagen homogénea en toda la franja</a:t>
            </a:r>
            <a:r>
              <a:rPr lang="es-MX" sz="1600" b="1" dirty="0"/>
              <a:t>. </a:t>
            </a:r>
            <a:r>
              <a:rPr lang="es-MX" sz="1600" b="1" dirty="0">
                <a:solidFill>
                  <a:srgbClr val="C00000"/>
                </a:solidFill>
              </a:rPr>
              <a:t>Interferometría: técnica que combina la luz proveniente de diferentes receptores, telescopios o antenas de radio para obtener una imagen de mayor resolución aplicando el principio de superposición</a:t>
            </a:r>
            <a:endParaRPr lang="es-CO" sz="1600" b="1" dirty="0">
              <a:solidFill>
                <a:srgbClr val="C00000"/>
              </a:solidFill>
            </a:endParaRPr>
          </a:p>
        </p:txBody>
      </p:sp>
      <p:pic>
        <p:nvPicPr>
          <p:cNvPr id="4" name="Imagen 7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39391531-86B5-055E-4101-D0C3D8E7E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4123"/>
            <a:ext cx="1423988" cy="398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A917A20-29AF-EE88-5766-6796A8825D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2385" y="124123"/>
            <a:ext cx="1011240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59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6446</TotalTime>
  <Words>1593</Words>
  <Application>Microsoft Office PowerPoint</Application>
  <PresentationFormat>Presentación en pantalla (4:3)</PresentationFormat>
  <Paragraphs>321</Paragraphs>
  <Slides>26</Slides>
  <Notes>25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1" baseType="lpstr">
      <vt:lpstr>Arial</vt:lpstr>
      <vt:lpstr>Bitter-Bold</vt:lpstr>
      <vt:lpstr>Calibri</vt:lpstr>
      <vt:lpstr>system-ui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mdavila</dc:creator>
  <cp:lastModifiedBy>MANUEL FERNANDO DAVILA SGUERRA</cp:lastModifiedBy>
  <cp:revision>379</cp:revision>
  <dcterms:created xsi:type="dcterms:W3CDTF">2019-11-09T01:53:09Z</dcterms:created>
  <dcterms:modified xsi:type="dcterms:W3CDTF">2023-01-12T02:08:12Z</dcterms:modified>
</cp:coreProperties>
</file>