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418" r:id="rId2"/>
    <p:sldId id="529" r:id="rId3"/>
    <p:sldId id="397" r:id="rId4"/>
    <p:sldId id="522" r:id="rId5"/>
    <p:sldId id="523" r:id="rId6"/>
    <p:sldId id="528" r:id="rId7"/>
    <p:sldId id="524" r:id="rId8"/>
    <p:sldId id="525" r:id="rId9"/>
    <p:sldId id="526" r:id="rId10"/>
    <p:sldId id="444" r:id="rId11"/>
    <p:sldId id="420" r:id="rId12"/>
    <p:sldId id="422" r:id="rId13"/>
    <p:sldId id="446" r:id="rId14"/>
    <p:sldId id="425" r:id="rId15"/>
    <p:sldId id="441" r:id="rId16"/>
    <p:sldId id="442" r:id="rId17"/>
    <p:sldId id="533" r:id="rId18"/>
    <p:sldId id="470" r:id="rId19"/>
    <p:sldId id="464" r:id="rId20"/>
    <p:sldId id="520" r:id="rId21"/>
    <p:sldId id="538" r:id="rId22"/>
    <p:sldId id="527" r:id="rId23"/>
    <p:sldId id="539" r:id="rId24"/>
  </p:sldIdLst>
  <p:sldSz cx="9144000" cy="6858000" type="screen4x3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42" autoAdjust="0"/>
    <p:restoredTop sz="96283" autoAdjust="0"/>
  </p:normalViewPr>
  <p:slideViewPr>
    <p:cSldViewPr>
      <p:cViewPr varScale="1">
        <p:scale>
          <a:sx n="107" d="100"/>
          <a:sy n="107" d="100"/>
        </p:scale>
        <p:origin x="1914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385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8961B390-F384-4D34-BDA0-234305E5BD0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38A81CD-DE67-4EEB-A081-287A9EB5173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862B84-7E26-4207-8F39-5203609C5B27}" type="datetimeFigureOut">
              <a:rPr lang="es-CO" smtClean="0"/>
              <a:t>20/03/2023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8088328-438E-4FB6-9C90-D69124ECE44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3FF456F-EFF3-4864-A8AF-D39EA8BCAE8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304235-817B-4E97-8D1C-1D5B8CFE6ED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318062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5A89FA-392C-4680-8A4C-68F88015F07B}" type="datetimeFigureOut">
              <a:rPr lang="es-CO" smtClean="0"/>
              <a:t>20/03/2023</a:t>
            </a:fld>
            <a:endParaRPr lang="es-CO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C1C99D-9C23-43D0-A405-B09A5E1B529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81544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547730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10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057134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11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871215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14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078057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Marcador de imagen de diapositiva 1">
            <a:extLst>
              <a:ext uri="{FF2B5EF4-FFF2-40B4-BE49-F238E27FC236}">
                <a16:creationId xmlns:a16="http://schemas.microsoft.com/office/drawing/2014/main" id="{BCB9145E-7133-09D4-0259-A69944C0AC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Marcador de notas 2">
            <a:extLst>
              <a:ext uri="{FF2B5EF4-FFF2-40B4-BE49-F238E27FC236}">
                <a16:creationId xmlns:a16="http://schemas.microsoft.com/office/drawing/2014/main" id="{ED2B1026-C582-0739-E87E-197819B58E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CO" altLang="es-CO"/>
          </a:p>
        </p:txBody>
      </p:sp>
      <p:sp>
        <p:nvSpPr>
          <p:cNvPr id="19460" name="Marcador de número de diapositiva 3">
            <a:extLst>
              <a:ext uri="{FF2B5EF4-FFF2-40B4-BE49-F238E27FC236}">
                <a16:creationId xmlns:a16="http://schemas.microsoft.com/office/drawing/2014/main" id="{0B9714F6-2329-1722-2FB2-97CA22ABC4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BA4FB24-1701-434B-A5E6-E4F963903250}" type="slidenum">
              <a:rPr lang="es-CO" altLang="es-CO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s-CO" altLang="es-CO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340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787918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82449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910015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99555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583799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757033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078838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67444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C0C6D-2B29-4E9F-B757-AE57D011A18B}" type="datetimeFigureOut">
              <a:rPr lang="es-CO" smtClean="0"/>
              <a:t>20/03/2023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8013A-A432-4FEA-87ED-4BB4A92AAAC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795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C0C6D-2B29-4E9F-B757-AE57D011A18B}" type="datetimeFigureOut">
              <a:rPr lang="es-CO" smtClean="0"/>
              <a:t>20/03/2023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8013A-A432-4FEA-87ED-4BB4A92AAAC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9851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C0C6D-2B29-4E9F-B757-AE57D011A18B}" type="datetimeFigureOut">
              <a:rPr lang="es-CO" smtClean="0"/>
              <a:t>20/03/2023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8013A-A432-4FEA-87ED-4BB4A92AAAC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4900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C0C6D-2B29-4E9F-B757-AE57D011A18B}" type="datetimeFigureOut">
              <a:rPr lang="es-CO" smtClean="0"/>
              <a:t>20/03/2023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8013A-A432-4FEA-87ED-4BB4A92AAAC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5151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C0C6D-2B29-4E9F-B757-AE57D011A18B}" type="datetimeFigureOut">
              <a:rPr lang="es-CO" smtClean="0"/>
              <a:t>20/03/2023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8013A-A432-4FEA-87ED-4BB4A92AAAC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1098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C0C6D-2B29-4E9F-B757-AE57D011A18B}" type="datetimeFigureOut">
              <a:rPr lang="es-CO" smtClean="0"/>
              <a:t>20/03/2023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8013A-A432-4FEA-87ED-4BB4A92AAAC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3854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C0C6D-2B29-4E9F-B757-AE57D011A18B}" type="datetimeFigureOut">
              <a:rPr lang="es-CO" smtClean="0"/>
              <a:t>20/03/2023</a:t>
            </a:fld>
            <a:endParaRPr lang="es-CO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8013A-A432-4FEA-87ED-4BB4A92AAAC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4961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C0C6D-2B29-4E9F-B757-AE57D011A18B}" type="datetimeFigureOut">
              <a:rPr lang="es-CO" smtClean="0"/>
              <a:t>20/03/2023</a:t>
            </a:fld>
            <a:endParaRPr lang="es-C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8013A-A432-4FEA-87ED-4BB4A92AAAC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9065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C0C6D-2B29-4E9F-B757-AE57D011A18B}" type="datetimeFigureOut">
              <a:rPr lang="es-CO" smtClean="0"/>
              <a:t>20/03/2023</a:t>
            </a:fld>
            <a:endParaRPr lang="es-CO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8013A-A432-4FEA-87ED-4BB4A92AAAC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7224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C0C6D-2B29-4E9F-B757-AE57D011A18B}" type="datetimeFigureOut">
              <a:rPr lang="es-CO" smtClean="0"/>
              <a:t>20/03/2023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8013A-A432-4FEA-87ED-4BB4A92AAAC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0084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C0C6D-2B29-4E9F-B757-AE57D011A18B}" type="datetimeFigureOut">
              <a:rPr lang="es-CO" smtClean="0"/>
              <a:t>20/03/2023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8013A-A432-4FEA-87ED-4BB4A92AAAC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8759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1C0C6D-2B29-4E9F-B757-AE57D011A18B}" type="datetimeFigureOut">
              <a:rPr lang="es-CO" smtClean="0"/>
              <a:t>20/03/2023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8013A-A432-4FEA-87ED-4BB4A92AAAC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96256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6ilV74r2RQ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lombia.as.com/colombia/2020/07/23/actualidad/1595464123_941855.htm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s://www2.sgc.gov.co/Paginas/aplicaciones-sismos.aspx" TargetMode="Externa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2.png"/><Relationship Id="rId5" Type="http://schemas.openxmlformats.org/officeDocument/2006/relationships/hyperlink" Target="http://sismosentido.sgc.gov.co/EvaluacionIntensidadesServlet?metodo=irATablaCentroPoblado&amp;id_sismo=&amp;id_departamento=68&amp;id_municipio=68418&amp;id_centro_poblado=68418000" TargetMode="External"/><Relationship Id="rId10" Type="http://schemas.openxmlformats.org/officeDocument/2006/relationships/image" Target="../media/image7.png"/><Relationship Id="rId4" Type="http://schemas.openxmlformats.org/officeDocument/2006/relationships/hyperlink" Target="http://sismosentido.sgc.gov.co/selector_sismo.html" TargetMode="External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post/SENTINEL-1_IW_Level-1_SLC_vs_GRD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2.pn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jpeg"/><Relationship Id="rId5" Type="http://schemas.openxmlformats.org/officeDocument/2006/relationships/hyperlink" Target="http://www.ugr.es/~jorgejp/tesis/archivos/anexo3.pdf" TargetMode="External"/><Relationship Id="rId10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openxmlformats.org/officeDocument/2006/relationships/image" Target="../media/image20.jpeg"/><Relationship Id="rId1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7.png"/><Relationship Id="rId7" Type="http://schemas.openxmlformats.org/officeDocument/2006/relationships/image" Target="../media/image28.png"/><Relationship Id="rId12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jpeg"/><Relationship Id="rId10" Type="http://schemas.openxmlformats.org/officeDocument/2006/relationships/image" Target="../media/image31.png"/><Relationship Id="rId4" Type="http://schemas.openxmlformats.org/officeDocument/2006/relationships/image" Target="../media/image2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4.png"/><Relationship Id="rId3" Type="http://schemas.openxmlformats.org/officeDocument/2006/relationships/image" Target="../media/image7.png"/><Relationship Id="rId7" Type="http://schemas.openxmlformats.org/officeDocument/2006/relationships/image" Target="../media/image39.png"/><Relationship Id="rId12" Type="http://schemas.openxmlformats.org/officeDocument/2006/relationships/hyperlink" Target="https://es.wikipedia.org/wiki/Efecto_Doppler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jpeg"/><Relationship Id="rId4" Type="http://schemas.openxmlformats.org/officeDocument/2006/relationships/image" Target="../media/image2.png"/><Relationship Id="rId9" Type="http://schemas.openxmlformats.org/officeDocument/2006/relationships/image" Target="../media/image4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hyperlink" Target="https://es.wikipedia.org/wiki/Efecto_Doppler" TargetMode="Externa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4342CBDF-ECFD-29EC-C87C-CAF406D20BA3}"/>
              </a:ext>
            </a:extLst>
          </p:cNvPr>
          <p:cNvGrpSpPr/>
          <p:nvPr/>
        </p:nvGrpSpPr>
        <p:grpSpPr>
          <a:xfrm>
            <a:off x="140128" y="260647"/>
            <a:ext cx="8824360" cy="6480721"/>
            <a:chOff x="140128" y="69709"/>
            <a:chExt cx="9003872" cy="6698212"/>
          </a:xfrm>
        </p:grpSpPr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5D332069-DDD1-47E9-ACC6-095A37464A1B}"/>
                </a:ext>
              </a:extLst>
            </p:cNvPr>
            <p:cNvSpPr txBox="1"/>
            <p:nvPr/>
          </p:nvSpPr>
          <p:spPr>
            <a:xfrm>
              <a:off x="140128" y="4912131"/>
              <a:ext cx="8985380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350" dirty="0">
                  <a:solidFill>
                    <a:schemeClr val="accent1"/>
                  </a:solidFill>
                </a:rPr>
                <a:t>Estas publicaciones presentan de forma general los procedimientos para llegar a resultados concretos. </a:t>
              </a:r>
            </a:p>
            <a:p>
              <a:pPr algn="ctr"/>
              <a:r>
                <a:rPr lang="es-MX" sz="1350" dirty="0">
                  <a:solidFill>
                    <a:schemeClr val="accent1"/>
                  </a:solidFill>
                </a:rPr>
                <a:t>Intentamos hacer pedagogía en el tema de la lectura de imágenes satelitales además de obtener resultados finales</a:t>
              </a:r>
              <a:endParaRPr lang="es-CO" sz="1350" dirty="0">
                <a:solidFill>
                  <a:schemeClr val="accent1"/>
                </a:solidFill>
              </a:endParaRPr>
            </a:p>
          </p:txBody>
        </p:sp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id="{3B8E09A1-19B4-4074-AA30-33A01A3E8DBA}"/>
                </a:ext>
              </a:extLst>
            </p:cNvPr>
            <p:cNvSpPr txBox="1"/>
            <p:nvPr/>
          </p:nvSpPr>
          <p:spPr>
            <a:xfrm>
              <a:off x="3612347" y="4314819"/>
              <a:ext cx="26597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b="1" dirty="0"/>
                <a:t>Manuel Dávila </a:t>
              </a:r>
              <a:r>
                <a:rPr lang="es-MX" b="1" dirty="0" err="1"/>
                <a:t>Sguerra</a:t>
              </a:r>
              <a:endParaRPr lang="es-CO" b="1" dirty="0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57AB1D56-327A-4AE8-AED8-C0F63D4393BA}"/>
                </a:ext>
              </a:extLst>
            </p:cNvPr>
            <p:cNvSpPr/>
            <p:nvPr/>
          </p:nvSpPr>
          <p:spPr>
            <a:xfrm>
              <a:off x="1134089" y="6490922"/>
              <a:ext cx="6335985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CO" sz="1200" dirty="0">
                  <a:latin typeface="Arial" panose="020B0604020202020204" pitchFamily="34" charset="0"/>
                  <a:cs typeface="Arial" panose="020B0604020202020204" pitchFamily="34" charset="0"/>
                  <a:hlinkClick r:id="rId3"/>
                </a:rPr>
                <a:t>https://www.youtube.com/watch?v=w6ilV74r2RQ</a:t>
              </a:r>
              <a:endParaRPr lang="es-CO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Imagen 7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B03F5546-0554-F4B1-DF87-0C86852288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8233" y="292047"/>
              <a:ext cx="2652230" cy="756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7BB6BDAA-D8A4-BC10-9B2D-F48F72C97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09279" y="69709"/>
              <a:ext cx="1908213" cy="1103472"/>
            </a:xfrm>
            <a:prstGeom prst="rect">
              <a:avLst/>
            </a:prstGeom>
          </p:spPr>
        </p:pic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E42B403F-754F-9EDE-9D32-733559D90FB0}"/>
                </a:ext>
              </a:extLst>
            </p:cNvPr>
            <p:cNvSpPr txBox="1"/>
            <p:nvPr/>
          </p:nvSpPr>
          <p:spPr>
            <a:xfrm>
              <a:off x="2699792" y="142696"/>
              <a:ext cx="46275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 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227350E6-7EB2-4406-20F9-BD1766762B5D}"/>
                </a:ext>
              </a:extLst>
            </p:cNvPr>
            <p:cNvSpPr txBox="1"/>
            <p:nvPr/>
          </p:nvSpPr>
          <p:spPr>
            <a:xfrm>
              <a:off x="2987824" y="1197876"/>
              <a:ext cx="296184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CO" sz="3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 Noticia:</a:t>
              </a: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88D8E253-F55B-4A13-E1F2-A60930919556}"/>
                </a:ext>
              </a:extLst>
            </p:cNvPr>
            <p:cNvSpPr txBox="1"/>
            <p:nvPr/>
          </p:nvSpPr>
          <p:spPr>
            <a:xfrm>
              <a:off x="158620" y="1931545"/>
              <a:ext cx="8985380" cy="21390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/>
              <a:r>
                <a:rPr lang="es-MX" sz="2800" b="1" dirty="0">
                  <a:solidFill>
                    <a:srgbClr val="C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Temblor en Colombia: </a:t>
              </a:r>
            </a:p>
            <a:p>
              <a:pPr algn="ctr" fontAlgn="base"/>
              <a:endParaRPr lang="es-MX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fontAlgn="base"/>
              <a:r>
                <a:rPr lang="es-MX" sz="2800" b="1" dirty="0">
                  <a:solidFill>
                    <a:srgbClr val="C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¿Qué se sabe del sismo de 4,8 que se registró en Santander?</a:t>
              </a:r>
            </a:p>
            <a:p>
              <a:pPr algn="ctr" fontAlgn="base"/>
              <a:endParaRPr lang="es-CO" sz="105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fontAlgn="base"/>
              <a:r>
                <a:rPr lang="es-CO" sz="105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6"/>
                </a:rPr>
                <a:t>https://colombia.as.com/colombia/2020/07/23/actualidad/1595464123_941855.html</a:t>
              </a:r>
              <a:endParaRPr lang="es-CO" sz="105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904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6F13EDB0-0EA1-D812-FD60-244BBDDEC058}"/>
              </a:ext>
            </a:extLst>
          </p:cNvPr>
          <p:cNvGrpSpPr/>
          <p:nvPr/>
        </p:nvGrpSpPr>
        <p:grpSpPr>
          <a:xfrm>
            <a:off x="0" y="116632"/>
            <a:ext cx="8964488" cy="6559810"/>
            <a:chOff x="0" y="-171400"/>
            <a:chExt cx="9096446" cy="6847842"/>
          </a:xfrm>
        </p:grpSpPr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B00218DA-B903-40FB-865B-740D2D69526F}"/>
                </a:ext>
              </a:extLst>
            </p:cNvPr>
            <p:cNvSpPr txBox="1"/>
            <p:nvPr/>
          </p:nvSpPr>
          <p:spPr>
            <a:xfrm>
              <a:off x="3053404" y="-171400"/>
              <a:ext cx="2361663" cy="572528"/>
            </a:xfrm>
            <a:prstGeom prst="rect">
              <a:avLst/>
            </a:prstGeom>
            <a:noFill/>
            <a:ln w="3175">
              <a:solidFill>
                <a:schemeClr val="accent1">
                  <a:shade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88751F74-81B0-44ED-B715-102C4F145F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-152232"/>
              <a:ext cx="64" cy="246095"/>
            </a:xfrm>
            <a:prstGeom prst="rect">
              <a:avLst/>
            </a:prstGeom>
            <a:solidFill>
              <a:srgbClr val="F8F9F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-12696" rIns="0" bIns="-12696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altLang="es-CO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2" name="Imagen 7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F66E52A1-6BC3-7505-F1D6-701424D597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074" y="-53139"/>
              <a:ext cx="1401719" cy="389889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B353DD66-4FF0-6ABA-0BF7-AAEB9A45E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31801" y="-53139"/>
              <a:ext cx="1128723" cy="649194"/>
            </a:xfrm>
            <a:prstGeom prst="rect">
              <a:avLst/>
            </a:prstGeom>
            <a:ln w="3175">
              <a:solidFill>
                <a:schemeClr val="accent1">
                  <a:shade val="50000"/>
                </a:schemeClr>
              </a:solidFill>
            </a:ln>
          </p:spPr>
        </p:pic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021B95B5-09B4-BC30-FF0A-8C69BD8D6B87}"/>
                </a:ext>
              </a:extLst>
            </p:cNvPr>
            <p:cNvGrpSpPr/>
            <p:nvPr/>
          </p:nvGrpSpPr>
          <p:grpSpPr>
            <a:xfrm>
              <a:off x="47554" y="476672"/>
              <a:ext cx="9048892" cy="6199770"/>
              <a:chOff x="60559" y="636140"/>
              <a:chExt cx="9192653" cy="6332395"/>
            </a:xfrm>
          </p:grpSpPr>
          <p:pic>
            <p:nvPicPr>
              <p:cNvPr id="16" name="Imagen 15" descr="Interfaz de usuario gráfica&#10;&#10;Descripción generada automáticamente con confianza baja">
                <a:extLst>
                  <a:ext uri="{FF2B5EF4-FFF2-40B4-BE49-F238E27FC236}">
                    <a16:creationId xmlns:a16="http://schemas.microsoft.com/office/drawing/2014/main" id="{A526336E-70A2-6878-A116-A9108FC6D8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03837" y="3436811"/>
                <a:ext cx="3340163" cy="2158939"/>
              </a:xfrm>
              <a:prstGeom prst="rect">
                <a:avLst/>
              </a:prstGeom>
              <a:noFill/>
              <a:ln w="3175">
                <a:solidFill>
                  <a:schemeClr val="accent1">
                    <a:shade val="50000"/>
                  </a:schemeClr>
                </a:solidFill>
              </a:ln>
            </p:spPr>
          </p:pic>
          <p:sp>
            <p:nvSpPr>
              <p:cNvPr id="17" name="Elipse 16">
                <a:extLst>
                  <a:ext uri="{FF2B5EF4-FFF2-40B4-BE49-F238E27FC236}">
                    <a16:creationId xmlns:a16="http://schemas.microsoft.com/office/drawing/2014/main" id="{3D981804-9614-F9D1-679E-9580D162A6F9}"/>
                  </a:ext>
                </a:extLst>
              </p:cNvPr>
              <p:cNvSpPr/>
              <p:nvPr/>
            </p:nvSpPr>
            <p:spPr>
              <a:xfrm>
                <a:off x="7221118" y="5262391"/>
                <a:ext cx="648072" cy="376032"/>
              </a:xfrm>
              <a:prstGeom prst="ellipse">
                <a:avLst/>
              </a:prstGeom>
              <a:noFill/>
              <a:ln w="3175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grpSp>
            <p:nvGrpSpPr>
              <p:cNvPr id="15" name="Grupo 14">
                <a:extLst>
                  <a:ext uri="{FF2B5EF4-FFF2-40B4-BE49-F238E27FC236}">
                    <a16:creationId xmlns:a16="http://schemas.microsoft.com/office/drawing/2014/main" id="{D415424C-0728-4CC5-9250-6023B3588F9C}"/>
                  </a:ext>
                </a:extLst>
              </p:cNvPr>
              <p:cNvGrpSpPr/>
              <p:nvPr/>
            </p:nvGrpSpPr>
            <p:grpSpPr>
              <a:xfrm>
                <a:off x="179512" y="1286926"/>
                <a:ext cx="5600752" cy="3680216"/>
                <a:chOff x="229598" y="1159360"/>
                <a:chExt cx="8806898" cy="5495528"/>
              </a:xfrm>
            </p:grpSpPr>
            <p:pic>
              <p:nvPicPr>
                <p:cNvPr id="6" name="Imagen 5" descr="Imagen en blanco y negro&#10;&#10;Descripción generada automáticamente">
                  <a:extLst>
                    <a:ext uri="{FF2B5EF4-FFF2-40B4-BE49-F238E27FC236}">
                      <a16:creationId xmlns:a16="http://schemas.microsoft.com/office/drawing/2014/main" id="{EBC9A338-E12A-4A8A-AA4B-6A4CB0B832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9598" y="1159362"/>
                  <a:ext cx="8444862" cy="5495526"/>
                </a:xfrm>
                <a:prstGeom prst="rect">
                  <a:avLst/>
                </a:prstGeom>
                <a:ln w="3175">
                  <a:solidFill>
                    <a:schemeClr val="accent1">
                      <a:shade val="50000"/>
                    </a:schemeClr>
                  </a:solidFill>
                </a:ln>
              </p:spPr>
            </p:pic>
            <p:sp>
              <p:nvSpPr>
                <p:cNvPr id="12" name="Cerrar llave 11">
                  <a:extLst>
                    <a:ext uri="{FF2B5EF4-FFF2-40B4-BE49-F238E27FC236}">
                      <a16:creationId xmlns:a16="http://schemas.microsoft.com/office/drawing/2014/main" id="{DF71ECA4-0E77-4580-95EE-D01999B7A75B}"/>
                    </a:ext>
                  </a:extLst>
                </p:cNvPr>
                <p:cNvSpPr/>
                <p:nvPr/>
              </p:nvSpPr>
              <p:spPr>
                <a:xfrm>
                  <a:off x="8748464" y="1159360"/>
                  <a:ext cx="288032" cy="5495526"/>
                </a:xfrm>
                <a:prstGeom prst="rightBrace">
                  <a:avLst/>
                </a:prstGeom>
                <a:ln w="3175">
                  <a:solidFill>
                    <a:schemeClr val="accent1">
                      <a:shade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  <p:sp>
              <p:nvSpPr>
                <p:cNvPr id="13" name="CuadroTexto 12">
                  <a:extLst>
                    <a:ext uri="{FF2B5EF4-FFF2-40B4-BE49-F238E27FC236}">
                      <a16:creationId xmlns:a16="http://schemas.microsoft.com/office/drawing/2014/main" id="{46DBAA91-A821-44B7-9F6B-79508CA86F75}"/>
                    </a:ext>
                  </a:extLst>
                </p:cNvPr>
                <p:cNvSpPr txBox="1"/>
                <p:nvPr/>
              </p:nvSpPr>
              <p:spPr>
                <a:xfrm>
                  <a:off x="7217246" y="3865071"/>
                  <a:ext cx="811441" cy="307777"/>
                </a:xfrm>
                <a:prstGeom prst="rect">
                  <a:avLst/>
                </a:prstGeom>
                <a:noFill/>
                <a:ln w="3175">
                  <a:solidFill>
                    <a:schemeClr val="accent1">
                      <a:shade val="50000"/>
                    </a:schemeClr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s-CO" sz="1400" b="1" dirty="0">
                      <a:solidFill>
                        <a:srgbClr val="FF0000"/>
                      </a:solidFill>
                    </a:rPr>
                    <a:t>Niveles</a:t>
                  </a:r>
                </a:p>
              </p:txBody>
            </p:sp>
          </p:grpSp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C6163E3D-55E7-459F-B994-920E97E1A0DC}"/>
                  </a:ext>
                </a:extLst>
              </p:cNvPr>
              <p:cNvSpPr txBox="1"/>
              <p:nvPr/>
            </p:nvSpPr>
            <p:spPr>
              <a:xfrm>
                <a:off x="2065140" y="636140"/>
                <a:ext cx="4637808" cy="523220"/>
              </a:xfrm>
              <a:prstGeom prst="rect">
                <a:avLst/>
              </a:prstGeom>
              <a:noFill/>
              <a:ln w="3175">
                <a:solidFill>
                  <a:schemeClr val="accent1">
                    <a:shade val="50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s-CO" sz="2800" b="1" dirty="0">
                    <a:solidFill>
                      <a:srgbClr val="C00000"/>
                    </a:solidFill>
                  </a:rPr>
                  <a:t>Imagen Intensity_IW1_VV </a:t>
                </a:r>
              </a:p>
            </p:txBody>
          </p:sp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87B6AFF9-2203-AD8D-2D35-3EC007255518}"/>
                  </a:ext>
                </a:extLst>
              </p:cNvPr>
              <p:cNvSpPr txBox="1"/>
              <p:nvPr/>
            </p:nvSpPr>
            <p:spPr>
              <a:xfrm>
                <a:off x="60559" y="5742529"/>
                <a:ext cx="9192653" cy="1226006"/>
              </a:xfrm>
              <a:prstGeom prst="rect">
                <a:avLst/>
              </a:prstGeom>
              <a:noFill/>
              <a:ln w="3175">
                <a:solidFill>
                  <a:schemeClr val="accent1">
                    <a:shade val="50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MX" sz="2400" b="1" dirty="0">
                    <a:solidFill>
                      <a:srgbClr val="C00000"/>
                    </a:solidFill>
                  </a:rPr>
                  <a:t>IW: </a:t>
                </a:r>
                <a:r>
                  <a:rPr lang="es-MX" sz="2400" b="1" dirty="0" err="1">
                    <a:solidFill>
                      <a:srgbClr val="C00000"/>
                    </a:solidFill>
                  </a:rPr>
                  <a:t>Interferometric</a:t>
                </a:r>
                <a:r>
                  <a:rPr lang="es-MX" sz="2400" b="1" dirty="0">
                    <a:solidFill>
                      <a:srgbClr val="C00000"/>
                    </a:solidFill>
                  </a:rPr>
                  <a:t> Wide </a:t>
                </a:r>
                <a:r>
                  <a:rPr lang="es-MX" sz="2400" b="1" dirty="0" err="1">
                    <a:solidFill>
                      <a:srgbClr val="C00000"/>
                    </a:solidFill>
                  </a:rPr>
                  <a:t>swath</a:t>
                </a:r>
                <a:r>
                  <a:rPr lang="es-MX" sz="2400" b="1" dirty="0">
                    <a:solidFill>
                      <a:srgbClr val="C00000"/>
                    </a:solidFill>
                  </a:rPr>
                  <a:t>. </a:t>
                </a:r>
                <a:endParaRPr lang="es-MX" sz="2400" dirty="0"/>
              </a:p>
              <a:p>
                <a:pPr algn="ctr"/>
                <a:r>
                  <a:rPr lang="es-MX" sz="2400" dirty="0"/>
                  <a:t>“Franja (250 km), resolución geométrica moderada </a:t>
                </a:r>
              </a:p>
              <a:p>
                <a:pPr algn="ctr"/>
                <a:r>
                  <a:rPr lang="es-MX" sz="2400" dirty="0"/>
                  <a:t>(5 m por 20 m). </a:t>
                </a:r>
              </a:p>
            </p:txBody>
          </p:sp>
          <p:sp>
            <p:nvSpPr>
              <p:cNvPr id="18" name="Flecha: a la derecha 17">
                <a:extLst>
                  <a:ext uri="{FF2B5EF4-FFF2-40B4-BE49-F238E27FC236}">
                    <a16:creationId xmlns:a16="http://schemas.microsoft.com/office/drawing/2014/main" id="{598297B9-2573-2C2B-D62B-299C590668C4}"/>
                  </a:ext>
                </a:extLst>
              </p:cNvPr>
              <p:cNvSpPr/>
              <p:nvPr/>
            </p:nvSpPr>
            <p:spPr>
              <a:xfrm rot="19193275">
                <a:off x="6884646" y="5779699"/>
                <a:ext cx="427079" cy="51844"/>
              </a:xfrm>
              <a:prstGeom prst="rightArrow">
                <a:avLst/>
              </a:prstGeom>
              <a:ln w="3175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36B62C3D-6FA4-9D1C-44F2-CF54FA2130C8}"/>
                  </a:ext>
                </a:extLst>
              </p:cNvPr>
              <p:cNvSpPr txBox="1"/>
              <p:nvPr/>
            </p:nvSpPr>
            <p:spPr>
              <a:xfrm>
                <a:off x="5949478" y="1262250"/>
                <a:ext cx="2599511" cy="2031325"/>
              </a:xfrm>
              <a:prstGeom prst="rect">
                <a:avLst/>
              </a:prstGeom>
              <a:noFill/>
              <a:ln w="3175">
                <a:solidFill>
                  <a:schemeClr val="accent1">
                    <a:shade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s-CO" b="1" dirty="0">
                    <a:solidFill>
                      <a:schemeClr val="accent1"/>
                    </a:solidFill>
                  </a:rPr>
                  <a:t>La imagen de radar </a:t>
                </a:r>
                <a:r>
                  <a:rPr lang="es-CO" b="1" dirty="0">
                    <a:solidFill>
                      <a:srgbClr val="C00000"/>
                    </a:solidFill>
                  </a:rPr>
                  <a:t>no es ópticamente real sino que presenta franjas </a:t>
                </a:r>
                <a:r>
                  <a:rPr lang="es-CO" b="1" dirty="0">
                    <a:solidFill>
                      <a:schemeClr val="accent1"/>
                    </a:solidFill>
                  </a:rPr>
                  <a:t>o niveles del terreno adquirido por el sensor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9856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upo 25">
            <a:extLst>
              <a:ext uri="{FF2B5EF4-FFF2-40B4-BE49-F238E27FC236}">
                <a16:creationId xmlns:a16="http://schemas.microsoft.com/office/drawing/2014/main" id="{B429655E-B461-4AF0-DE69-806E8B9EAA2E}"/>
              </a:ext>
            </a:extLst>
          </p:cNvPr>
          <p:cNvGrpSpPr/>
          <p:nvPr/>
        </p:nvGrpSpPr>
        <p:grpSpPr>
          <a:xfrm>
            <a:off x="107504" y="83342"/>
            <a:ext cx="8928992" cy="6774658"/>
            <a:chOff x="0" y="83342"/>
            <a:chExt cx="9036496" cy="6570526"/>
          </a:xfrm>
        </p:grpSpPr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B00218DA-B903-40FB-865B-740D2D69526F}"/>
                </a:ext>
              </a:extLst>
            </p:cNvPr>
            <p:cNvSpPr txBox="1"/>
            <p:nvPr/>
          </p:nvSpPr>
          <p:spPr>
            <a:xfrm>
              <a:off x="3101914" y="83342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88751F74-81B0-44ED-B715-102C4F145F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02920"/>
              <a:ext cx="65" cy="251359"/>
            </a:xfrm>
            <a:prstGeom prst="rect">
              <a:avLst/>
            </a:prstGeom>
            <a:solidFill>
              <a:srgbClr val="F8F9F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-12696" rIns="0" bIns="-12696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altLang="es-CO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14" name="Imagen 7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AEB3BEF9-6AF9-158E-5B7F-DFEF2EB5C7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638" y="204133"/>
              <a:ext cx="1423988" cy="398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DE30C701-BC0A-0C51-6301-E797C3CC7E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53048" y="204133"/>
              <a:ext cx="1146655" cy="663082"/>
            </a:xfrm>
            <a:prstGeom prst="rect">
              <a:avLst/>
            </a:prstGeom>
          </p:spPr>
        </p:pic>
        <p:grpSp>
          <p:nvGrpSpPr>
            <p:cNvPr id="7" name="Grupo 6">
              <a:extLst>
                <a:ext uri="{FF2B5EF4-FFF2-40B4-BE49-F238E27FC236}">
                  <a16:creationId xmlns:a16="http://schemas.microsoft.com/office/drawing/2014/main" id="{F3CABDF0-96F0-AC8F-7C35-39F9939237EF}"/>
                </a:ext>
              </a:extLst>
            </p:cNvPr>
            <p:cNvGrpSpPr/>
            <p:nvPr/>
          </p:nvGrpSpPr>
          <p:grpSpPr>
            <a:xfrm>
              <a:off x="244297" y="668118"/>
              <a:ext cx="8792199" cy="5985750"/>
              <a:chOff x="244297" y="668117"/>
              <a:chExt cx="8911414" cy="6154487"/>
            </a:xfrm>
          </p:grpSpPr>
          <p:sp>
            <p:nvSpPr>
              <p:cNvPr id="29" name="CuadroTexto 28">
                <a:extLst>
                  <a:ext uri="{FF2B5EF4-FFF2-40B4-BE49-F238E27FC236}">
                    <a16:creationId xmlns:a16="http://schemas.microsoft.com/office/drawing/2014/main" id="{35ABAD13-DFE0-4206-B472-D3EBF0082500}"/>
                  </a:ext>
                </a:extLst>
              </p:cNvPr>
              <p:cNvSpPr txBox="1"/>
              <p:nvPr/>
            </p:nvSpPr>
            <p:spPr>
              <a:xfrm>
                <a:off x="5004764" y="1806774"/>
                <a:ext cx="4011202" cy="18670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CO" sz="2800" dirty="0">
                    <a:solidFill>
                      <a:srgbClr val="C00000"/>
                    </a:solidFill>
                  </a:rPr>
                  <a:t>Archivos con los datos de los vuelos con la adecuación a la </a:t>
                </a:r>
                <a:r>
                  <a:rPr lang="es-CO" sz="2800" b="1" dirty="0">
                    <a:solidFill>
                      <a:srgbClr val="C00000"/>
                    </a:solidFill>
                  </a:rPr>
                  <a:t>órbita del vuelo</a:t>
                </a:r>
              </a:p>
            </p:txBody>
          </p:sp>
          <p:sp>
            <p:nvSpPr>
              <p:cNvPr id="24" name="Rectángulo: esquinas redondeadas 23">
                <a:extLst>
                  <a:ext uri="{FF2B5EF4-FFF2-40B4-BE49-F238E27FC236}">
                    <a16:creationId xmlns:a16="http://schemas.microsoft.com/office/drawing/2014/main" id="{9E6BABD3-4763-5307-7536-10ECC242973D}"/>
                  </a:ext>
                </a:extLst>
              </p:cNvPr>
              <p:cNvSpPr/>
              <p:nvPr/>
            </p:nvSpPr>
            <p:spPr>
              <a:xfrm>
                <a:off x="2883668" y="3788972"/>
                <a:ext cx="914400" cy="91440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dirty="0" err="1"/>
                  <a:t>Oreoarar</a:t>
                </a:r>
                <a:r>
                  <a:rPr lang="es-CO" dirty="0"/>
                  <a:t> </a:t>
                </a:r>
              </a:p>
              <a:p>
                <a:pPr algn="ctr"/>
                <a:endParaRPr lang="es-CO" dirty="0"/>
              </a:p>
            </p:txBody>
          </p:sp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A8675F72-9E1F-4396-B92B-89401C7C8E50}"/>
                  </a:ext>
                </a:extLst>
              </p:cNvPr>
              <p:cNvSpPr txBox="1"/>
              <p:nvPr/>
            </p:nvSpPr>
            <p:spPr>
              <a:xfrm>
                <a:off x="244297" y="668117"/>
                <a:ext cx="891141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s-CO"/>
                </a:defPPr>
                <a:lvl1pPr>
                  <a:defRPr sz="1000"/>
                </a:lvl1pPr>
              </a:lstStyle>
              <a:p>
                <a:r>
                  <a:rPr lang="es-CO" sz="2800" b="1" dirty="0">
                    <a:solidFill>
                      <a:srgbClr val="C00000"/>
                    </a:solidFill>
                  </a:rPr>
                  <a:t>Flujo de trabajo para delimitar área y aplicar órbita </a:t>
                </a:r>
              </a:p>
            </p:txBody>
          </p:sp>
          <p:grpSp>
            <p:nvGrpSpPr>
              <p:cNvPr id="22" name="Grupo 21">
                <a:extLst>
                  <a:ext uri="{FF2B5EF4-FFF2-40B4-BE49-F238E27FC236}">
                    <a16:creationId xmlns:a16="http://schemas.microsoft.com/office/drawing/2014/main" id="{DA28DBF7-F50C-45F6-B588-0DBFFC57CB8E}"/>
                  </a:ext>
                </a:extLst>
              </p:cNvPr>
              <p:cNvGrpSpPr/>
              <p:nvPr/>
            </p:nvGrpSpPr>
            <p:grpSpPr>
              <a:xfrm>
                <a:off x="245395" y="1112504"/>
                <a:ext cx="8747484" cy="5710100"/>
                <a:chOff x="245395" y="851134"/>
                <a:chExt cx="8747484" cy="5710100"/>
              </a:xfrm>
            </p:grpSpPr>
            <p:pic>
              <p:nvPicPr>
                <p:cNvPr id="3" name="Imagen 2" descr="Interfaz de usuario gráfica, Texto, Aplicación&#10;&#10;Descripción generada automáticamente">
                  <a:extLst>
                    <a:ext uri="{FF2B5EF4-FFF2-40B4-BE49-F238E27FC236}">
                      <a16:creationId xmlns:a16="http://schemas.microsoft.com/office/drawing/2014/main" id="{654D8A71-1EE3-44FD-AC9E-EFF4A79D5F8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5395" y="1220466"/>
                  <a:ext cx="4626762" cy="5340768"/>
                </a:xfrm>
                <a:prstGeom prst="rect">
                  <a:avLst/>
                </a:prstGeom>
                <a:noFill/>
              </p:spPr>
            </p:pic>
            <p:pic>
              <p:nvPicPr>
                <p:cNvPr id="13" name="Imagen 12" descr="Interfaz de usuario gráfica, Texto, Aplicación&#10;&#10;Descripción generada automáticamente">
                  <a:extLst>
                    <a:ext uri="{FF2B5EF4-FFF2-40B4-BE49-F238E27FC236}">
                      <a16:creationId xmlns:a16="http://schemas.microsoft.com/office/drawing/2014/main" id="{F636C33D-84EB-401F-A48D-D127DE482C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74579" y="3605666"/>
                  <a:ext cx="3718300" cy="2376264"/>
                </a:xfrm>
                <a:prstGeom prst="rect">
                  <a:avLst/>
                </a:prstGeom>
                <a:noFill/>
              </p:spPr>
            </p:pic>
            <p:sp>
              <p:nvSpPr>
                <p:cNvPr id="15" name="CuadroTexto 14">
                  <a:extLst>
                    <a:ext uri="{FF2B5EF4-FFF2-40B4-BE49-F238E27FC236}">
                      <a16:creationId xmlns:a16="http://schemas.microsoft.com/office/drawing/2014/main" id="{A292D4A1-807D-4EEB-895C-E3B9F6903F75}"/>
                    </a:ext>
                  </a:extLst>
                </p:cNvPr>
                <p:cNvSpPr txBox="1"/>
                <p:nvPr/>
              </p:nvSpPr>
              <p:spPr>
                <a:xfrm>
                  <a:off x="245395" y="851134"/>
                  <a:ext cx="21468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CO" dirty="0">
                      <a:solidFill>
                        <a:schemeClr val="accent1"/>
                      </a:solidFill>
                    </a:rPr>
                    <a:t>Tools/</a:t>
                  </a:r>
                  <a:r>
                    <a:rPr lang="es-CO" dirty="0" err="1">
                      <a:solidFill>
                        <a:schemeClr val="accent1"/>
                      </a:solidFill>
                    </a:rPr>
                    <a:t>GraphBuilder</a:t>
                  </a:r>
                  <a:endParaRPr lang="es-CO" dirty="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2" name="CuadroTexto 1">
                  <a:extLst>
                    <a:ext uri="{FF2B5EF4-FFF2-40B4-BE49-F238E27FC236}">
                      <a16:creationId xmlns:a16="http://schemas.microsoft.com/office/drawing/2014/main" id="{42A5002D-01DD-41CC-AFF9-EC8F186AC4B8}"/>
                    </a:ext>
                  </a:extLst>
                </p:cNvPr>
                <p:cNvSpPr txBox="1"/>
                <p:nvPr/>
              </p:nvSpPr>
              <p:spPr>
                <a:xfrm>
                  <a:off x="1115616" y="2069876"/>
                  <a:ext cx="1141659" cy="5539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CO" sz="1000" dirty="0"/>
                    <a:t>Radar/</a:t>
                  </a:r>
                </a:p>
                <a:p>
                  <a:r>
                    <a:rPr lang="es-CO" sz="1000" dirty="0"/>
                    <a:t>Sentinel-1TOPS/</a:t>
                  </a:r>
                </a:p>
                <a:p>
                  <a:r>
                    <a:rPr lang="es-CO" sz="1000" dirty="0"/>
                    <a:t>TOPSAR-Split</a:t>
                  </a:r>
                </a:p>
              </p:txBody>
            </p:sp>
            <p:sp>
              <p:nvSpPr>
                <p:cNvPr id="5" name="CuadroTexto 4">
                  <a:extLst>
                    <a:ext uri="{FF2B5EF4-FFF2-40B4-BE49-F238E27FC236}">
                      <a16:creationId xmlns:a16="http://schemas.microsoft.com/office/drawing/2014/main" id="{0634A17D-6FC2-4029-BA57-6FB08BD648AA}"/>
                    </a:ext>
                  </a:extLst>
                </p:cNvPr>
                <p:cNvSpPr txBox="1"/>
                <p:nvPr/>
              </p:nvSpPr>
              <p:spPr>
                <a:xfrm>
                  <a:off x="2199566" y="2037216"/>
                  <a:ext cx="712054" cy="5539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s-CO"/>
                  </a:defPPr>
                  <a:lvl1pPr>
                    <a:defRPr sz="1000"/>
                  </a:lvl1pPr>
                </a:lstStyle>
                <a:p>
                  <a:r>
                    <a:rPr lang="es-CO" dirty="0"/>
                    <a:t>Radar/</a:t>
                  </a:r>
                </a:p>
                <a:p>
                  <a:r>
                    <a:rPr lang="es-CO" dirty="0" err="1"/>
                    <a:t>Apply</a:t>
                  </a:r>
                  <a:r>
                    <a:rPr lang="es-CO" dirty="0"/>
                    <a:t>-</a:t>
                  </a:r>
                </a:p>
                <a:p>
                  <a:r>
                    <a:rPr lang="es-CO" dirty="0" err="1"/>
                    <a:t>Orbit</a:t>
                  </a:r>
                  <a:r>
                    <a:rPr lang="es-CO" dirty="0"/>
                    <a:t>-File</a:t>
                  </a:r>
                </a:p>
              </p:txBody>
            </p:sp>
            <p:sp>
              <p:nvSpPr>
                <p:cNvPr id="6" name="CuadroTexto 5">
                  <a:extLst>
                    <a:ext uri="{FF2B5EF4-FFF2-40B4-BE49-F238E27FC236}">
                      <a16:creationId xmlns:a16="http://schemas.microsoft.com/office/drawing/2014/main" id="{07573DA3-9177-4A3C-9D62-AFC6F8F62CD7}"/>
                    </a:ext>
                  </a:extLst>
                </p:cNvPr>
                <p:cNvSpPr txBox="1"/>
                <p:nvPr/>
              </p:nvSpPr>
              <p:spPr>
                <a:xfrm>
                  <a:off x="1173323" y="2875002"/>
                  <a:ext cx="1026243" cy="5539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s-CO"/>
                  </a:defPPr>
                  <a:lvl1pPr>
                    <a:defRPr sz="1000"/>
                  </a:lvl1pPr>
                </a:lstStyle>
                <a:p>
                  <a:r>
                    <a:rPr lang="es-CO" dirty="0"/>
                    <a:t>Para tomar </a:t>
                  </a:r>
                </a:p>
                <a:p>
                  <a:r>
                    <a:rPr lang="es-CO" dirty="0"/>
                    <a:t>solo una parte </a:t>
                  </a:r>
                </a:p>
                <a:p>
                  <a:r>
                    <a:rPr lang="es-CO" dirty="0"/>
                    <a:t>del territorio</a:t>
                  </a:r>
                </a:p>
              </p:txBody>
            </p:sp>
            <p:sp>
              <p:nvSpPr>
                <p:cNvPr id="11" name="CuadroTexto 10">
                  <a:extLst>
                    <a:ext uri="{FF2B5EF4-FFF2-40B4-BE49-F238E27FC236}">
                      <a16:creationId xmlns:a16="http://schemas.microsoft.com/office/drawing/2014/main" id="{F6CA39FB-8EF7-49C2-9D28-F837B5AA95B5}"/>
                    </a:ext>
                  </a:extLst>
                </p:cNvPr>
                <p:cNvSpPr txBox="1"/>
                <p:nvPr/>
              </p:nvSpPr>
              <p:spPr>
                <a:xfrm>
                  <a:off x="2165903" y="2855133"/>
                  <a:ext cx="745717" cy="5539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s-CO"/>
                  </a:defPPr>
                  <a:lvl1pPr>
                    <a:defRPr sz="1000"/>
                  </a:lvl1pPr>
                </a:lstStyle>
                <a:p>
                  <a:r>
                    <a:rPr lang="es-CO" dirty="0"/>
                    <a:t>Aplicar la </a:t>
                  </a:r>
                </a:p>
                <a:p>
                  <a:r>
                    <a:rPr lang="es-CO" dirty="0"/>
                    <a:t>órbita del </a:t>
                  </a:r>
                </a:p>
                <a:p>
                  <a:r>
                    <a:rPr lang="es-CO" dirty="0"/>
                    <a:t>vuelo</a:t>
                  </a:r>
                </a:p>
              </p:txBody>
            </p:sp>
            <p:sp>
              <p:nvSpPr>
                <p:cNvPr id="12" name="Rectángulo 11">
                  <a:extLst>
                    <a:ext uri="{FF2B5EF4-FFF2-40B4-BE49-F238E27FC236}">
                      <a16:creationId xmlns:a16="http://schemas.microsoft.com/office/drawing/2014/main" id="{F6C2A5CA-7E63-4A85-AD17-A0B47D3A9EAF}"/>
                    </a:ext>
                  </a:extLst>
                </p:cNvPr>
                <p:cNvSpPr/>
                <p:nvPr/>
              </p:nvSpPr>
              <p:spPr>
                <a:xfrm>
                  <a:off x="1405409" y="6093296"/>
                  <a:ext cx="646311" cy="360040"/>
                </a:xfrm>
                <a:prstGeom prst="rect">
                  <a:avLst/>
                </a:prstGeom>
                <a:noFill/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  <p:cxnSp>
              <p:nvCxnSpPr>
                <p:cNvPr id="17" name="Conector recto de flecha 16">
                  <a:extLst>
                    <a:ext uri="{FF2B5EF4-FFF2-40B4-BE49-F238E27FC236}">
                      <a16:creationId xmlns:a16="http://schemas.microsoft.com/office/drawing/2014/main" id="{6ECFC21C-80CE-49A1-BC2C-3C1E22C88B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958729" y="4478509"/>
                  <a:ext cx="4131639" cy="1528357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CuadroTexto 19">
                  <a:extLst>
                    <a:ext uri="{FF2B5EF4-FFF2-40B4-BE49-F238E27FC236}">
                      <a16:creationId xmlns:a16="http://schemas.microsoft.com/office/drawing/2014/main" id="{46F41783-A270-4B10-B9BC-4204F5212C53}"/>
                    </a:ext>
                  </a:extLst>
                </p:cNvPr>
                <p:cNvSpPr txBox="1"/>
                <p:nvPr/>
              </p:nvSpPr>
              <p:spPr>
                <a:xfrm>
                  <a:off x="5796136" y="5981929"/>
                  <a:ext cx="2276585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CO" sz="1200" dirty="0"/>
                    <a:t>Salvar el grafo en  formato </a:t>
                  </a:r>
                  <a:r>
                    <a:rPr lang="es-CO" sz="1200" dirty="0" err="1"/>
                    <a:t>xml</a:t>
                  </a:r>
                  <a:endParaRPr lang="es-CO" sz="1200" dirty="0"/>
                </a:p>
              </p:txBody>
            </p:sp>
            <p:sp>
              <p:nvSpPr>
                <p:cNvPr id="21" name="Elipse 20">
                  <a:extLst>
                    <a:ext uri="{FF2B5EF4-FFF2-40B4-BE49-F238E27FC236}">
                      <a16:creationId xmlns:a16="http://schemas.microsoft.com/office/drawing/2014/main" id="{EA4E6436-ECB6-4CE5-A1C9-E3489F6FB755}"/>
                    </a:ext>
                  </a:extLst>
                </p:cNvPr>
                <p:cNvSpPr/>
                <p:nvPr/>
              </p:nvSpPr>
              <p:spPr>
                <a:xfrm>
                  <a:off x="5996763" y="4088073"/>
                  <a:ext cx="648072" cy="288032"/>
                </a:xfrm>
                <a:prstGeom prst="ellipse">
                  <a:avLst/>
                </a:prstGeom>
                <a:noFill/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</p:grpSp>
          <p:sp>
            <p:nvSpPr>
              <p:cNvPr id="27" name="Diagrama de flujo: disco magnético 26">
                <a:extLst>
                  <a:ext uri="{FF2B5EF4-FFF2-40B4-BE49-F238E27FC236}">
                    <a16:creationId xmlns:a16="http://schemas.microsoft.com/office/drawing/2014/main" id="{9A7C5665-7430-4D04-8DDA-9E9ADEA75238}"/>
                  </a:ext>
                </a:extLst>
              </p:cNvPr>
              <p:cNvSpPr/>
              <p:nvPr/>
            </p:nvSpPr>
            <p:spPr>
              <a:xfrm>
                <a:off x="3534342" y="2606046"/>
                <a:ext cx="933269" cy="442022"/>
              </a:xfrm>
              <a:prstGeom prst="flowChartMagneticDisk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dirty="0">
                    <a:solidFill>
                      <a:srgbClr val="C00000"/>
                    </a:solidFill>
                  </a:rPr>
                  <a:t>Orb</a:t>
                </a:r>
                <a:endParaRPr lang="es-MX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31" name="Rectángulo: esquinas redondeadas 30">
                <a:extLst>
                  <a:ext uri="{FF2B5EF4-FFF2-40B4-BE49-F238E27FC236}">
                    <a16:creationId xmlns:a16="http://schemas.microsoft.com/office/drawing/2014/main" id="{831B9B06-EFEA-434B-AAA8-B714E1A36FD8}"/>
                  </a:ext>
                </a:extLst>
              </p:cNvPr>
              <p:cNvSpPr/>
              <p:nvPr/>
            </p:nvSpPr>
            <p:spPr>
              <a:xfrm>
                <a:off x="3409715" y="2275024"/>
                <a:ext cx="1162285" cy="921682"/>
              </a:xfrm>
              <a:prstGeom prst="roundRec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3" name="CuadroTexto 32">
                <a:extLst>
                  <a:ext uri="{FF2B5EF4-FFF2-40B4-BE49-F238E27FC236}">
                    <a16:creationId xmlns:a16="http://schemas.microsoft.com/office/drawing/2014/main" id="{70CA3FAF-8C47-46D9-A5B1-071760737F58}"/>
                  </a:ext>
                </a:extLst>
              </p:cNvPr>
              <p:cNvSpPr txBox="1"/>
              <p:nvPr/>
            </p:nvSpPr>
            <p:spPr>
              <a:xfrm>
                <a:off x="3344326" y="2331009"/>
                <a:ext cx="127150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000" b="1" dirty="0">
                    <a:solidFill>
                      <a:schemeClr val="accent1"/>
                    </a:solidFill>
                  </a:rPr>
                  <a:t>Archivo generado</a:t>
                </a:r>
                <a:endParaRPr lang="es-CO" sz="1000" b="1" dirty="0">
                  <a:solidFill>
                    <a:schemeClr val="accent1"/>
                  </a:solidFill>
                </a:endParaRPr>
              </a:p>
            </p:txBody>
          </p:sp>
          <p:cxnSp>
            <p:nvCxnSpPr>
              <p:cNvPr id="8" name="Conector recto de flecha 7">
                <a:extLst>
                  <a:ext uri="{FF2B5EF4-FFF2-40B4-BE49-F238E27FC236}">
                    <a16:creationId xmlns:a16="http://schemas.microsoft.com/office/drawing/2014/main" id="{54312FA1-A230-859F-9907-0DBE0F7D15F9}"/>
                  </a:ext>
                </a:extLst>
              </p:cNvPr>
              <p:cNvCxnSpPr>
                <a:cxnSpLocks/>
                <a:stCxn id="25" idx="1"/>
              </p:cNvCxnSpPr>
              <p:nvPr/>
            </p:nvCxnSpPr>
            <p:spPr>
              <a:xfrm flipH="1" flipV="1">
                <a:off x="1909290" y="3042298"/>
                <a:ext cx="1431578" cy="131591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Rectángulo: esquinas redondeadas 24">
                <a:extLst>
                  <a:ext uri="{FF2B5EF4-FFF2-40B4-BE49-F238E27FC236}">
                    <a16:creationId xmlns:a16="http://schemas.microsoft.com/office/drawing/2014/main" id="{4D774426-925D-6828-BF2D-30E839B72B2B}"/>
                  </a:ext>
                </a:extLst>
              </p:cNvPr>
              <p:cNvSpPr/>
              <p:nvPr/>
            </p:nvSpPr>
            <p:spPr>
              <a:xfrm>
                <a:off x="3340868" y="4074156"/>
                <a:ext cx="914400" cy="568114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8" name="CuadroTexto 27">
                <a:extLst>
                  <a:ext uri="{FF2B5EF4-FFF2-40B4-BE49-F238E27FC236}">
                    <a16:creationId xmlns:a16="http://schemas.microsoft.com/office/drawing/2014/main" id="{305EA212-FF9F-39B1-472D-4FC8ECC54A5E}"/>
                  </a:ext>
                </a:extLst>
              </p:cNvPr>
              <p:cNvSpPr txBox="1"/>
              <p:nvPr/>
            </p:nvSpPr>
            <p:spPr>
              <a:xfrm>
                <a:off x="3226975" y="4037649"/>
                <a:ext cx="119950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O" dirty="0"/>
                  <a:t>Delimitar </a:t>
                </a:r>
              </a:p>
              <a:p>
                <a:pPr algn="ctr"/>
                <a:r>
                  <a:rPr lang="es-CO" dirty="0"/>
                  <a:t>área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0318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8E876AB3-33FC-B75D-8980-E7F68E4467D3}"/>
              </a:ext>
            </a:extLst>
          </p:cNvPr>
          <p:cNvGrpSpPr/>
          <p:nvPr/>
        </p:nvGrpSpPr>
        <p:grpSpPr>
          <a:xfrm>
            <a:off x="0" y="83342"/>
            <a:ext cx="8899703" cy="6570525"/>
            <a:chOff x="0" y="83342"/>
            <a:chExt cx="8899703" cy="6570525"/>
          </a:xfrm>
        </p:grpSpPr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B00218DA-B903-40FB-865B-740D2D69526F}"/>
                </a:ext>
              </a:extLst>
            </p:cNvPr>
            <p:cNvSpPr txBox="1"/>
            <p:nvPr/>
          </p:nvSpPr>
          <p:spPr>
            <a:xfrm>
              <a:off x="3101914" y="83342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88751F74-81B0-44ED-B715-102C4F145F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02920"/>
              <a:ext cx="65" cy="251359"/>
            </a:xfrm>
            <a:prstGeom prst="rect">
              <a:avLst/>
            </a:prstGeom>
            <a:solidFill>
              <a:srgbClr val="F8F9F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-12696" rIns="0" bIns="-12696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altLang="es-CO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12" name="Imagen 7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09B77A29-D314-BE57-F354-F78C2449E8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638" y="204133"/>
              <a:ext cx="1423988" cy="398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443AA9F2-6C70-B48D-1DCA-58710ABD61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53048" y="204133"/>
              <a:ext cx="1146655" cy="663082"/>
            </a:xfrm>
            <a:prstGeom prst="rect">
              <a:avLst/>
            </a:prstGeom>
          </p:spPr>
        </p:pic>
        <p:grpSp>
          <p:nvGrpSpPr>
            <p:cNvPr id="7" name="Grupo 6">
              <a:extLst>
                <a:ext uri="{FF2B5EF4-FFF2-40B4-BE49-F238E27FC236}">
                  <a16:creationId xmlns:a16="http://schemas.microsoft.com/office/drawing/2014/main" id="{CA9FB69B-AF61-02CB-0553-0FF388B47290}"/>
                </a:ext>
              </a:extLst>
            </p:cNvPr>
            <p:cNvGrpSpPr/>
            <p:nvPr/>
          </p:nvGrpSpPr>
          <p:grpSpPr>
            <a:xfrm>
              <a:off x="999111" y="746437"/>
              <a:ext cx="6902490" cy="5907430"/>
              <a:chOff x="999111" y="746437"/>
              <a:chExt cx="6902490" cy="5907430"/>
            </a:xfrm>
          </p:grpSpPr>
          <p:sp>
            <p:nvSpPr>
              <p:cNvPr id="2" name="CuadroTexto 1">
                <a:extLst>
                  <a:ext uri="{FF2B5EF4-FFF2-40B4-BE49-F238E27FC236}">
                    <a16:creationId xmlns:a16="http://schemas.microsoft.com/office/drawing/2014/main" id="{8072EC6E-5A32-4016-BA5A-AABF6BEB97FD}"/>
                  </a:ext>
                </a:extLst>
              </p:cNvPr>
              <p:cNvSpPr txBox="1"/>
              <p:nvPr/>
            </p:nvSpPr>
            <p:spPr>
              <a:xfrm>
                <a:off x="2550637" y="746437"/>
                <a:ext cx="379943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CO" sz="2800" b="1" dirty="0">
                    <a:solidFill>
                      <a:srgbClr val="C00000"/>
                    </a:solidFill>
                  </a:rPr>
                  <a:t>Seleccionar territorio</a:t>
                </a:r>
              </a:p>
            </p:txBody>
          </p:sp>
          <p:grpSp>
            <p:nvGrpSpPr>
              <p:cNvPr id="25" name="Grupo 24">
                <a:extLst>
                  <a:ext uri="{FF2B5EF4-FFF2-40B4-BE49-F238E27FC236}">
                    <a16:creationId xmlns:a16="http://schemas.microsoft.com/office/drawing/2014/main" id="{A85B87B9-F1EC-463E-A6CE-975051096D22}"/>
                  </a:ext>
                </a:extLst>
              </p:cNvPr>
              <p:cNvGrpSpPr/>
              <p:nvPr/>
            </p:nvGrpSpPr>
            <p:grpSpPr>
              <a:xfrm>
                <a:off x="999111" y="1532664"/>
                <a:ext cx="6902490" cy="5121203"/>
                <a:chOff x="971600" y="1634836"/>
                <a:chExt cx="6902490" cy="5121203"/>
              </a:xfrm>
            </p:grpSpPr>
            <p:pic>
              <p:nvPicPr>
                <p:cNvPr id="3" name="Imagen 2" descr="Interfaz de usuario gráfica, Aplicación&#10;&#10;Descripción generada automáticamente">
                  <a:extLst>
                    <a:ext uri="{FF2B5EF4-FFF2-40B4-BE49-F238E27FC236}">
                      <a16:creationId xmlns:a16="http://schemas.microsoft.com/office/drawing/2014/main" id="{AB46C8D3-81E5-4074-AD02-4B36CB783C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1600" y="1634836"/>
                  <a:ext cx="6902490" cy="5121203"/>
                </a:xfrm>
                <a:prstGeom prst="rect">
                  <a:avLst/>
                </a:prstGeom>
              </p:spPr>
            </p:pic>
            <p:sp>
              <p:nvSpPr>
                <p:cNvPr id="5" name="Elipse 4">
                  <a:extLst>
                    <a:ext uri="{FF2B5EF4-FFF2-40B4-BE49-F238E27FC236}">
                      <a16:creationId xmlns:a16="http://schemas.microsoft.com/office/drawing/2014/main" id="{88374ABC-7992-4F7A-AE91-57F0391D547F}"/>
                    </a:ext>
                  </a:extLst>
                </p:cNvPr>
                <p:cNvSpPr/>
                <p:nvPr/>
              </p:nvSpPr>
              <p:spPr>
                <a:xfrm>
                  <a:off x="2406621" y="3204500"/>
                  <a:ext cx="288032" cy="288032"/>
                </a:xfrm>
                <a:prstGeom prst="ellipse">
                  <a:avLst/>
                </a:prstGeom>
                <a:noFill/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  <p:sp>
              <p:nvSpPr>
                <p:cNvPr id="10" name="Elipse 9">
                  <a:extLst>
                    <a:ext uri="{FF2B5EF4-FFF2-40B4-BE49-F238E27FC236}">
                      <a16:creationId xmlns:a16="http://schemas.microsoft.com/office/drawing/2014/main" id="{41291BA2-3F47-420E-976C-4503D6DCE115}"/>
                    </a:ext>
                  </a:extLst>
                </p:cNvPr>
                <p:cNvSpPr/>
                <p:nvPr/>
              </p:nvSpPr>
              <p:spPr>
                <a:xfrm>
                  <a:off x="3957707" y="3186915"/>
                  <a:ext cx="288032" cy="288032"/>
                </a:xfrm>
                <a:prstGeom prst="ellipse">
                  <a:avLst/>
                </a:prstGeom>
                <a:noFill/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  <p:sp>
              <p:nvSpPr>
                <p:cNvPr id="13" name="CuadroTexto 12">
                  <a:extLst>
                    <a:ext uri="{FF2B5EF4-FFF2-40B4-BE49-F238E27FC236}">
                      <a16:creationId xmlns:a16="http://schemas.microsoft.com/office/drawing/2014/main" id="{D02D4086-DDC1-4CBC-94A3-F983FF9D0FCC}"/>
                    </a:ext>
                  </a:extLst>
                </p:cNvPr>
                <p:cNvSpPr txBox="1"/>
                <p:nvPr/>
              </p:nvSpPr>
              <p:spPr>
                <a:xfrm>
                  <a:off x="2954922" y="5027026"/>
                  <a:ext cx="346761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CO" dirty="0">
                      <a:solidFill>
                        <a:schemeClr val="accent1"/>
                      </a:solidFill>
                    </a:rPr>
                    <a:t>Disminuir el número de niveles</a:t>
                  </a:r>
                </a:p>
              </p:txBody>
            </p:sp>
            <p:sp>
              <p:nvSpPr>
                <p:cNvPr id="15" name="Rectángulo: esquinas redondeadas 14">
                  <a:extLst>
                    <a:ext uri="{FF2B5EF4-FFF2-40B4-BE49-F238E27FC236}">
                      <a16:creationId xmlns:a16="http://schemas.microsoft.com/office/drawing/2014/main" id="{A77C9CD4-1947-4330-8556-172574AD572B}"/>
                    </a:ext>
                  </a:extLst>
                </p:cNvPr>
                <p:cNvSpPr/>
                <p:nvPr/>
              </p:nvSpPr>
              <p:spPr>
                <a:xfrm>
                  <a:off x="1902565" y="2124380"/>
                  <a:ext cx="864096" cy="432048"/>
                </a:xfrm>
                <a:prstGeom prst="roundRect">
                  <a:avLst/>
                </a:prstGeom>
                <a:noFill/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  <p:sp>
              <p:nvSpPr>
                <p:cNvPr id="11" name="Rectángulo: esquinas redondeadas 10">
                  <a:extLst>
                    <a:ext uri="{FF2B5EF4-FFF2-40B4-BE49-F238E27FC236}">
                      <a16:creationId xmlns:a16="http://schemas.microsoft.com/office/drawing/2014/main" id="{E3EC2FDD-3EDF-4F36-BA99-1C5928E034BF}"/>
                    </a:ext>
                  </a:extLst>
                </p:cNvPr>
                <p:cNvSpPr/>
                <p:nvPr/>
              </p:nvSpPr>
              <p:spPr>
                <a:xfrm>
                  <a:off x="1543523" y="2882251"/>
                  <a:ext cx="724221" cy="163721"/>
                </a:xfrm>
                <a:prstGeom prst="roundRect">
                  <a:avLst/>
                </a:prstGeom>
                <a:noFill/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  <p:sp>
              <p:nvSpPr>
                <p:cNvPr id="17" name="Abrir llave 16">
                  <a:extLst>
                    <a:ext uri="{FF2B5EF4-FFF2-40B4-BE49-F238E27FC236}">
                      <a16:creationId xmlns:a16="http://schemas.microsoft.com/office/drawing/2014/main" id="{1C40C53F-B55B-4DC8-8D78-45E6F6266FC7}"/>
                    </a:ext>
                  </a:extLst>
                </p:cNvPr>
                <p:cNvSpPr/>
                <p:nvPr/>
              </p:nvSpPr>
              <p:spPr>
                <a:xfrm rot="20932292">
                  <a:off x="4253249" y="3922870"/>
                  <a:ext cx="132467" cy="450885"/>
                </a:xfrm>
                <a:prstGeom prst="leftBrace">
                  <a:avLst/>
                </a:prstGeom>
                <a:ln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  <p:cxnSp>
              <p:nvCxnSpPr>
                <p:cNvPr id="19" name="Conector recto 18">
                  <a:extLst>
                    <a:ext uri="{FF2B5EF4-FFF2-40B4-BE49-F238E27FC236}">
                      <a16:creationId xmlns:a16="http://schemas.microsoft.com/office/drawing/2014/main" id="{779E558C-823C-427E-B831-50A4A3C55D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10981" y="3474947"/>
                  <a:ext cx="71630" cy="421441"/>
                </a:xfrm>
                <a:prstGeom prst="line">
                  <a:avLst/>
                </a:prstGeom>
                <a:ln w="12700">
                  <a:solidFill>
                    <a:srgbClr val="FFFF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Conector recto de flecha 21">
                  <a:extLst>
                    <a:ext uri="{FF2B5EF4-FFF2-40B4-BE49-F238E27FC236}">
                      <a16:creationId xmlns:a16="http://schemas.microsoft.com/office/drawing/2014/main" id="{D8E21426-1D6F-4BB2-8C39-6BF444BD21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694653" y="3492532"/>
                  <a:ext cx="1624829" cy="907705"/>
                </a:xfrm>
                <a:prstGeom prst="straightConnector1">
                  <a:avLst/>
                </a:prstGeom>
                <a:ln w="12700">
                  <a:solidFill>
                    <a:srgbClr val="FFFF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0F961DA5-350D-03AE-00B7-1892EE2A3330}"/>
                  </a:ext>
                </a:extLst>
              </p:cNvPr>
              <p:cNvSpPr txBox="1"/>
              <p:nvPr/>
            </p:nvSpPr>
            <p:spPr>
              <a:xfrm>
                <a:off x="3115715" y="5535593"/>
                <a:ext cx="34163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CO" dirty="0"/>
                  <a:t>Tomar la zona correspondiente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8915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E8EBD5D4-4AEB-6565-D6F8-56C7FE8E8ABE}"/>
              </a:ext>
            </a:extLst>
          </p:cNvPr>
          <p:cNvGrpSpPr/>
          <p:nvPr/>
        </p:nvGrpSpPr>
        <p:grpSpPr>
          <a:xfrm>
            <a:off x="0" y="83342"/>
            <a:ext cx="9124187" cy="6541407"/>
            <a:chOff x="0" y="83342"/>
            <a:chExt cx="9124187" cy="6541407"/>
          </a:xfrm>
        </p:grpSpPr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B00218DA-B903-40FB-865B-740D2D69526F}"/>
                </a:ext>
              </a:extLst>
            </p:cNvPr>
            <p:cNvSpPr txBox="1"/>
            <p:nvPr/>
          </p:nvSpPr>
          <p:spPr>
            <a:xfrm>
              <a:off x="3101914" y="83342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88751F74-81B0-44ED-B715-102C4F145F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02920"/>
              <a:ext cx="65" cy="251359"/>
            </a:xfrm>
            <a:prstGeom prst="rect">
              <a:avLst/>
            </a:prstGeom>
            <a:solidFill>
              <a:srgbClr val="F8F9F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-12696" rIns="0" bIns="-12696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altLang="es-CO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5" name="Imagen 4" descr="Imagen en blanco y negro&#10;&#10;Descripción generada automáticamente">
              <a:extLst>
                <a:ext uri="{FF2B5EF4-FFF2-40B4-BE49-F238E27FC236}">
                  <a16:creationId xmlns:a16="http://schemas.microsoft.com/office/drawing/2014/main" id="{BBB1DEA7-1533-4034-AC79-725F30E41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1322702"/>
              <a:ext cx="8424936" cy="5302047"/>
            </a:xfrm>
            <a:prstGeom prst="rect">
              <a:avLst/>
            </a:prstGeom>
          </p:spPr>
        </p:pic>
        <p:pic>
          <p:nvPicPr>
            <p:cNvPr id="3" name="Imagen 7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74560E7C-F411-E70B-4BC5-DF00D12CFC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638" y="204133"/>
              <a:ext cx="1423988" cy="398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99FCF9A8-E838-FF92-73A3-B4D3CDEBEA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53048" y="204133"/>
              <a:ext cx="1146655" cy="663082"/>
            </a:xfrm>
            <a:prstGeom prst="rect">
              <a:avLst/>
            </a:prstGeom>
          </p:spPr>
        </p:pic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355C9423-D74E-AEF2-0E96-ADDDDB9CF7FD}"/>
                </a:ext>
              </a:extLst>
            </p:cNvPr>
            <p:cNvSpPr txBox="1"/>
            <p:nvPr/>
          </p:nvSpPr>
          <p:spPr>
            <a:xfrm>
              <a:off x="521417" y="733799"/>
              <a:ext cx="795602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2800" b="1" dirty="0">
                  <a:solidFill>
                    <a:srgbClr val="C00000"/>
                  </a:solidFill>
                </a:rPr>
                <a:t>Imágenes de los archivos de Órbita, 3 niveles</a:t>
              </a:r>
            </a:p>
          </p:txBody>
        </p:sp>
        <p:sp>
          <p:nvSpPr>
            <p:cNvPr id="2" name="Cerrar llave 1">
              <a:extLst>
                <a:ext uri="{FF2B5EF4-FFF2-40B4-BE49-F238E27FC236}">
                  <a16:creationId xmlns:a16="http://schemas.microsoft.com/office/drawing/2014/main" id="{3911908D-21F5-6C2C-D682-54DCA9683467}"/>
                </a:ext>
              </a:extLst>
            </p:cNvPr>
            <p:cNvSpPr/>
            <p:nvPr/>
          </p:nvSpPr>
          <p:spPr>
            <a:xfrm>
              <a:off x="8968739" y="3789040"/>
              <a:ext cx="155448" cy="914400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</p:spTree>
    <p:extLst>
      <p:ext uri="{BB962C8B-B14F-4D97-AF65-F5344CB8AC3E}">
        <p14:creationId xmlns:p14="http://schemas.microsoft.com/office/powerpoint/2010/main" val="408396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D0A58901-1E20-7785-1222-CE83C833EBDF}"/>
              </a:ext>
            </a:extLst>
          </p:cNvPr>
          <p:cNvGrpSpPr/>
          <p:nvPr/>
        </p:nvGrpSpPr>
        <p:grpSpPr>
          <a:xfrm>
            <a:off x="0" y="83342"/>
            <a:ext cx="8899703" cy="6543584"/>
            <a:chOff x="0" y="83342"/>
            <a:chExt cx="8899703" cy="6543584"/>
          </a:xfrm>
        </p:grpSpPr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B00218DA-B903-40FB-865B-740D2D69526F}"/>
                </a:ext>
              </a:extLst>
            </p:cNvPr>
            <p:cNvSpPr txBox="1"/>
            <p:nvPr/>
          </p:nvSpPr>
          <p:spPr>
            <a:xfrm>
              <a:off x="3101914" y="83342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88751F74-81B0-44ED-B715-102C4F145F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02920"/>
              <a:ext cx="65" cy="251359"/>
            </a:xfrm>
            <a:prstGeom prst="rect">
              <a:avLst/>
            </a:prstGeom>
            <a:solidFill>
              <a:srgbClr val="F8F9F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-12696" rIns="0" bIns="-12696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altLang="es-CO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968CE194-BCD6-4355-8AA0-BC7251759861}"/>
                </a:ext>
              </a:extLst>
            </p:cNvPr>
            <p:cNvSpPr txBox="1"/>
            <p:nvPr/>
          </p:nvSpPr>
          <p:spPr>
            <a:xfrm>
              <a:off x="2389785" y="636425"/>
              <a:ext cx="451918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2800" b="1" dirty="0">
                  <a:solidFill>
                    <a:srgbClr val="C00000"/>
                  </a:solidFill>
                </a:rPr>
                <a:t>Análisis </a:t>
              </a:r>
              <a:r>
                <a:rPr lang="es-CO" sz="2800" b="1" dirty="0" err="1">
                  <a:solidFill>
                    <a:srgbClr val="C00000"/>
                  </a:solidFill>
                </a:rPr>
                <a:t>interferométrico</a:t>
              </a:r>
              <a:endParaRPr lang="es-CO" sz="2800" b="1" dirty="0">
                <a:solidFill>
                  <a:srgbClr val="C00000"/>
                </a:solidFill>
              </a:endParaRPr>
            </a:p>
          </p:txBody>
        </p:sp>
        <p:grpSp>
          <p:nvGrpSpPr>
            <p:cNvPr id="43" name="Grupo 42">
              <a:extLst>
                <a:ext uri="{FF2B5EF4-FFF2-40B4-BE49-F238E27FC236}">
                  <a16:creationId xmlns:a16="http://schemas.microsoft.com/office/drawing/2014/main" id="{1C515547-27BB-4AFC-9415-716FF703874D}"/>
                </a:ext>
              </a:extLst>
            </p:cNvPr>
            <p:cNvGrpSpPr/>
            <p:nvPr/>
          </p:nvGrpSpPr>
          <p:grpSpPr>
            <a:xfrm>
              <a:off x="395536" y="1429962"/>
              <a:ext cx="8352928" cy="5196964"/>
              <a:chOff x="179512" y="1259791"/>
              <a:chExt cx="8784976" cy="5611505"/>
            </a:xfrm>
          </p:grpSpPr>
          <p:sp>
            <p:nvSpPr>
              <p:cNvPr id="28" name="Rectángulo: esquinas redondeadas 27">
                <a:extLst>
                  <a:ext uri="{FF2B5EF4-FFF2-40B4-BE49-F238E27FC236}">
                    <a16:creationId xmlns:a16="http://schemas.microsoft.com/office/drawing/2014/main" id="{324D8DAF-6751-4A34-86E9-034E67CA68D5}"/>
                  </a:ext>
                </a:extLst>
              </p:cNvPr>
              <p:cNvSpPr/>
              <p:nvPr/>
            </p:nvSpPr>
            <p:spPr>
              <a:xfrm>
                <a:off x="7510089" y="2588216"/>
                <a:ext cx="1094359" cy="1477328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pic>
            <p:nvPicPr>
              <p:cNvPr id="6" name="Imagen 5" descr="Interfaz de usuario gráfica, Texto, Aplicación&#10;&#10;Descripción generada automáticamente">
                <a:extLst>
                  <a:ext uri="{FF2B5EF4-FFF2-40B4-BE49-F238E27FC236}">
                    <a16:creationId xmlns:a16="http://schemas.microsoft.com/office/drawing/2014/main" id="{ED36163E-4919-49A5-A4D7-A1E6700DF3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512" y="1259791"/>
                <a:ext cx="8784976" cy="5611505"/>
              </a:xfrm>
              <a:prstGeom prst="rect">
                <a:avLst/>
              </a:prstGeom>
              <a:noFill/>
            </p:spPr>
          </p:pic>
          <p:sp>
            <p:nvSpPr>
              <p:cNvPr id="2" name="CuadroTexto 1">
                <a:extLst>
                  <a:ext uri="{FF2B5EF4-FFF2-40B4-BE49-F238E27FC236}">
                    <a16:creationId xmlns:a16="http://schemas.microsoft.com/office/drawing/2014/main" id="{5E9435DF-9C13-4944-A1F2-03B3D9331BB2}"/>
                  </a:ext>
                </a:extLst>
              </p:cNvPr>
              <p:cNvSpPr txBox="1"/>
              <p:nvPr/>
            </p:nvSpPr>
            <p:spPr>
              <a:xfrm>
                <a:off x="1311309" y="1980652"/>
                <a:ext cx="1304956" cy="784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s-CO"/>
                </a:defPPr>
                <a:lvl1pPr>
                  <a:defRPr sz="1100"/>
                </a:lvl1pPr>
              </a:lstStyle>
              <a:p>
                <a:r>
                  <a:rPr lang="es-CO" sz="900" dirty="0"/>
                  <a:t>Radar/</a:t>
                </a:r>
              </a:p>
              <a:p>
                <a:r>
                  <a:rPr lang="es-CO" sz="900" dirty="0" err="1"/>
                  <a:t>Coregistration</a:t>
                </a:r>
                <a:r>
                  <a:rPr lang="es-CO" sz="900" dirty="0"/>
                  <a:t>/</a:t>
                </a:r>
              </a:p>
              <a:p>
                <a:r>
                  <a:rPr lang="es-CO" sz="900" dirty="0"/>
                  <a:t>S-1TOPS </a:t>
                </a:r>
              </a:p>
              <a:p>
                <a:r>
                  <a:rPr lang="es-CO" sz="900" dirty="0" err="1"/>
                  <a:t>Coregistration</a:t>
                </a:r>
                <a:r>
                  <a:rPr lang="es-CO" sz="900" dirty="0"/>
                  <a:t>/</a:t>
                </a:r>
              </a:p>
              <a:p>
                <a:r>
                  <a:rPr lang="es-CO" sz="900" dirty="0"/>
                  <a:t>Back-</a:t>
                </a:r>
                <a:r>
                  <a:rPr lang="es-CO" sz="900" dirty="0" err="1"/>
                  <a:t>Geocoding</a:t>
                </a:r>
                <a:endParaRPr lang="es-CO" sz="900" dirty="0"/>
              </a:p>
            </p:txBody>
          </p:sp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F5A95CC3-36CB-40FE-9469-82F0DC423DDA}"/>
                  </a:ext>
                </a:extLst>
              </p:cNvPr>
              <p:cNvSpPr txBox="1"/>
              <p:nvPr/>
            </p:nvSpPr>
            <p:spPr>
              <a:xfrm>
                <a:off x="2699206" y="1884180"/>
                <a:ext cx="1458196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CO"/>
                </a:defPPr>
                <a:lvl1pPr>
                  <a:defRPr sz="1100"/>
                </a:lvl1pPr>
              </a:lstStyle>
              <a:p>
                <a:r>
                  <a:rPr lang="es-CO" sz="900" dirty="0"/>
                  <a:t>Radar/</a:t>
                </a:r>
              </a:p>
              <a:p>
                <a:r>
                  <a:rPr lang="es-CO" sz="900" dirty="0" err="1"/>
                  <a:t>Coregistration</a:t>
                </a:r>
                <a:r>
                  <a:rPr lang="es-CO" sz="900" dirty="0"/>
                  <a:t>/</a:t>
                </a:r>
              </a:p>
              <a:p>
                <a:r>
                  <a:rPr lang="es-CO" sz="900" dirty="0"/>
                  <a:t>S-1Tops </a:t>
                </a:r>
                <a:r>
                  <a:rPr lang="es-CO" sz="900" dirty="0" err="1"/>
                  <a:t>Coregistration</a:t>
                </a:r>
                <a:r>
                  <a:rPr lang="es-CO" sz="900" dirty="0"/>
                  <a:t>/</a:t>
                </a:r>
              </a:p>
              <a:p>
                <a:r>
                  <a:rPr lang="es-CO" sz="900" dirty="0" err="1"/>
                  <a:t>Enhanced-Spectral</a:t>
                </a:r>
                <a:r>
                  <a:rPr lang="es-CO" sz="900" dirty="0"/>
                  <a:t>-</a:t>
                </a:r>
              </a:p>
              <a:p>
                <a:r>
                  <a:rPr lang="es-CO" sz="900" dirty="0" err="1"/>
                  <a:t>Diversyty</a:t>
                </a:r>
                <a:endParaRPr lang="es-CO" sz="900" dirty="0"/>
              </a:p>
            </p:txBody>
          </p:sp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8D346AA4-4D5D-4B51-A3CB-35876CD742DD}"/>
                  </a:ext>
                </a:extLst>
              </p:cNvPr>
              <p:cNvSpPr txBox="1"/>
              <p:nvPr/>
            </p:nvSpPr>
            <p:spPr>
              <a:xfrm>
                <a:off x="4384231" y="2195801"/>
                <a:ext cx="9605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s-CO"/>
                </a:defPPr>
                <a:lvl1pPr>
                  <a:defRPr sz="1100"/>
                </a:lvl1pPr>
              </a:lstStyle>
              <a:p>
                <a:r>
                  <a:rPr lang="es-CO" sz="900" dirty="0"/>
                  <a:t>Radar/</a:t>
                </a:r>
              </a:p>
              <a:p>
                <a:r>
                  <a:rPr lang="es-CO" sz="900" dirty="0" err="1"/>
                  <a:t>Interferometric</a:t>
                </a:r>
                <a:r>
                  <a:rPr lang="es-CO" sz="900" dirty="0"/>
                  <a:t>/</a:t>
                </a:r>
              </a:p>
              <a:p>
                <a:r>
                  <a:rPr lang="es-CO" sz="900" dirty="0" err="1"/>
                  <a:t>Products</a:t>
                </a:r>
                <a:r>
                  <a:rPr lang="es-CO" sz="900" dirty="0"/>
                  <a:t>/</a:t>
                </a:r>
              </a:p>
              <a:p>
                <a:r>
                  <a:rPr lang="es-CO" sz="900" dirty="0" err="1"/>
                  <a:t>Interferogram</a:t>
                </a:r>
                <a:r>
                  <a:rPr lang="es-CO" sz="900" dirty="0"/>
                  <a:t>,</a:t>
                </a:r>
              </a:p>
            </p:txBody>
          </p:sp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51151C45-16CE-4578-B560-402B5436ED5D}"/>
                  </a:ext>
                </a:extLst>
              </p:cNvPr>
              <p:cNvSpPr txBox="1"/>
              <p:nvPr/>
            </p:nvSpPr>
            <p:spPr>
              <a:xfrm>
                <a:off x="5479748" y="2216555"/>
                <a:ext cx="1177896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CO"/>
                </a:defPPr>
                <a:lvl1pPr>
                  <a:defRPr sz="1100"/>
                </a:lvl1pPr>
              </a:lstStyle>
              <a:p>
                <a:r>
                  <a:rPr lang="es-CO" sz="900" dirty="0"/>
                  <a:t>Radar/</a:t>
                </a:r>
              </a:p>
              <a:p>
                <a:r>
                  <a:rPr lang="es-CO" sz="900" dirty="0"/>
                  <a:t>Sentinel-1TOPS/</a:t>
                </a:r>
              </a:p>
              <a:p>
                <a:r>
                  <a:rPr lang="es-CO" sz="900" dirty="0"/>
                  <a:t>TOPSAR-</a:t>
                </a:r>
                <a:r>
                  <a:rPr lang="es-CO" sz="900" dirty="0" err="1"/>
                  <a:t>Debusrst</a:t>
                </a:r>
                <a:endParaRPr lang="es-CO" sz="900" dirty="0"/>
              </a:p>
            </p:txBody>
          </p:sp>
          <p:sp>
            <p:nvSpPr>
              <p:cNvPr id="12" name="Rectángulo 11">
                <a:extLst>
                  <a:ext uri="{FF2B5EF4-FFF2-40B4-BE49-F238E27FC236}">
                    <a16:creationId xmlns:a16="http://schemas.microsoft.com/office/drawing/2014/main" id="{E08BAE0E-F027-4BEB-BAF0-3018316844F4}"/>
                  </a:ext>
                </a:extLst>
              </p:cNvPr>
              <p:cNvSpPr/>
              <p:nvPr/>
            </p:nvSpPr>
            <p:spPr>
              <a:xfrm>
                <a:off x="1582371" y="5149563"/>
                <a:ext cx="543444" cy="216024"/>
              </a:xfrm>
              <a:prstGeom prst="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4" name="Rectángulo 13">
                <a:extLst>
                  <a:ext uri="{FF2B5EF4-FFF2-40B4-BE49-F238E27FC236}">
                    <a16:creationId xmlns:a16="http://schemas.microsoft.com/office/drawing/2014/main" id="{181E81FB-2CC2-4A89-AB48-67F5949C42BC}"/>
                  </a:ext>
                </a:extLst>
              </p:cNvPr>
              <p:cNvSpPr/>
              <p:nvPr/>
            </p:nvSpPr>
            <p:spPr>
              <a:xfrm>
                <a:off x="4480742" y="5149563"/>
                <a:ext cx="362296" cy="223854"/>
              </a:xfrm>
              <a:prstGeom prst="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5" name="Rectángulo 14">
                <a:extLst>
                  <a:ext uri="{FF2B5EF4-FFF2-40B4-BE49-F238E27FC236}">
                    <a16:creationId xmlns:a16="http://schemas.microsoft.com/office/drawing/2014/main" id="{4E83F22D-2EE9-45D0-B398-EEE105E93AAA}"/>
                  </a:ext>
                </a:extLst>
              </p:cNvPr>
              <p:cNvSpPr/>
              <p:nvPr/>
            </p:nvSpPr>
            <p:spPr>
              <a:xfrm>
                <a:off x="314334" y="4645507"/>
                <a:ext cx="362296" cy="288032"/>
              </a:xfrm>
              <a:prstGeom prst="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cxnSp>
            <p:nvCxnSpPr>
              <p:cNvPr id="18" name="Conector recto de flecha 17">
                <a:extLst>
                  <a:ext uri="{FF2B5EF4-FFF2-40B4-BE49-F238E27FC236}">
                    <a16:creationId xmlns:a16="http://schemas.microsoft.com/office/drawing/2014/main" id="{509C249B-D339-44CB-8A02-A5F31BD490A3}"/>
                  </a:ext>
                </a:extLst>
              </p:cNvPr>
              <p:cNvCxnSpPr>
                <a:cxnSpLocks/>
                <a:stCxn id="22" idx="2"/>
              </p:cNvCxnSpPr>
              <p:nvPr/>
            </p:nvCxnSpPr>
            <p:spPr>
              <a:xfrm flipH="1">
                <a:off x="495482" y="2733387"/>
                <a:ext cx="181136" cy="17681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Elipse 21">
                <a:extLst>
                  <a:ext uri="{FF2B5EF4-FFF2-40B4-BE49-F238E27FC236}">
                    <a16:creationId xmlns:a16="http://schemas.microsoft.com/office/drawing/2014/main" id="{D5F0DDF4-7DD2-46B0-A258-B215CD047BB7}"/>
                  </a:ext>
                </a:extLst>
              </p:cNvPr>
              <p:cNvSpPr/>
              <p:nvPr/>
            </p:nvSpPr>
            <p:spPr>
              <a:xfrm>
                <a:off x="676618" y="2557275"/>
                <a:ext cx="634679" cy="352223"/>
              </a:xfrm>
              <a:prstGeom prst="ellipse">
                <a:avLst/>
              </a:prstGeom>
              <a:noFill/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CFA8C4B7-8C62-4557-9A71-A862C2E5D34C}"/>
                  </a:ext>
                </a:extLst>
              </p:cNvPr>
              <p:cNvSpPr txBox="1"/>
              <p:nvPr/>
            </p:nvSpPr>
            <p:spPr>
              <a:xfrm>
                <a:off x="1716087" y="3015309"/>
                <a:ext cx="819455" cy="5078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900" dirty="0"/>
                  <a:t>Co registrar </a:t>
                </a:r>
              </a:p>
              <a:p>
                <a:r>
                  <a:rPr lang="es-MX" sz="900" dirty="0"/>
                  <a:t>las dos </a:t>
                </a:r>
              </a:p>
              <a:p>
                <a:r>
                  <a:rPr lang="es-MX" sz="900" dirty="0"/>
                  <a:t>imágenes</a:t>
                </a:r>
                <a:endParaRPr lang="es-CO" sz="900" dirty="0"/>
              </a:p>
            </p:txBody>
          </p:sp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1157B7C6-8082-460F-9D52-F81E5FA281D9}"/>
                  </a:ext>
                </a:extLst>
              </p:cNvPr>
              <p:cNvSpPr txBox="1"/>
              <p:nvPr/>
            </p:nvSpPr>
            <p:spPr>
              <a:xfrm>
                <a:off x="3203848" y="3316327"/>
                <a:ext cx="1847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s-CO" dirty="0"/>
              </a:p>
            </p:txBody>
          </p:sp>
          <p:sp>
            <p:nvSpPr>
              <p:cNvPr id="19" name="Rectangle 1">
                <a:extLst>
                  <a:ext uri="{FF2B5EF4-FFF2-40B4-BE49-F238E27FC236}">
                    <a16:creationId xmlns:a16="http://schemas.microsoft.com/office/drawing/2014/main" id="{27CDBBA9-F23E-4E80-BB70-9BF1CF6ACC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6016" y="3062412"/>
                <a:ext cx="1616575" cy="12960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altLang="es-CO" sz="900" dirty="0"/>
                  <a:t>Estima un desplazamiento de rango constante para cada y estima un desplazamiento de azimut constante. Se promedian para obtener la rango constante y desplazamiento de azimut</a:t>
                </a:r>
              </a:p>
            </p:txBody>
          </p:sp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71834B4C-57AF-4D8E-89A0-71B0590F7DA3}"/>
                  </a:ext>
                </a:extLst>
              </p:cNvPr>
              <p:cNvSpPr txBox="1"/>
              <p:nvPr/>
            </p:nvSpPr>
            <p:spPr>
              <a:xfrm>
                <a:off x="4384231" y="3119571"/>
                <a:ext cx="1008112" cy="10618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CO"/>
                </a:defPPr>
                <a:lvl1pPr>
                  <a:defRPr sz="900"/>
                </a:lvl1pPr>
              </a:lstStyle>
              <a:p>
                <a:r>
                  <a:rPr lang="es-MX" sz="900" dirty="0"/>
                  <a:t>Este proceso obtiene como resultado una imagen que muestra la diferencia de fases</a:t>
                </a:r>
                <a:endParaRPr lang="es-CO" dirty="0"/>
              </a:p>
            </p:txBody>
          </p:sp>
          <p:sp>
            <p:nvSpPr>
              <p:cNvPr id="21" name="Rectangle 2">
                <a:extLst>
                  <a:ext uri="{FF2B5EF4-FFF2-40B4-BE49-F238E27FC236}">
                    <a16:creationId xmlns:a16="http://schemas.microsoft.com/office/drawing/2014/main" id="{DFC5E5D6-E11D-4148-A324-52C1005B78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10328" y="3119571"/>
                <a:ext cx="1177896" cy="13388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altLang="es-CO" sz="900" dirty="0"/>
                  <a:t>Generar una imagen continua en términos de tiempo de azimut, eliminando líneas de separación negras así como líneas redundantes entre ráfagas. </a:t>
                </a:r>
              </a:p>
            </p:txBody>
          </p:sp>
          <p:sp>
            <p:nvSpPr>
              <p:cNvPr id="32" name="Diagrama de flujo: disco magnético 31">
                <a:extLst>
                  <a:ext uri="{FF2B5EF4-FFF2-40B4-BE49-F238E27FC236}">
                    <a16:creationId xmlns:a16="http://schemas.microsoft.com/office/drawing/2014/main" id="{6829249A-B26E-40F4-8509-1AB23E983E9D}"/>
                  </a:ext>
                </a:extLst>
              </p:cNvPr>
              <p:cNvSpPr/>
              <p:nvPr/>
            </p:nvSpPr>
            <p:spPr>
              <a:xfrm>
                <a:off x="780025" y="3356992"/>
                <a:ext cx="733731" cy="379911"/>
              </a:xfrm>
              <a:prstGeom prst="flowChartMagneticDisk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200" dirty="0">
                    <a:solidFill>
                      <a:srgbClr val="C00000"/>
                    </a:solidFill>
                  </a:rPr>
                  <a:t>Orb</a:t>
                </a:r>
                <a:endParaRPr lang="es-MX" sz="12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34" name="CuadroTexto 33">
                <a:extLst>
                  <a:ext uri="{FF2B5EF4-FFF2-40B4-BE49-F238E27FC236}">
                    <a16:creationId xmlns:a16="http://schemas.microsoft.com/office/drawing/2014/main" id="{4E1A00C1-E3C7-4B21-B99D-A80C91C5F996}"/>
                  </a:ext>
                </a:extLst>
              </p:cNvPr>
              <p:cNvSpPr txBox="1"/>
              <p:nvPr/>
            </p:nvSpPr>
            <p:spPr>
              <a:xfrm>
                <a:off x="608493" y="3691116"/>
                <a:ext cx="1416565" cy="7643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CO" sz="1000" dirty="0"/>
                  <a:t>Archivos con los datos de los vuelos con la adecuación a la </a:t>
                </a:r>
                <a:r>
                  <a:rPr lang="es-CO" sz="1000" b="1" dirty="0"/>
                  <a:t>órbita del vuelo</a:t>
                </a:r>
              </a:p>
            </p:txBody>
          </p:sp>
          <p:sp>
            <p:nvSpPr>
              <p:cNvPr id="36" name="Rectángulo: esquinas redondeadas 35">
                <a:extLst>
                  <a:ext uri="{FF2B5EF4-FFF2-40B4-BE49-F238E27FC236}">
                    <a16:creationId xmlns:a16="http://schemas.microsoft.com/office/drawing/2014/main" id="{20184708-61FB-40D2-85F3-13D612E98C0D}"/>
                  </a:ext>
                </a:extLst>
              </p:cNvPr>
              <p:cNvSpPr/>
              <p:nvPr/>
            </p:nvSpPr>
            <p:spPr>
              <a:xfrm>
                <a:off x="608493" y="3318931"/>
                <a:ext cx="1332254" cy="1139468"/>
              </a:xfrm>
              <a:prstGeom prst="roundRec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8" name="Diagrama de flujo: disco magnético 37">
                <a:extLst>
                  <a:ext uri="{FF2B5EF4-FFF2-40B4-BE49-F238E27FC236}">
                    <a16:creationId xmlns:a16="http://schemas.microsoft.com/office/drawing/2014/main" id="{49A153FC-CB20-44CD-8294-808FE546FC31}"/>
                  </a:ext>
                </a:extLst>
              </p:cNvPr>
              <p:cNvSpPr/>
              <p:nvPr/>
            </p:nvSpPr>
            <p:spPr>
              <a:xfrm>
                <a:off x="6747507" y="2246921"/>
                <a:ext cx="845731" cy="449353"/>
              </a:xfrm>
              <a:prstGeom prst="flowChartMagneticDisk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000" dirty="0" err="1">
                    <a:solidFill>
                      <a:srgbClr val="C00000"/>
                    </a:solidFill>
                  </a:rPr>
                  <a:t>Orb_Stack_Ifg_Deb</a:t>
                </a:r>
                <a:endParaRPr lang="es-MX" sz="10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40" name="CuadroTexto 39">
                <a:extLst>
                  <a:ext uri="{FF2B5EF4-FFF2-40B4-BE49-F238E27FC236}">
                    <a16:creationId xmlns:a16="http://schemas.microsoft.com/office/drawing/2014/main" id="{65FCCF96-573F-4998-8AD2-20EBAFF0629E}"/>
                  </a:ext>
                </a:extLst>
              </p:cNvPr>
              <p:cNvSpPr txBox="1"/>
              <p:nvPr/>
            </p:nvSpPr>
            <p:spPr>
              <a:xfrm>
                <a:off x="6467069" y="3149588"/>
                <a:ext cx="2123546" cy="14954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s-CO"/>
                </a:defPPr>
                <a:lvl1pPr>
                  <a:defRPr sz="1200"/>
                </a:lvl1pPr>
              </a:lstStyle>
              <a:p>
                <a:r>
                  <a:rPr lang="es-CO" sz="1400" dirty="0">
                    <a:solidFill>
                      <a:srgbClr val="C00000"/>
                    </a:solidFill>
                  </a:rPr>
                  <a:t>Imagen </a:t>
                </a:r>
                <a:r>
                  <a:rPr lang="es-CO" sz="1400" dirty="0" err="1">
                    <a:solidFill>
                      <a:srgbClr val="C00000"/>
                    </a:solidFill>
                  </a:rPr>
                  <a:t>interferométrica</a:t>
                </a:r>
                <a:r>
                  <a:rPr lang="es-CO" sz="1400" dirty="0">
                    <a:solidFill>
                      <a:srgbClr val="C00000"/>
                    </a:solidFill>
                  </a:rPr>
                  <a:t> para el mapeo de la superficie terrestre y </a:t>
                </a:r>
                <a:r>
                  <a:rPr lang="es-CO" sz="1400" b="1" dirty="0">
                    <a:solidFill>
                      <a:srgbClr val="C00000"/>
                    </a:solidFill>
                  </a:rPr>
                  <a:t>medir desplazamientos de la tierra</a:t>
                </a:r>
              </a:p>
            </p:txBody>
          </p:sp>
          <p:sp>
            <p:nvSpPr>
              <p:cNvPr id="42" name="Rectángulo: esquinas redondeadas 41">
                <a:extLst>
                  <a:ext uri="{FF2B5EF4-FFF2-40B4-BE49-F238E27FC236}">
                    <a16:creationId xmlns:a16="http://schemas.microsoft.com/office/drawing/2014/main" id="{8168922A-A234-419C-B084-BCE95E2ABFFA}"/>
                  </a:ext>
                </a:extLst>
              </p:cNvPr>
              <p:cNvSpPr/>
              <p:nvPr/>
            </p:nvSpPr>
            <p:spPr>
              <a:xfrm>
                <a:off x="6381785" y="2205384"/>
                <a:ext cx="1562901" cy="542134"/>
              </a:xfrm>
              <a:prstGeom prst="roundRec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pic>
          <p:nvPicPr>
            <p:cNvPr id="16" name="Imagen 7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46AEA29A-0F62-D7B5-DC87-A72D83A26D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638" y="204133"/>
              <a:ext cx="1423988" cy="398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10C4C382-71FA-2625-9DFB-9388A4EA0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53048" y="204133"/>
              <a:ext cx="1146655" cy="6630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719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EFFF3DD8-FFBF-7D64-81EF-AF657055596E}"/>
              </a:ext>
            </a:extLst>
          </p:cNvPr>
          <p:cNvGrpSpPr/>
          <p:nvPr/>
        </p:nvGrpSpPr>
        <p:grpSpPr>
          <a:xfrm>
            <a:off x="179512" y="260648"/>
            <a:ext cx="8720191" cy="6123207"/>
            <a:chOff x="0" y="83342"/>
            <a:chExt cx="8899703" cy="6300513"/>
          </a:xfrm>
        </p:grpSpPr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B00218DA-B903-40FB-865B-740D2D69526F}"/>
                </a:ext>
              </a:extLst>
            </p:cNvPr>
            <p:cNvSpPr txBox="1"/>
            <p:nvPr/>
          </p:nvSpPr>
          <p:spPr>
            <a:xfrm>
              <a:off x="3101914" y="83342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88751F74-81B0-44ED-B715-102C4F145F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02920"/>
              <a:ext cx="65" cy="251359"/>
            </a:xfrm>
            <a:prstGeom prst="rect">
              <a:avLst/>
            </a:prstGeom>
            <a:solidFill>
              <a:srgbClr val="F8F9F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-12696" rIns="0" bIns="-12696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altLang="es-CO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C49B1A80-E280-4228-B892-DBCCA8E051E9}"/>
                </a:ext>
              </a:extLst>
            </p:cNvPr>
            <p:cNvSpPr txBox="1"/>
            <p:nvPr/>
          </p:nvSpPr>
          <p:spPr>
            <a:xfrm>
              <a:off x="107504" y="702566"/>
              <a:ext cx="7710701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2800" b="1" dirty="0">
                  <a:solidFill>
                    <a:srgbClr val="C00000"/>
                  </a:solidFill>
                </a:rPr>
                <a:t>Vista después del análisis </a:t>
              </a:r>
              <a:r>
                <a:rPr lang="es-CO" sz="2800" b="1" dirty="0" err="1">
                  <a:solidFill>
                    <a:srgbClr val="C00000"/>
                  </a:solidFill>
                </a:rPr>
                <a:t>interferométrico</a:t>
              </a:r>
              <a:r>
                <a:rPr lang="es-CO" sz="2800" b="1" dirty="0">
                  <a:solidFill>
                    <a:srgbClr val="C00000"/>
                  </a:solidFill>
                </a:rPr>
                <a:t>: </a:t>
              </a:r>
            </a:p>
            <a:p>
              <a:pPr algn="ctr"/>
              <a:r>
                <a:rPr lang="es-CO" sz="2800" b="1" dirty="0">
                  <a:solidFill>
                    <a:srgbClr val="C00000"/>
                  </a:solidFill>
                </a:rPr>
                <a:t>cara de Coherencia</a:t>
              </a:r>
            </a:p>
          </p:txBody>
        </p:sp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748B9B9D-7E8C-42A3-BA3F-0B36269C6361}"/>
                </a:ext>
              </a:extLst>
            </p:cNvPr>
            <p:cNvGrpSpPr/>
            <p:nvPr/>
          </p:nvGrpSpPr>
          <p:grpSpPr>
            <a:xfrm>
              <a:off x="305780" y="1584357"/>
              <a:ext cx="8532440" cy="4799498"/>
              <a:chOff x="305780" y="1584357"/>
              <a:chExt cx="8532440" cy="4799498"/>
            </a:xfrm>
          </p:grpSpPr>
          <p:pic>
            <p:nvPicPr>
              <p:cNvPr id="6" name="Imagen 5" descr="Captura de pantalla de computadora&#10;&#10;Descripción generada automáticamente">
                <a:extLst>
                  <a:ext uri="{FF2B5EF4-FFF2-40B4-BE49-F238E27FC236}">
                    <a16:creationId xmlns:a16="http://schemas.microsoft.com/office/drawing/2014/main" id="{49CB59F9-888C-47E2-99B8-A399A3A134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5780" y="1584357"/>
                <a:ext cx="8532440" cy="4799498"/>
              </a:xfrm>
              <a:prstGeom prst="rect">
                <a:avLst/>
              </a:prstGeom>
            </p:spPr>
          </p:pic>
          <p:pic>
            <p:nvPicPr>
              <p:cNvPr id="12" name="Imagen 11">
                <a:extLst>
                  <a:ext uri="{FF2B5EF4-FFF2-40B4-BE49-F238E27FC236}">
                    <a16:creationId xmlns:a16="http://schemas.microsoft.com/office/drawing/2014/main" id="{88133ACA-514E-4F51-A20F-09DC542900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39952" y="2924944"/>
                <a:ext cx="2361905" cy="161905"/>
              </a:xfrm>
              <a:prstGeom prst="rect">
                <a:avLst/>
              </a:prstGeom>
            </p:spPr>
          </p:pic>
          <p:cxnSp>
            <p:nvCxnSpPr>
              <p:cNvPr id="14" name="Conector recto de flecha 13">
                <a:extLst>
                  <a:ext uri="{FF2B5EF4-FFF2-40B4-BE49-F238E27FC236}">
                    <a16:creationId xmlns:a16="http://schemas.microsoft.com/office/drawing/2014/main" id="{92A14688-ED11-424B-BE81-724AE976792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51720" y="3005896"/>
                <a:ext cx="1944216" cy="351096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" name="Rectángulo: esquinas redondeadas 2">
                <a:extLst>
                  <a:ext uri="{FF2B5EF4-FFF2-40B4-BE49-F238E27FC236}">
                    <a16:creationId xmlns:a16="http://schemas.microsoft.com/office/drawing/2014/main" id="{54FC18FE-AC18-4E6A-B929-AA28C6AC0414}"/>
                  </a:ext>
                </a:extLst>
              </p:cNvPr>
              <p:cNvSpPr/>
              <p:nvPr/>
            </p:nvSpPr>
            <p:spPr>
              <a:xfrm>
                <a:off x="3203848" y="2492896"/>
                <a:ext cx="216024" cy="144016"/>
              </a:xfrm>
              <a:prstGeom prst="round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" name="Rectángulo: esquinas redondeadas 4">
                <a:extLst>
                  <a:ext uri="{FF2B5EF4-FFF2-40B4-BE49-F238E27FC236}">
                    <a16:creationId xmlns:a16="http://schemas.microsoft.com/office/drawing/2014/main" id="{359EF998-688D-4209-85D8-BF5DA2251805}"/>
                  </a:ext>
                </a:extLst>
              </p:cNvPr>
              <p:cNvSpPr/>
              <p:nvPr/>
            </p:nvSpPr>
            <p:spPr>
              <a:xfrm>
                <a:off x="4355976" y="2907055"/>
                <a:ext cx="360040" cy="233913"/>
              </a:xfrm>
              <a:prstGeom prst="roundRec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pic>
          <p:nvPicPr>
            <p:cNvPr id="11" name="Imagen 7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12C21F1C-1FE1-6C0F-29FC-3A601A0E7D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638" y="204133"/>
              <a:ext cx="1423988" cy="398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C7860913-00DF-8C19-4745-A5CCF70A9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53048" y="204133"/>
              <a:ext cx="1146655" cy="6630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990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>
            <a:extLst>
              <a:ext uri="{FF2B5EF4-FFF2-40B4-BE49-F238E27FC236}">
                <a16:creationId xmlns:a16="http://schemas.microsoft.com/office/drawing/2014/main" id="{0B6A6166-C590-4A00-AAE3-68E43886CE35}"/>
              </a:ext>
            </a:extLst>
          </p:cNvPr>
          <p:cNvGrpSpPr/>
          <p:nvPr/>
        </p:nvGrpSpPr>
        <p:grpSpPr>
          <a:xfrm>
            <a:off x="636189" y="1772816"/>
            <a:ext cx="8028124" cy="4515820"/>
            <a:chOff x="636189" y="1772816"/>
            <a:chExt cx="8028124" cy="4515820"/>
          </a:xfrm>
        </p:grpSpPr>
        <p:pic>
          <p:nvPicPr>
            <p:cNvPr id="3" name="Imagen 2" descr="Una captura de pantalla de una computadora&#10;&#10;Descripción generada automáticamente">
              <a:extLst>
                <a:ext uri="{FF2B5EF4-FFF2-40B4-BE49-F238E27FC236}">
                  <a16:creationId xmlns:a16="http://schemas.microsoft.com/office/drawing/2014/main" id="{8AC2DD7F-1261-4BB9-92F6-5153F23694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189" y="1772816"/>
              <a:ext cx="8028124" cy="4515820"/>
            </a:xfrm>
            <a:prstGeom prst="rect">
              <a:avLst/>
            </a:prstGeom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3F9F1EEB-AF1E-48D2-A4A0-794C34C15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8261" y="3212830"/>
              <a:ext cx="3199855" cy="216024"/>
            </a:xfrm>
            <a:prstGeom prst="rect">
              <a:avLst/>
            </a:prstGeom>
          </p:spPr>
        </p:pic>
        <p:cxnSp>
          <p:nvCxnSpPr>
            <p:cNvPr id="12" name="Conector recto de flecha 11">
              <a:extLst>
                <a:ext uri="{FF2B5EF4-FFF2-40B4-BE49-F238E27FC236}">
                  <a16:creationId xmlns:a16="http://schemas.microsoft.com/office/drawing/2014/main" id="{66F1DFCA-454F-43BC-AF3A-677CA2023ED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52065" y="3140822"/>
              <a:ext cx="1856196" cy="18002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ectángulo: esquinas redondeadas 4">
              <a:extLst>
                <a:ext uri="{FF2B5EF4-FFF2-40B4-BE49-F238E27FC236}">
                  <a16:creationId xmlns:a16="http://schemas.microsoft.com/office/drawing/2014/main" id="{3F016419-ECC6-439E-93C0-5DFEF5BB1B09}"/>
                </a:ext>
              </a:extLst>
            </p:cNvPr>
            <p:cNvSpPr/>
            <p:nvPr/>
          </p:nvSpPr>
          <p:spPr>
            <a:xfrm>
              <a:off x="3995936" y="3140822"/>
              <a:ext cx="288032" cy="432194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B6FCBC42-AC36-EFC3-B919-76115BFD1EAE}"/>
              </a:ext>
            </a:extLst>
          </p:cNvPr>
          <p:cNvGrpSpPr/>
          <p:nvPr/>
        </p:nvGrpSpPr>
        <p:grpSpPr>
          <a:xfrm>
            <a:off x="0" y="83342"/>
            <a:ext cx="8899703" cy="1600423"/>
            <a:chOff x="0" y="83342"/>
            <a:chExt cx="8899703" cy="1600423"/>
          </a:xfrm>
        </p:grpSpPr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B00218DA-B903-40FB-865B-740D2D69526F}"/>
                </a:ext>
              </a:extLst>
            </p:cNvPr>
            <p:cNvSpPr txBox="1"/>
            <p:nvPr/>
          </p:nvSpPr>
          <p:spPr>
            <a:xfrm>
              <a:off x="3101914" y="83342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88751F74-81B0-44ED-B715-102C4F145F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02920"/>
              <a:ext cx="65" cy="251359"/>
            </a:xfrm>
            <a:prstGeom prst="rect">
              <a:avLst/>
            </a:prstGeom>
            <a:solidFill>
              <a:srgbClr val="F8F9F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-12696" rIns="0" bIns="-12696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altLang="es-CO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D1611CF1-1DF3-4209-B6A8-921D47B7ADF8}"/>
                </a:ext>
              </a:extLst>
            </p:cNvPr>
            <p:cNvSpPr txBox="1"/>
            <p:nvPr/>
          </p:nvSpPr>
          <p:spPr>
            <a:xfrm>
              <a:off x="666147" y="729658"/>
              <a:ext cx="7810087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2800" b="1" dirty="0">
                  <a:solidFill>
                    <a:srgbClr val="C00000"/>
                  </a:solidFill>
                </a:rPr>
                <a:t>Vista después del análisis </a:t>
              </a:r>
              <a:r>
                <a:rPr lang="es-CO" sz="2800" b="1" dirty="0" err="1">
                  <a:solidFill>
                    <a:srgbClr val="C00000"/>
                  </a:solidFill>
                </a:rPr>
                <a:t>interferométrico</a:t>
              </a:r>
              <a:r>
                <a:rPr lang="es-CO" sz="2800" b="1" dirty="0">
                  <a:solidFill>
                    <a:srgbClr val="C00000"/>
                  </a:solidFill>
                </a:rPr>
                <a:t>: </a:t>
              </a:r>
            </a:p>
            <a:p>
              <a:pPr algn="ctr"/>
              <a:r>
                <a:rPr lang="es-CO" sz="2800" b="1" dirty="0">
                  <a:solidFill>
                    <a:srgbClr val="C00000"/>
                  </a:solidFill>
                </a:rPr>
                <a:t>banda de Coherencia </a:t>
              </a:r>
            </a:p>
          </p:txBody>
        </p:sp>
        <p:pic>
          <p:nvPicPr>
            <p:cNvPr id="11" name="Imagen 7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695419B9-3D51-FE5F-5C7F-87308E0E5C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638" y="204133"/>
              <a:ext cx="1423988" cy="398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7FD3509E-A98B-810D-25D2-42792F5CA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53048" y="204133"/>
              <a:ext cx="1146655" cy="6630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786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DA184197-70B9-B6B5-E769-BC9A9596FD8D}"/>
              </a:ext>
            </a:extLst>
          </p:cNvPr>
          <p:cNvGrpSpPr/>
          <p:nvPr/>
        </p:nvGrpSpPr>
        <p:grpSpPr>
          <a:xfrm>
            <a:off x="349596" y="160382"/>
            <a:ext cx="8444807" cy="6537235"/>
            <a:chOff x="303657" y="204133"/>
            <a:chExt cx="8444807" cy="6537235"/>
          </a:xfrm>
        </p:grpSpPr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B00218DA-B903-40FB-865B-740D2D69526F}"/>
                </a:ext>
              </a:extLst>
            </p:cNvPr>
            <p:cNvSpPr txBox="1"/>
            <p:nvPr/>
          </p:nvSpPr>
          <p:spPr>
            <a:xfrm>
              <a:off x="3289405" y="308556"/>
              <a:ext cx="2501080" cy="574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88751F74-81B0-44ED-B715-102C4F145F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3657" y="284059"/>
              <a:ext cx="44915" cy="237030"/>
            </a:xfrm>
            <a:prstGeom prst="rect">
              <a:avLst/>
            </a:prstGeom>
            <a:solidFill>
              <a:srgbClr val="F8F9F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-12696" rIns="0" bIns="-12696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altLang="es-CO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F5625907-731A-43E8-9742-E020819E0AFE}"/>
                </a:ext>
              </a:extLst>
            </p:cNvPr>
            <p:cNvSpPr txBox="1"/>
            <p:nvPr/>
          </p:nvSpPr>
          <p:spPr>
            <a:xfrm>
              <a:off x="2862494" y="772833"/>
              <a:ext cx="3181411" cy="5140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2800" b="1" dirty="0">
                  <a:solidFill>
                    <a:srgbClr val="C00000"/>
                  </a:solidFill>
                </a:rPr>
                <a:t>Limpieza de ruido</a:t>
              </a:r>
            </a:p>
          </p:txBody>
        </p:sp>
        <p:grpSp>
          <p:nvGrpSpPr>
            <p:cNvPr id="19" name="Grupo 18">
              <a:extLst>
                <a:ext uri="{FF2B5EF4-FFF2-40B4-BE49-F238E27FC236}">
                  <a16:creationId xmlns:a16="http://schemas.microsoft.com/office/drawing/2014/main" id="{BDAA1F22-9A78-41B2-B68C-873BE5AD36B5}"/>
                </a:ext>
              </a:extLst>
            </p:cNvPr>
            <p:cNvGrpSpPr/>
            <p:nvPr/>
          </p:nvGrpSpPr>
          <p:grpSpPr>
            <a:xfrm>
              <a:off x="863398" y="1305033"/>
              <a:ext cx="7526169" cy="5436335"/>
              <a:chOff x="799476" y="1268760"/>
              <a:chExt cx="7660956" cy="5533326"/>
            </a:xfrm>
          </p:grpSpPr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1E452588-7104-4369-9EE6-BB7B44390742}"/>
                  </a:ext>
                </a:extLst>
              </p:cNvPr>
              <p:cNvSpPr txBox="1"/>
              <p:nvPr/>
            </p:nvSpPr>
            <p:spPr>
              <a:xfrm>
                <a:off x="4863432" y="1500893"/>
                <a:ext cx="75716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sz="900" dirty="0" err="1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Snaphu</a:t>
                </a:r>
                <a:endParaRPr lang="es-CO" sz="900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  <p:pic>
            <p:nvPicPr>
              <p:cNvPr id="10" name="Imagen 9" descr="Interfaz de usuario gráfica, Texto, Aplicación&#10;&#10;Descripción generada automáticamente">
                <a:extLst>
                  <a:ext uri="{FF2B5EF4-FFF2-40B4-BE49-F238E27FC236}">
                    <a16:creationId xmlns:a16="http://schemas.microsoft.com/office/drawing/2014/main" id="{7FA04D19-FDBF-4C9D-B806-5BE5917375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476" y="1268760"/>
                <a:ext cx="7660956" cy="5533326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</p:pic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F851718F-2F61-46EB-AFC3-BB14414ED93D}"/>
                  </a:ext>
                </a:extLst>
              </p:cNvPr>
              <p:cNvSpPr txBox="1"/>
              <p:nvPr/>
            </p:nvSpPr>
            <p:spPr>
              <a:xfrm>
                <a:off x="1819562" y="1769196"/>
                <a:ext cx="1169067" cy="784830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s-CO" sz="900" dirty="0"/>
                  <a:t>Radar/</a:t>
                </a:r>
              </a:p>
              <a:p>
                <a:r>
                  <a:rPr lang="es-CO" sz="900" dirty="0" err="1"/>
                  <a:t>Interferometric</a:t>
                </a:r>
                <a:r>
                  <a:rPr lang="es-CO" sz="900" dirty="0"/>
                  <a:t>/</a:t>
                </a:r>
              </a:p>
              <a:p>
                <a:r>
                  <a:rPr lang="es-CO" sz="900" dirty="0" err="1"/>
                  <a:t>Products</a:t>
                </a:r>
                <a:r>
                  <a:rPr lang="es-CO" sz="900" dirty="0"/>
                  <a:t>/</a:t>
                </a:r>
              </a:p>
              <a:p>
                <a:r>
                  <a:rPr lang="es-CO" sz="900" dirty="0" err="1"/>
                  <a:t>TopoPhaseRemoval</a:t>
                </a:r>
                <a:endParaRPr lang="es-CO" sz="900" dirty="0"/>
              </a:p>
            </p:txBody>
          </p:sp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8529214B-445A-4538-A425-FC44F9C9E3C6}"/>
                  </a:ext>
                </a:extLst>
              </p:cNvPr>
              <p:cNvSpPr txBox="1"/>
              <p:nvPr/>
            </p:nvSpPr>
            <p:spPr>
              <a:xfrm>
                <a:off x="3043178" y="2007736"/>
                <a:ext cx="808742" cy="646331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s-CO"/>
                </a:defPPr>
                <a:lvl1pPr>
                  <a:defRPr sz="1100"/>
                </a:lvl1pPr>
              </a:lstStyle>
              <a:p>
                <a:r>
                  <a:rPr lang="es-CO" sz="900" dirty="0"/>
                  <a:t>Radar/</a:t>
                </a:r>
              </a:p>
              <a:p>
                <a:r>
                  <a:rPr lang="es-CO" sz="900" dirty="0" err="1"/>
                  <a:t>Sar</a:t>
                </a:r>
                <a:r>
                  <a:rPr lang="es-CO" sz="900" dirty="0"/>
                  <a:t> </a:t>
                </a:r>
                <a:r>
                  <a:rPr lang="es-CO" sz="900" dirty="0" err="1"/>
                  <a:t>Utrilities</a:t>
                </a:r>
                <a:r>
                  <a:rPr lang="es-CO" sz="900" dirty="0"/>
                  <a:t>/</a:t>
                </a:r>
              </a:p>
              <a:p>
                <a:r>
                  <a:rPr lang="es-CO" sz="900" dirty="0" err="1"/>
                  <a:t>Multilook</a:t>
                </a:r>
                <a:endParaRPr lang="es-CO" sz="900" dirty="0"/>
              </a:p>
            </p:txBody>
          </p:sp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D7AF6AF2-24BE-400D-893C-B2EF8C9437E2}"/>
                  </a:ext>
                </a:extLst>
              </p:cNvPr>
              <p:cNvSpPr txBox="1"/>
              <p:nvPr/>
            </p:nvSpPr>
            <p:spPr>
              <a:xfrm>
                <a:off x="6008379" y="2463108"/>
                <a:ext cx="1229444" cy="646331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s-CO"/>
                </a:defPPr>
                <a:lvl1pPr>
                  <a:defRPr sz="1100"/>
                </a:lvl1pPr>
              </a:lstStyle>
              <a:p>
                <a:r>
                  <a:rPr lang="es-CO" sz="900" dirty="0"/>
                  <a:t>Radar/</a:t>
                </a:r>
              </a:p>
              <a:p>
                <a:r>
                  <a:rPr lang="es-CO" sz="900" dirty="0" err="1"/>
                  <a:t>Interferoimetric</a:t>
                </a:r>
                <a:r>
                  <a:rPr lang="es-CO" sz="900" dirty="0"/>
                  <a:t>/</a:t>
                </a:r>
              </a:p>
              <a:p>
                <a:r>
                  <a:rPr lang="es-CO" sz="900" dirty="0" err="1"/>
                  <a:t>Unwrapping</a:t>
                </a:r>
                <a:r>
                  <a:rPr lang="es-CO" sz="900" dirty="0"/>
                  <a:t>/</a:t>
                </a:r>
              </a:p>
              <a:p>
                <a:r>
                  <a:rPr lang="es-CO" sz="900" dirty="0" err="1"/>
                  <a:t>SnaphuExport</a:t>
                </a:r>
                <a:endParaRPr lang="es-CO" sz="900" dirty="0"/>
              </a:p>
            </p:txBody>
          </p:sp>
          <p:sp>
            <p:nvSpPr>
              <p:cNvPr id="22" name="CuadroTexto 21">
                <a:extLst>
                  <a:ext uri="{FF2B5EF4-FFF2-40B4-BE49-F238E27FC236}">
                    <a16:creationId xmlns:a16="http://schemas.microsoft.com/office/drawing/2014/main" id="{1526C4A4-3AF2-4E25-914A-60315E0221C6}"/>
                  </a:ext>
                </a:extLst>
              </p:cNvPr>
              <p:cNvSpPr txBox="1"/>
              <p:nvPr/>
            </p:nvSpPr>
            <p:spPr>
              <a:xfrm>
                <a:off x="3868987" y="1838102"/>
                <a:ext cx="1259034" cy="784830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s-CO"/>
                </a:defPPr>
                <a:lvl1pPr>
                  <a:defRPr sz="1100"/>
                </a:lvl1pPr>
              </a:lstStyle>
              <a:p>
                <a:r>
                  <a:rPr lang="es-CO" sz="900" dirty="0"/>
                  <a:t>Radar/</a:t>
                </a:r>
                <a:r>
                  <a:rPr lang="es-CO" sz="900" dirty="0" err="1"/>
                  <a:t>Interferometric</a:t>
                </a:r>
                <a:r>
                  <a:rPr lang="es-CO" sz="900" dirty="0"/>
                  <a:t>/</a:t>
                </a:r>
              </a:p>
              <a:p>
                <a:r>
                  <a:rPr lang="es-CO" sz="900" dirty="0" err="1"/>
                  <a:t>Filtering</a:t>
                </a:r>
                <a:r>
                  <a:rPr lang="es-CO" sz="900" dirty="0"/>
                  <a:t>/</a:t>
                </a:r>
              </a:p>
              <a:p>
                <a:r>
                  <a:rPr lang="es-CO" sz="900" dirty="0"/>
                  <a:t>Goldstein </a:t>
                </a:r>
                <a:r>
                  <a:rPr lang="es-CO" sz="900" dirty="0" err="1"/>
                  <a:t>Phase</a:t>
                </a:r>
                <a:r>
                  <a:rPr lang="es-CO" sz="900" dirty="0"/>
                  <a:t> </a:t>
                </a:r>
                <a:r>
                  <a:rPr lang="es-CO" sz="900" dirty="0" err="1"/>
                  <a:t>Filtering</a:t>
                </a:r>
                <a:endParaRPr lang="es-CO" sz="900" dirty="0"/>
              </a:p>
            </p:txBody>
          </p:sp>
          <p:sp>
            <p:nvSpPr>
              <p:cNvPr id="2" name="CuadroTexto 1">
                <a:extLst>
                  <a:ext uri="{FF2B5EF4-FFF2-40B4-BE49-F238E27FC236}">
                    <a16:creationId xmlns:a16="http://schemas.microsoft.com/office/drawing/2014/main" id="{C04513C5-D007-4479-B393-2AC570A51DDC}"/>
                  </a:ext>
                </a:extLst>
              </p:cNvPr>
              <p:cNvSpPr txBox="1"/>
              <p:nvPr/>
            </p:nvSpPr>
            <p:spPr>
              <a:xfrm>
                <a:off x="1666371" y="2953028"/>
                <a:ext cx="1169067" cy="507831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s-CO"/>
                </a:defPPr>
                <a:lvl1pPr>
                  <a:defRPr sz="1100"/>
                </a:lvl1pPr>
              </a:lstStyle>
              <a:p>
                <a:r>
                  <a:rPr lang="es-MX" sz="900" dirty="0"/>
                  <a:t>Eliminar la cara topográfica </a:t>
                </a:r>
                <a:r>
                  <a:rPr lang="es-MX" sz="900"/>
                  <a:t>del </a:t>
                </a:r>
                <a:r>
                  <a:rPr lang="es-MX" sz="900" dirty="0" err="1"/>
                  <a:t>interferograma</a:t>
                </a:r>
                <a:endParaRPr lang="es-CO" sz="900" dirty="0"/>
              </a:p>
            </p:txBody>
          </p:sp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ADEBFA30-7CD0-4726-96FF-E9E4811BDBA2}"/>
                  </a:ext>
                </a:extLst>
              </p:cNvPr>
              <p:cNvSpPr txBox="1"/>
              <p:nvPr/>
            </p:nvSpPr>
            <p:spPr>
              <a:xfrm>
                <a:off x="2853284" y="3149729"/>
                <a:ext cx="808743" cy="646331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s-CO"/>
                </a:defPPr>
                <a:lvl1pPr>
                  <a:defRPr sz="1100"/>
                </a:lvl1pPr>
              </a:lstStyle>
              <a:p>
                <a:r>
                  <a:rPr lang="es-MX" sz="900" dirty="0"/>
                  <a:t>Definir las bandas que queremos </a:t>
                </a:r>
              </a:p>
              <a:p>
                <a:r>
                  <a:rPr lang="es-MX" sz="900" dirty="0"/>
                  <a:t>mirar</a:t>
                </a:r>
                <a:endParaRPr lang="es-CO" sz="900" dirty="0"/>
              </a:p>
            </p:txBody>
          </p:sp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8BC8388D-5A5A-43FC-828A-5A3D2F63819E}"/>
                  </a:ext>
                </a:extLst>
              </p:cNvPr>
              <p:cNvSpPr txBox="1"/>
              <p:nvPr/>
            </p:nvSpPr>
            <p:spPr>
              <a:xfrm>
                <a:off x="3707904" y="3227462"/>
                <a:ext cx="2300475" cy="1347051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s-CO"/>
                </a:defPPr>
                <a:lvl1pPr>
                  <a:defRPr sz="1100"/>
                </a:lvl1pPr>
              </a:lstStyle>
              <a:p>
                <a:r>
                  <a:rPr lang="es-MX" sz="1600" dirty="0">
                    <a:solidFill>
                      <a:srgbClr val="C00000"/>
                    </a:solidFill>
                  </a:rPr>
                  <a:t>Reduce ruido de la fase </a:t>
                </a:r>
                <a:r>
                  <a:rPr lang="es-MX" sz="1600" dirty="0" err="1">
                    <a:solidFill>
                      <a:srgbClr val="C00000"/>
                    </a:solidFill>
                  </a:rPr>
                  <a:t>interferométrica</a:t>
                </a:r>
                <a:r>
                  <a:rPr lang="es-MX" sz="1600" dirty="0">
                    <a:solidFill>
                      <a:srgbClr val="C00000"/>
                    </a:solidFill>
                  </a:rPr>
                  <a:t>  para desenvolvimiento en términos de precisión. </a:t>
                </a:r>
                <a:endParaRPr lang="es-CO" sz="16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EC79405A-E66D-4E95-8F34-7692BFDD52B9}"/>
                  </a:ext>
                </a:extLst>
              </p:cNvPr>
              <p:cNvSpPr txBox="1"/>
              <p:nvPr/>
            </p:nvSpPr>
            <p:spPr>
              <a:xfrm>
                <a:off x="6085936" y="3334602"/>
                <a:ext cx="2167905" cy="1268702"/>
              </a:xfrm>
              <a:prstGeom prst="rect">
                <a:avLst/>
              </a:prstGeom>
              <a:ln w="12700">
                <a:solidFill>
                  <a:srgbClr val="C00000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s-MX" sz="900" b="1" dirty="0"/>
                  <a:t>SNAPHU</a:t>
                </a:r>
                <a:r>
                  <a:rPr lang="es-MX" sz="900" dirty="0"/>
                  <a:t> (</a:t>
                </a:r>
                <a:r>
                  <a:rPr lang="es-MX" sz="900" dirty="0" err="1"/>
                  <a:t>Statistical-Cost</a:t>
                </a:r>
                <a:r>
                  <a:rPr lang="es-MX" sz="900" dirty="0"/>
                  <a:t>, Network-Flow </a:t>
                </a:r>
                <a:r>
                  <a:rPr lang="es-MX" sz="900" dirty="0" err="1"/>
                  <a:t>Algorithm</a:t>
                </a:r>
                <a:r>
                  <a:rPr lang="es-MX" sz="900" dirty="0"/>
                  <a:t> </a:t>
                </a:r>
                <a:r>
                  <a:rPr lang="es-MX" sz="900" dirty="0" err="1"/>
                  <a:t>for</a:t>
                </a:r>
                <a:r>
                  <a:rPr lang="es-MX" sz="900" dirty="0"/>
                  <a:t> </a:t>
                </a:r>
                <a:r>
                  <a:rPr lang="es-MX" sz="900" dirty="0" err="1"/>
                  <a:t>Phase</a:t>
                </a:r>
                <a:r>
                  <a:rPr lang="es-MX" sz="900" dirty="0"/>
                  <a:t> </a:t>
                </a:r>
                <a:r>
                  <a:rPr lang="es-MX" sz="900" dirty="0" err="1"/>
                  <a:t>Unwrapping</a:t>
                </a:r>
                <a:r>
                  <a:rPr lang="es-MX" sz="900" dirty="0"/>
                  <a:t>): Algoritmo de flujo de red para el desenvolvimiento de fase, procesa la fase, para estimar los valores máximos probables.  Busca obtener valores de topografía superficial, deformación o velocidad.</a:t>
                </a:r>
                <a:endParaRPr lang="es-CO" sz="900" dirty="0"/>
              </a:p>
            </p:txBody>
          </p:sp>
        </p:grpSp>
        <p:sp>
          <p:nvSpPr>
            <p:cNvPr id="5" name="Diagrama de flujo: disco magnético 4">
              <a:extLst>
                <a:ext uri="{FF2B5EF4-FFF2-40B4-BE49-F238E27FC236}">
                  <a16:creationId xmlns:a16="http://schemas.microsoft.com/office/drawing/2014/main" id="{4814D9F2-17FE-4717-93C6-305A95DCDAA1}"/>
                </a:ext>
              </a:extLst>
            </p:cNvPr>
            <p:cNvSpPr/>
            <p:nvPr/>
          </p:nvSpPr>
          <p:spPr>
            <a:xfrm>
              <a:off x="6584562" y="5359419"/>
              <a:ext cx="964502" cy="578276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1000" dirty="0">
                  <a:solidFill>
                    <a:srgbClr val="C00000"/>
                  </a:solidFill>
                </a:rPr>
                <a:t>Orb_Stack_Ifg_Deb_DInSAR_ML_</a:t>
              </a:r>
              <a:r>
                <a:rPr lang="sv-SE" sz="1000" b="1" dirty="0">
                  <a:solidFill>
                    <a:srgbClr val="C00000"/>
                  </a:solidFill>
                </a:rPr>
                <a:t>Flt</a:t>
              </a:r>
              <a:endParaRPr lang="es-CO" sz="1000" b="1" dirty="0">
                <a:solidFill>
                  <a:srgbClr val="C00000"/>
                </a:solidFill>
              </a:endParaRPr>
            </a:p>
          </p:txBody>
        </p:sp>
        <p:sp>
          <p:nvSpPr>
            <p:cNvPr id="6" name="Diagrama de flujo: disco magnético 5">
              <a:extLst>
                <a:ext uri="{FF2B5EF4-FFF2-40B4-BE49-F238E27FC236}">
                  <a16:creationId xmlns:a16="http://schemas.microsoft.com/office/drawing/2014/main" id="{0B21A12D-9FF3-4C04-AF74-D9FEB4044488}"/>
                </a:ext>
              </a:extLst>
            </p:cNvPr>
            <p:cNvSpPr/>
            <p:nvPr/>
          </p:nvSpPr>
          <p:spPr>
            <a:xfrm>
              <a:off x="2760858" y="5353356"/>
              <a:ext cx="1311598" cy="486681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000" dirty="0" err="1">
                  <a:solidFill>
                    <a:srgbClr val="C00000"/>
                  </a:solidFill>
                </a:rPr>
                <a:t>Orb_Stack_Ifg_</a:t>
              </a:r>
              <a:r>
                <a:rPr lang="fr-FR" sz="1000" b="1" dirty="0" err="1">
                  <a:solidFill>
                    <a:srgbClr val="C00000"/>
                  </a:solidFill>
                </a:rPr>
                <a:t>Deb</a:t>
              </a:r>
              <a:endParaRPr lang="es-MX" sz="1000" b="1" dirty="0">
                <a:solidFill>
                  <a:srgbClr val="C00000"/>
                </a:solidFill>
              </a:endParaRP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3171B5AD-14A3-44FD-95D6-0E27740634F9}"/>
                </a:ext>
              </a:extLst>
            </p:cNvPr>
            <p:cNvSpPr txBox="1"/>
            <p:nvPr/>
          </p:nvSpPr>
          <p:spPr>
            <a:xfrm>
              <a:off x="2332803" y="5796177"/>
              <a:ext cx="2305582" cy="5442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s-CO"/>
              </a:defPPr>
              <a:lvl1pPr>
                <a:defRPr sz="1200"/>
              </a:lvl1pPr>
            </a:lstStyle>
            <a:p>
              <a:r>
                <a:rPr lang="es-CO" sz="1000" dirty="0"/>
                <a:t>Imagen </a:t>
              </a:r>
              <a:r>
                <a:rPr lang="es-CO" sz="1000" dirty="0" err="1"/>
                <a:t>interferométrica</a:t>
              </a:r>
              <a:r>
                <a:rPr lang="es-CO" sz="1000" dirty="0"/>
                <a:t> para el mapeo de la superficie terrestre para </a:t>
              </a:r>
              <a:r>
                <a:rPr lang="es-CO" sz="1000" b="1" dirty="0"/>
                <a:t>medir desplazamientos de la tierra</a:t>
              </a: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C54C814C-3D6F-428E-9126-B38740A13B44}"/>
                </a:ext>
              </a:extLst>
            </p:cNvPr>
            <p:cNvSpPr txBox="1"/>
            <p:nvPr/>
          </p:nvSpPr>
          <p:spPr>
            <a:xfrm>
              <a:off x="6209216" y="5911049"/>
              <a:ext cx="2196688" cy="3930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s-CO"/>
              </a:defPPr>
              <a:lvl1pPr>
                <a:defRPr sz="1200"/>
              </a:lvl1pPr>
            </a:lstStyle>
            <a:p>
              <a:r>
                <a:rPr lang="es-MX" sz="1000" dirty="0"/>
                <a:t>Imagen con </a:t>
              </a:r>
              <a:r>
                <a:rPr lang="es-MX" sz="1000" b="1" dirty="0"/>
                <a:t>reducción de ruido</a:t>
              </a:r>
              <a:r>
                <a:rPr lang="es-MX" sz="1000" dirty="0"/>
                <a:t>, cara topográfica eliminada</a:t>
              </a:r>
              <a:endParaRPr lang="es-CO" sz="1000" dirty="0"/>
            </a:p>
          </p:txBody>
        </p:sp>
        <p:sp>
          <p:nvSpPr>
            <p:cNvPr id="16" name="Flecha: a la derecha 15">
              <a:extLst>
                <a:ext uri="{FF2B5EF4-FFF2-40B4-BE49-F238E27FC236}">
                  <a16:creationId xmlns:a16="http://schemas.microsoft.com/office/drawing/2014/main" id="{C9A7CD6D-1419-4709-AB3A-A2010794D8E9}"/>
                </a:ext>
              </a:extLst>
            </p:cNvPr>
            <p:cNvSpPr/>
            <p:nvPr/>
          </p:nvSpPr>
          <p:spPr>
            <a:xfrm>
              <a:off x="4868735" y="5575780"/>
              <a:ext cx="961194" cy="47613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7" name="Rectángulo: esquinas redondeadas 16">
              <a:extLst>
                <a:ext uri="{FF2B5EF4-FFF2-40B4-BE49-F238E27FC236}">
                  <a16:creationId xmlns:a16="http://schemas.microsoft.com/office/drawing/2014/main" id="{0A3F76B3-82C3-47DF-B0BE-74E7376002D7}"/>
                </a:ext>
              </a:extLst>
            </p:cNvPr>
            <p:cNvSpPr/>
            <p:nvPr/>
          </p:nvSpPr>
          <p:spPr>
            <a:xfrm>
              <a:off x="2367140" y="5331853"/>
              <a:ext cx="2129763" cy="972292"/>
            </a:xfrm>
            <a:prstGeom prst="round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7" name="Rectángulo: esquinas redondeadas 26">
              <a:extLst>
                <a:ext uri="{FF2B5EF4-FFF2-40B4-BE49-F238E27FC236}">
                  <a16:creationId xmlns:a16="http://schemas.microsoft.com/office/drawing/2014/main" id="{7BC2C26F-A3FA-4FB1-9C36-BCC5C71CA763}"/>
                </a:ext>
              </a:extLst>
            </p:cNvPr>
            <p:cNvSpPr/>
            <p:nvPr/>
          </p:nvSpPr>
          <p:spPr>
            <a:xfrm>
              <a:off x="6265430" y="5331128"/>
              <a:ext cx="1864978" cy="972292"/>
            </a:xfrm>
            <a:prstGeom prst="round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23" name="Imagen 7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6524F94C-7677-B7F5-5282-31ADB6A2BC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345" y="204133"/>
              <a:ext cx="1398934" cy="391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Imagen 23">
              <a:extLst>
                <a:ext uri="{FF2B5EF4-FFF2-40B4-BE49-F238E27FC236}">
                  <a16:creationId xmlns:a16="http://schemas.microsoft.com/office/drawing/2014/main" id="{77E0745C-FD32-5AB9-2067-B6CCD68D6C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21983" y="204133"/>
              <a:ext cx="1126481" cy="6514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6640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B00218DA-B903-40FB-865B-740D2D69526F}"/>
              </a:ext>
            </a:extLst>
          </p:cNvPr>
          <p:cNvSpPr txBox="1"/>
          <p:nvPr/>
        </p:nvSpPr>
        <p:spPr>
          <a:xfrm>
            <a:off x="3101914" y="83342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88751F74-81B0-44ED-B715-102C4F145F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C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F63F33EB-69CD-472E-9026-31D93F27B63F}"/>
              </a:ext>
            </a:extLst>
          </p:cNvPr>
          <p:cNvGrpSpPr/>
          <p:nvPr/>
        </p:nvGrpSpPr>
        <p:grpSpPr>
          <a:xfrm>
            <a:off x="107505" y="1412776"/>
            <a:ext cx="8957762" cy="5216570"/>
            <a:chOff x="107505" y="1412776"/>
            <a:chExt cx="8957762" cy="5216570"/>
          </a:xfrm>
        </p:grpSpPr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C47813B0-DC45-41D0-B39D-691FD8A18A6D}"/>
                </a:ext>
              </a:extLst>
            </p:cNvPr>
            <p:cNvGrpSpPr/>
            <p:nvPr/>
          </p:nvGrpSpPr>
          <p:grpSpPr>
            <a:xfrm>
              <a:off x="107505" y="1412776"/>
              <a:ext cx="8856984" cy="5216570"/>
              <a:chOff x="521783" y="1628800"/>
              <a:chExt cx="8100433" cy="4556494"/>
            </a:xfrm>
          </p:grpSpPr>
          <p:pic>
            <p:nvPicPr>
              <p:cNvPr id="5" name="Imagen 4" descr="Una captura de pantalla de una computadora&#10;&#10;Descripción generada automáticamente">
                <a:extLst>
                  <a:ext uri="{FF2B5EF4-FFF2-40B4-BE49-F238E27FC236}">
                    <a16:creationId xmlns:a16="http://schemas.microsoft.com/office/drawing/2014/main" id="{61C7E339-834E-483E-AC54-A47C6BC5F2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1783" y="1628800"/>
                <a:ext cx="8100433" cy="4556494"/>
              </a:xfrm>
              <a:prstGeom prst="rect">
                <a:avLst/>
              </a:prstGeom>
            </p:spPr>
          </p:pic>
          <p:pic>
            <p:nvPicPr>
              <p:cNvPr id="6" name="Imagen 5">
                <a:extLst>
                  <a:ext uri="{FF2B5EF4-FFF2-40B4-BE49-F238E27FC236}">
                    <a16:creationId xmlns:a16="http://schemas.microsoft.com/office/drawing/2014/main" id="{26737256-31D3-4104-B26E-2B88226DF6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1914" y="3068959"/>
                <a:ext cx="2123810" cy="161905"/>
              </a:xfrm>
              <a:prstGeom prst="rect">
                <a:avLst/>
              </a:prstGeom>
            </p:spPr>
          </p:pic>
          <p:cxnSp>
            <p:nvCxnSpPr>
              <p:cNvPr id="11" name="Conector recto de flecha 10">
                <a:extLst>
                  <a:ext uri="{FF2B5EF4-FFF2-40B4-BE49-F238E27FC236}">
                    <a16:creationId xmlns:a16="http://schemas.microsoft.com/office/drawing/2014/main" id="{2976FC3E-BC03-4717-8884-2E92695F92F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979712" y="3149912"/>
                <a:ext cx="864096" cy="1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" name="Rectángulo: esquinas redondeadas 1">
              <a:extLst>
                <a:ext uri="{FF2B5EF4-FFF2-40B4-BE49-F238E27FC236}">
                  <a16:creationId xmlns:a16="http://schemas.microsoft.com/office/drawing/2014/main" id="{DDC727A1-7505-4E78-81CA-8D3731A03D45}"/>
                </a:ext>
              </a:extLst>
            </p:cNvPr>
            <p:cNvSpPr/>
            <p:nvPr/>
          </p:nvSpPr>
          <p:spPr>
            <a:xfrm>
              <a:off x="3197532" y="2402049"/>
              <a:ext cx="78733" cy="185359"/>
            </a:xfrm>
            <a:prstGeom prst="round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42B59FAF-DA6A-4883-B20C-67923FC4B6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3911" y="2405891"/>
              <a:ext cx="5551356" cy="139015"/>
            </a:xfrm>
            <a:prstGeom prst="rect">
              <a:avLst/>
            </a:prstGeom>
          </p:spPr>
        </p:pic>
        <p:cxnSp>
          <p:nvCxnSpPr>
            <p:cNvPr id="15" name="Conector recto de flecha 14">
              <a:extLst>
                <a:ext uri="{FF2B5EF4-FFF2-40B4-BE49-F238E27FC236}">
                  <a16:creationId xmlns:a16="http://schemas.microsoft.com/office/drawing/2014/main" id="{2A3BF26A-B3F1-46B6-AD7E-2EE8CB08E5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76265" y="2473477"/>
              <a:ext cx="237646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F22DF6B4-F990-451D-A22E-ECFB3A94CC96}"/>
              </a:ext>
            </a:extLst>
          </p:cNvPr>
          <p:cNvSpPr txBox="1"/>
          <p:nvPr/>
        </p:nvSpPr>
        <p:spPr>
          <a:xfrm>
            <a:off x="1700870" y="661554"/>
            <a:ext cx="5623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solidFill>
                  <a:srgbClr val="C00000"/>
                </a:solidFill>
              </a:rPr>
              <a:t>Ajuste de colores para el mapa</a:t>
            </a:r>
            <a:endParaRPr lang="es-CO" sz="2800" b="1" dirty="0">
              <a:solidFill>
                <a:srgbClr val="C00000"/>
              </a:solidFill>
            </a:endParaRPr>
          </a:p>
        </p:txBody>
      </p:sp>
      <p:pic>
        <p:nvPicPr>
          <p:cNvPr id="12" name="Imagen 7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D759B603-0EBF-53E4-D421-5CAB17E10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38" y="204133"/>
            <a:ext cx="1423988" cy="398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8109DEFB-C623-6E62-6F68-408A4A61DF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3048" y="204133"/>
            <a:ext cx="1146655" cy="6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14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49C95582-5DAD-86D6-98D0-801E2FDCC586}"/>
              </a:ext>
            </a:extLst>
          </p:cNvPr>
          <p:cNvGrpSpPr/>
          <p:nvPr/>
        </p:nvGrpSpPr>
        <p:grpSpPr>
          <a:xfrm>
            <a:off x="0" y="83342"/>
            <a:ext cx="8899703" cy="6691316"/>
            <a:chOff x="0" y="83342"/>
            <a:chExt cx="8899703" cy="6691316"/>
          </a:xfrm>
        </p:grpSpPr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B00218DA-B903-40FB-865B-740D2D69526F}"/>
                </a:ext>
              </a:extLst>
            </p:cNvPr>
            <p:cNvSpPr txBox="1"/>
            <p:nvPr/>
          </p:nvSpPr>
          <p:spPr>
            <a:xfrm>
              <a:off x="3101914" y="83342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88751F74-81B0-44ED-B715-102C4F145F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02920"/>
              <a:ext cx="65" cy="251359"/>
            </a:xfrm>
            <a:prstGeom prst="rect">
              <a:avLst/>
            </a:prstGeom>
            <a:solidFill>
              <a:srgbClr val="F8F9F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-12696" rIns="0" bIns="-12696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altLang="es-CO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5" name="Imagen 4" descr="Imagen que contiene Texto&#10;&#10;Descripción generada automáticamente">
              <a:extLst>
                <a:ext uri="{FF2B5EF4-FFF2-40B4-BE49-F238E27FC236}">
                  <a16:creationId xmlns:a16="http://schemas.microsoft.com/office/drawing/2014/main" id="{A6600F36-59FB-42B9-A171-17EA6F05C6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68" y="1203640"/>
              <a:ext cx="6552381" cy="1019048"/>
            </a:xfrm>
            <a:prstGeom prst="rect">
              <a:avLst/>
            </a:prstGeom>
          </p:spPr>
        </p:pic>
        <p:grpSp>
          <p:nvGrpSpPr>
            <p:cNvPr id="23" name="Grupo 22">
              <a:extLst>
                <a:ext uri="{FF2B5EF4-FFF2-40B4-BE49-F238E27FC236}">
                  <a16:creationId xmlns:a16="http://schemas.microsoft.com/office/drawing/2014/main" id="{BF7BF28B-366E-43A3-AC25-3239641C9774}"/>
                </a:ext>
              </a:extLst>
            </p:cNvPr>
            <p:cNvGrpSpPr/>
            <p:nvPr/>
          </p:nvGrpSpPr>
          <p:grpSpPr>
            <a:xfrm>
              <a:off x="479893" y="2258692"/>
              <a:ext cx="8062555" cy="4515966"/>
              <a:chOff x="479893" y="2258692"/>
              <a:chExt cx="8062555" cy="4515966"/>
            </a:xfrm>
          </p:grpSpPr>
          <p:pic>
            <p:nvPicPr>
              <p:cNvPr id="3" name="Imagen 2" descr="Una captura de pantalla de una computadora&#10;&#10;Descripción generada automáticamente">
                <a:extLst>
                  <a:ext uri="{FF2B5EF4-FFF2-40B4-BE49-F238E27FC236}">
                    <a16:creationId xmlns:a16="http://schemas.microsoft.com/office/drawing/2014/main" id="{A1A8BBE4-7739-4147-A5C0-8274801BAD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4064" y="2258692"/>
                <a:ext cx="8028384" cy="4515966"/>
              </a:xfrm>
              <a:prstGeom prst="rect">
                <a:avLst/>
              </a:prstGeom>
            </p:spPr>
          </p:pic>
          <p:pic>
            <p:nvPicPr>
              <p:cNvPr id="6" name="Imagen 5">
                <a:extLst>
                  <a:ext uri="{FF2B5EF4-FFF2-40B4-BE49-F238E27FC236}">
                    <a16:creationId xmlns:a16="http://schemas.microsoft.com/office/drawing/2014/main" id="{D9312270-6B31-4661-919F-F4C9C0878A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9893" y="4330960"/>
                <a:ext cx="2723809" cy="371429"/>
              </a:xfrm>
              <a:prstGeom prst="rect">
                <a:avLst/>
              </a:prstGeom>
            </p:spPr>
          </p:pic>
          <p:cxnSp>
            <p:nvCxnSpPr>
              <p:cNvPr id="10" name="Conector recto de flecha 9">
                <a:extLst>
                  <a:ext uri="{FF2B5EF4-FFF2-40B4-BE49-F238E27FC236}">
                    <a16:creationId xmlns:a16="http://schemas.microsoft.com/office/drawing/2014/main" id="{10D4FB1D-F271-4BA8-A4E2-DEEBD76B644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763688" y="4149080"/>
                <a:ext cx="360040" cy="28803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Rectángulo: esquinas redondeadas 21">
                <a:extLst>
                  <a:ext uri="{FF2B5EF4-FFF2-40B4-BE49-F238E27FC236}">
                    <a16:creationId xmlns:a16="http://schemas.microsoft.com/office/drawing/2014/main" id="{29117CE5-4694-4E64-A582-2A424BFC22B4}"/>
                  </a:ext>
                </a:extLst>
              </p:cNvPr>
              <p:cNvSpPr/>
              <p:nvPr/>
            </p:nvSpPr>
            <p:spPr>
              <a:xfrm>
                <a:off x="479893" y="4221088"/>
                <a:ext cx="2622021" cy="648072"/>
              </a:xfrm>
              <a:prstGeom prst="roundRect">
                <a:avLst/>
              </a:prstGeom>
              <a:noFill/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28BC520E-BFD9-4C2E-9351-1BD33BD1D0B7}"/>
                </a:ext>
              </a:extLst>
            </p:cNvPr>
            <p:cNvSpPr txBox="1"/>
            <p:nvPr/>
          </p:nvSpPr>
          <p:spPr>
            <a:xfrm>
              <a:off x="2789300" y="602363"/>
              <a:ext cx="356540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2800" dirty="0"/>
                <a:t>Cara </a:t>
              </a:r>
              <a:r>
                <a:rPr lang="es-MX" sz="2800" dirty="0" err="1">
                  <a:solidFill>
                    <a:srgbClr val="C00000"/>
                  </a:solidFill>
                </a:rPr>
                <a:t>interferométrica</a:t>
              </a:r>
              <a:endParaRPr lang="es-CO" sz="2800" dirty="0">
                <a:solidFill>
                  <a:srgbClr val="C00000"/>
                </a:solidFill>
              </a:endParaRPr>
            </a:p>
          </p:txBody>
        </p:sp>
        <p:pic>
          <p:nvPicPr>
            <p:cNvPr id="2" name="Imagen 7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A02C7EDF-FFF1-4541-8E4A-F62BFDCA22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638" y="204133"/>
              <a:ext cx="1423988" cy="398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DDEA039D-07D9-2142-BD5A-689763E9F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53048" y="204133"/>
              <a:ext cx="1146655" cy="6630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989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652CB405-5888-CBC5-39B8-E4934C2B6530}"/>
              </a:ext>
            </a:extLst>
          </p:cNvPr>
          <p:cNvGrpSpPr/>
          <p:nvPr/>
        </p:nvGrpSpPr>
        <p:grpSpPr>
          <a:xfrm>
            <a:off x="107504" y="83342"/>
            <a:ext cx="8928992" cy="5245408"/>
            <a:chOff x="107504" y="83342"/>
            <a:chExt cx="8928992" cy="5245408"/>
          </a:xfrm>
        </p:grpSpPr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D037B323-A2D0-4E83-8E88-96883090A731}"/>
                </a:ext>
              </a:extLst>
            </p:cNvPr>
            <p:cNvSpPr txBox="1"/>
            <p:nvPr/>
          </p:nvSpPr>
          <p:spPr>
            <a:xfrm>
              <a:off x="107504" y="958323"/>
              <a:ext cx="8928992" cy="43704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/>
              <a:r>
                <a:rPr lang="es-CO" sz="20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Servicio Geológico Colombiano:</a:t>
              </a:r>
            </a:p>
            <a:p>
              <a:pPr algn="ctr" fontAlgn="base"/>
              <a:endParaRPr lang="es-CO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fontAlgn="base"/>
              <a:endParaRPr lang="es-CO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fontAlgn="base"/>
              <a:endParaRPr lang="es-CO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2" fontAlgn="base"/>
              <a:r>
                <a:rPr lang="es-CO" sz="16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Aplicaciones sobre sismos</a:t>
              </a:r>
              <a:r>
                <a:rPr lang="es-CO" sz="14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 </a:t>
              </a:r>
              <a:r>
                <a:rPr lang="es-CO" sz="14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3"/>
                </a:rPr>
                <a:t>https://www2.sgc.gov.co/Paginas/aplicaciones-sismos.aspx</a:t>
              </a:r>
              <a:endParaRPr lang="es-CO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fontAlgn="base"/>
              <a:endParaRPr lang="es-CO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fontAlgn="base"/>
              <a:endParaRPr lang="es-CO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fontAlgn="base"/>
              <a:endParaRPr lang="es-CO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fontAlgn="base"/>
              <a:endParaRPr lang="es-CO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2" fontAlgn="base"/>
              <a:r>
                <a:rPr lang="es-CO" sz="16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Sismos sentidos en Colombia</a:t>
              </a:r>
              <a:r>
                <a:rPr lang="es-CO" sz="14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 </a:t>
              </a:r>
              <a:r>
                <a:rPr lang="es-CO" sz="14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4"/>
                </a:rPr>
                <a:t>http://sismosentido.sgc.gov.co/selector_sismo.html</a:t>
              </a:r>
              <a:endParaRPr lang="es-CO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fontAlgn="base"/>
              <a:endParaRPr lang="es-CO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fontAlgn="base"/>
              <a:r>
                <a:rPr lang="es-CO" sz="16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</a:t>
              </a:r>
            </a:p>
            <a:p>
              <a:pPr fontAlgn="base"/>
              <a:endParaRPr lang="es-CO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1" fontAlgn="base"/>
              <a:r>
                <a:rPr lang="es-CO" sz="16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Sitios afectados: </a:t>
              </a:r>
            </a:p>
            <a:p>
              <a:pPr lvl="1" fontAlgn="base"/>
              <a:endParaRPr lang="es-CO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endParaRPr>
            </a:p>
            <a:p>
              <a:pPr fontAlgn="base"/>
              <a:r>
                <a:rPr lang="es-CO" sz="14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http://sismosentido.sgc.gov.co/EvaluacionIntensidadesServlet?metodo=irATablaCentroPoblado&amp;id_sismo=&amp;id_departamento=68&amp;id_municipio=68418&amp;id_centro_poblado=68418000</a:t>
              </a:r>
              <a:endParaRPr lang="es-CO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170964EA-0863-40D0-9C75-F8B5AE0EFF0F}"/>
                </a:ext>
              </a:extLst>
            </p:cNvPr>
            <p:cNvSpPr txBox="1"/>
            <p:nvPr/>
          </p:nvSpPr>
          <p:spPr>
            <a:xfrm>
              <a:off x="3101914" y="83342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pic>
          <p:nvPicPr>
            <p:cNvPr id="1026" name="Picture 2" descr="Servicio Geológico Colombiano">
              <a:extLst>
                <a:ext uri="{FF2B5EF4-FFF2-40B4-BE49-F238E27FC236}">
                  <a16:creationId xmlns:a16="http://schemas.microsoft.com/office/drawing/2014/main" id="{05CAF32E-8939-4E22-A48C-C708416ABA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632" y="668117"/>
              <a:ext cx="1280914" cy="1001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C33BC2D2-3A2A-4E79-8A51-872878644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0478" y="4160125"/>
              <a:ext cx="685800" cy="685800"/>
            </a:xfrm>
            <a:prstGeom prst="rect">
              <a:avLst/>
            </a:prstGeom>
          </p:spPr>
        </p:pic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853AC003-60F5-4614-B432-BCD3F5E3A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0478" y="3086100"/>
              <a:ext cx="685800" cy="685800"/>
            </a:xfrm>
            <a:prstGeom prst="rect">
              <a:avLst/>
            </a:prstGeom>
          </p:spPr>
        </p:pic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C8FFB0B7-1886-4AF6-8F84-9E5B3FD7D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85016" y="1669175"/>
              <a:ext cx="685800" cy="685800"/>
            </a:xfrm>
            <a:prstGeom prst="rect">
              <a:avLst/>
            </a:prstGeom>
          </p:spPr>
        </p:pic>
        <p:pic>
          <p:nvPicPr>
            <p:cNvPr id="2" name="Imagen 7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FD4E2750-668B-7F13-2909-DB44EC3DAF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638" y="204133"/>
              <a:ext cx="1423988" cy="398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A0C1D0CF-7088-85D9-8AE4-8D223B53B6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753048" y="204133"/>
              <a:ext cx="1146655" cy="6630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7704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B00218DA-B903-40FB-865B-740D2D69526F}"/>
              </a:ext>
            </a:extLst>
          </p:cNvPr>
          <p:cNvSpPr txBox="1"/>
          <p:nvPr/>
        </p:nvSpPr>
        <p:spPr>
          <a:xfrm>
            <a:off x="3099397" y="83342"/>
            <a:ext cx="2397236" cy="5747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88751F74-81B0-44ED-B715-102C4F145F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102583"/>
            <a:ext cx="65" cy="247032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C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6FCD14CF-7CDD-4AB2-B8A6-6341BCA65328}"/>
              </a:ext>
            </a:extLst>
          </p:cNvPr>
          <p:cNvSpPr txBox="1"/>
          <p:nvPr/>
        </p:nvSpPr>
        <p:spPr>
          <a:xfrm>
            <a:off x="3099397" y="538650"/>
            <a:ext cx="2765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dirty="0">
                <a:solidFill>
                  <a:srgbClr val="C00000"/>
                </a:solidFill>
              </a:rPr>
              <a:t>Desplazamiento</a:t>
            </a:r>
            <a:endParaRPr lang="es-CO" sz="2800" dirty="0">
              <a:solidFill>
                <a:srgbClr val="C00000"/>
              </a:solidFill>
            </a:endParaRPr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5FAA417D-9882-45A8-AB74-24FCCF350A5C}"/>
              </a:ext>
            </a:extLst>
          </p:cNvPr>
          <p:cNvGrpSpPr/>
          <p:nvPr/>
        </p:nvGrpSpPr>
        <p:grpSpPr>
          <a:xfrm>
            <a:off x="970811" y="1086005"/>
            <a:ext cx="6979108" cy="5655363"/>
            <a:chOff x="971599" y="1103569"/>
            <a:chExt cx="6984777" cy="5754431"/>
          </a:xfrm>
        </p:grpSpPr>
        <p:pic>
          <p:nvPicPr>
            <p:cNvPr id="13" name="Imagen 12" descr="Interfaz de usuario gráfica, Aplicación&#10;&#10;Descripción generada automáticamente">
              <a:extLst>
                <a:ext uri="{FF2B5EF4-FFF2-40B4-BE49-F238E27FC236}">
                  <a16:creationId xmlns:a16="http://schemas.microsoft.com/office/drawing/2014/main" id="{2B3A37CE-096D-49FB-9C2B-44A401D1EC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599" y="1103569"/>
              <a:ext cx="6984777" cy="5754431"/>
            </a:xfrm>
            <a:prstGeom prst="rect">
              <a:avLst/>
            </a:prstGeom>
          </p:spPr>
        </p:pic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99C53E8F-11EF-4665-BFFF-BFB04DCD08BB}"/>
                </a:ext>
              </a:extLst>
            </p:cNvPr>
            <p:cNvSpPr txBox="1"/>
            <p:nvPr/>
          </p:nvSpPr>
          <p:spPr>
            <a:xfrm>
              <a:off x="971599" y="3204610"/>
              <a:ext cx="2587931" cy="1659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000" dirty="0">
                  <a:solidFill>
                    <a:srgbClr val="C00000"/>
                  </a:solidFill>
                </a:rPr>
                <a:t>Pasando el mouse por el mapa aparecen los desplazamientos en metros de cada pixel</a:t>
              </a:r>
              <a:endParaRPr lang="es-CO" sz="2000" dirty="0">
                <a:solidFill>
                  <a:srgbClr val="C00000"/>
                </a:solidFill>
              </a:endParaRPr>
            </a:p>
          </p:txBody>
        </p:sp>
        <p:cxnSp>
          <p:nvCxnSpPr>
            <p:cNvPr id="21" name="Conector recto de flecha 20">
              <a:extLst>
                <a:ext uri="{FF2B5EF4-FFF2-40B4-BE49-F238E27FC236}">
                  <a16:creationId xmlns:a16="http://schemas.microsoft.com/office/drawing/2014/main" id="{7DE4464C-E9D7-4105-8FAB-99BD4DEA00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51720" y="2708920"/>
              <a:ext cx="576064" cy="5040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Imagen 7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4EBA92DC-C4AF-214A-FCDE-217907C86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95" y="202053"/>
            <a:ext cx="1422832" cy="391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AA172FE-419D-1CC4-E904-C8B2F830B1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6757" y="202053"/>
            <a:ext cx="1145724" cy="651666"/>
          </a:xfrm>
          <a:prstGeom prst="rect">
            <a:avLst/>
          </a:prstGeom>
        </p:spPr>
      </p:pic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6D53A25C-6BAB-4A64-8255-D9A56E8D1193}"/>
              </a:ext>
            </a:extLst>
          </p:cNvPr>
          <p:cNvCxnSpPr>
            <a:cxnSpLocks/>
            <a:stCxn id="15" idx="1"/>
          </p:cNvCxnSpPr>
          <p:nvPr/>
        </p:nvCxnSpPr>
        <p:spPr>
          <a:xfrm flipH="1">
            <a:off x="2771800" y="800260"/>
            <a:ext cx="327597" cy="17646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436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B00218DA-B903-40FB-865B-740D2D69526F}"/>
              </a:ext>
            </a:extLst>
          </p:cNvPr>
          <p:cNvSpPr txBox="1"/>
          <p:nvPr/>
        </p:nvSpPr>
        <p:spPr>
          <a:xfrm>
            <a:off x="3101914" y="83342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88751F74-81B0-44ED-B715-102C4F145F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C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C116B69-2176-4518-A9C0-45B56176622B}"/>
              </a:ext>
            </a:extLst>
          </p:cNvPr>
          <p:cNvSpPr txBox="1"/>
          <p:nvPr/>
        </p:nvSpPr>
        <p:spPr>
          <a:xfrm>
            <a:off x="1415910" y="695354"/>
            <a:ext cx="62985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800" b="1" dirty="0">
                <a:solidFill>
                  <a:srgbClr val="C00000"/>
                </a:solidFill>
              </a:rPr>
              <a:t>Datos de desplazamientos por pixel</a:t>
            </a:r>
            <a:endParaRPr lang="es-CO" sz="2800" b="1" dirty="0">
              <a:solidFill>
                <a:srgbClr val="C00000"/>
              </a:solidFill>
            </a:endParaRPr>
          </a:p>
        </p:txBody>
      </p:sp>
      <p:grpSp>
        <p:nvGrpSpPr>
          <p:cNvPr id="50" name="Grupo 49">
            <a:extLst>
              <a:ext uri="{FF2B5EF4-FFF2-40B4-BE49-F238E27FC236}">
                <a16:creationId xmlns:a16="http://schemas.microsoft.com/office/drawing/2014/main" id="{809189EB-090D-424D-8E2A-FFE3E9A59FE1}"/>
              </a:ext>
            </a:extLst>
          </p:cNvPr>
          <p:cNvGrpSpPr/>
          <p:nvPr/>
        </p:nvGrpSpPr>
        <p:grpSpPr>
          <a:xfrm>
            <a:off x="107503" y="1268760"/>
            <a:ext cx="9217024" cy="4849797"/>
            <a:chOff x="107503" y="1268760"/>
            <a:chExt cx="9217024" cy="4849797"/>
          </a:xfrm>
        </p:grpSpPr>
        <p:pic>
          <p:nvPicPr>
            <p:cNvPr id="6" name="Imagen 5" descr="Imagen que contiene agua, azul, grande, hombre&#10;&#10;Descripción generada automáticamente">
              <a:extLst>
                <a:ext uri="{FF2B5EF4-FFF2-40B4-BE49-F238E27FC236}">
                  <a16:creationId xmlns:a16="http://schemas.microsoft.com/office/drawing/2014/main" id="{71A1C331-6C82-4CAB-AD75-E41921606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7944" y="1268760"/>
              <a:ext cx="4847619" cy="2876190"/>
            </a:xfrm>
            <a:prstGeom prst="rect">
              <a:avLst/>
            </a:prstGeom>
          </p:spPr>
        </p:pic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F1E82D8C-77F3-4BFC-8AAF-D6E31B8DB634}"/>
                </a:ext>
              </a:extLst>
            </p:cNvPr>
            <p:cNvSpPr txBox="1"/>
            <p:nvPr/>
          </p:nvSpPr>
          <p:spPr>
            <a:xfrm>
              <a:off x="107504" y="1431647"/>
              <a:ext cx="2808312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CO" sz="1100" dirty="0" err="1"/>
                <a:t>Image</a:t>
              </a:r>
              <a:r>
                <a:rPr lang="es-CO" sz="1100" dirty="0"/>
                <a:t>-X:	120	pixel</a:t>
              </a:r>
            </a:p>
            <a:p>
              <a:r>
                <a:rPr lang="es-CO" sz="1100" dirty="0" err="1"/>
                <a:t>Image</a:t>
              </a:r>
              <a:r>
                <a:rPr lang="es-CO" sz="1100" dirty="0"/>
                <a:t>-Y:	145	pixel</a:t>
              </a:r>
            </a:p>
            <a:p>
              <a:r>
                <a:rPr lang="es-CO" sz="1100" dirty="0" err="1"/>
                <a:t>Longitude</a:t>
              </a:r>
              <a:r>
                <a:rPr lang="es-CO" sz="1100" dirty="0"/>
                <a:t>:	73°45'57" W	</a:t>
              </a:r>
              <a:r>
                <a:rPr lang="es-CO" sz="1100" dirty="0" err="1"/>
                <a:t>degree</a:t>
              </a:r>
              <a:endParaRPr lang="es-CO" sz="1100" dirty="0"/>
            </a:p>
            <a:p>
              <a:r>
                <a:rPr lang="es-CO" sz="1100" dirty="0" err="1"/>
                <a:t>Latitude</a:t>
              </a:r>
              <a:r>
                <a:rPr lang="es-CO" sz="1100" dirty="0"/>
                <a:t>:	5°52'09" N	</a:t>
              </a:r>
              <a:r>
                <a:rPr lang="es-CO" sz="1100" dirty="0" err="1"/>
                <a:t>degree</a:t>
              </a:r>
              <a:endParaRPr lang="es-CO" sz="1100" dirty="0"/>
            </a:p>
            <a:p>
              <a:r>
                <a:rPr lang="es-CO" sz="1100" dirty="0" err="1"/>
                <a:t>BandName</a:t>
              </a:r>
              <a:r>
                <a:rPr lang="es-CO" sz="1100" dirty="0"/>
                <a:t>	</a:t>
              </a:r>
              <a:r>
                <a:rPr lang="es-CO" sz="1100" dirty="0" err="1"/>
                <a:t>Value</a:t>
              </a:r>
              <a:r>
                <a:rPr lang="es-CO" sz="1100" dirty="0"/>
                <a:t>	</a:t>
              </a:r>
              <a:r>
                <a:rPr lang="es-CO" sz="1100" dirty="0" err="1"/>
                <a:t>Unit</a:t>
              </a:r>
              <a:endParaRPr lang="es-CO" sz="1100" dirty="0"/>
            </a:p>
            <a:p>
              <a:r>
                <a:rPr lang="es-CO" sz="1100" dirty="0" err="1">
                  <a:solidFill>
                    <a:schemeClr val="accent1"/>
                  </a:solidFill>
                </a:rPr>
                <a:t>displacement</a:t>
              </a:r>
              <a:r>
                <a:rPr lang="es-CO" sz="1100" dirty="0">
                  <a:solidFill>
                    <a:schemeClr val="accent1"/>
                  </a:solidFill>
                </a:rPr>
                <a:t>:	-0.00066	</a:t>
              </a:r>
              <a:r>
                <a:rPr lang="es-CO" sz="1100" dirty="0" err="1">
                  <a:solidFill>
                    <a:schemeClr val="accent1"/>
                  </a:solidFill>
                </a:rPr>
                <a:t>meters</a:t>
              </a:r>
              <a:endParaRPr lang="es-CO" sz="1100" dirty="0">
                <a:solidFill>
                  <a:schemeClr val="accent1"/>
                </a:solidFill>
              </a:endParaRPr>
            </a:p>
            <a:p>
              <a:r>
                <a:rPr lang="es-CO" sz="1100" dirty="0" err="1"/>
                <a:t>incident_angle</a:t>
              </a:r>
              <a:r>
                <a:rPr lang="es-CO" sz="1100" dirty="0"/>
                <a:t>:	31.187532	</a:t>
              </a:r>
            </a:p>
          </p:txBody>
        </p:sp>
        <p:sp>
          <p:nvSpPr>
            <p:cNvPr id="14" name="Rectángulo: esquinas redondeadas 13">
              <a:extLst>
                <a:ext uri="{FF2B5EF4-FFF2-40B4-BE49-F238E27FC236}">
                  <a16:creationId xmlns:a16="http://schemas.microsoft.com/office/drawing/2014/main" id="{2A47AA78-DA3C-4A1F-9957-CC273DCA20CA}"/>
                </a:ext>
              </a:extLst>
            </p:cNvPr>
            <p:cNvSpPr/>
            <p:nvPr/>
          </p:nvSpPr>
          <p:spPr>
            <a:xfrm>
              <a:off x="4107406" y="1361130"/>
              <a:ext cx="216024" cy="266435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59CB84A9-D6E0-4DF3-8468-9D75687E374C}"/>
                </a:ext>
              </a:extLst>
            </p:cNvPr>
            <p:cNvSpPr txBox="1"/>
            <p:nvPr/>
          </p:nvSpPr>
          <p:spPr>
            <a:xfrm>
              <a:off x="3487956" y="4672007"/>
              <a:ext cx="2812236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s-CO"/>
              </a:defPPr>
              <a:lvl1pPr>
                <a:defRPr sz="1100"/>
              </a:lvl1pPr>
            </a:lstStyle>
            <a:p>
              <a:r>
                <a:rPr lang="es-CO" dirty="0" err="1"/>
                <a:t>Image</a:t>
              </a:r>
              <a:r>
                <a:rPr lang="es-CO" dirty="0"/>
                <a:t>-X:	3331	pixel</a:t>
              </a:r>
            </a:p>
            <a:p>
              <a:r>
                <a:rPr lang="es-CO" dirty="0" err="1"/>
                <a:t>Image</a:t>
              </a:r>
              <a:r>
                <a:rPr lang="es-CO" dirty="0"/>
                <a:t>-Y:	2285	pixel</a:t>
              </a:r>
            </a:p>
            <a:p>
              <a:r>
                <a:rPr lang="es-CO" dirty="0" err="1"/>
                <a:t>Longitude</a:t>
              </a:r>
              <a:r>
                <a:rPr lang="es-CO" dirty="0"/>
                <a:t>:	73°27'29" W	</a:t>
              </a:r>
              <a:r>
                <a:rPr lang="es-CO" dirty="0" err="1"/>
                <a:t>degree</a:t>
              </a:r>
              <a:endParaRPr lang="es-CO" dirty="0"/>
            </a:p>
            <a:p>
              <a:r>
                <a:rPr lang="es-CO" dirty="0" err="1"/>
                <a:t>Latitude</a:t>
              </a:r>
              <a:r>
                <a:rPr lang="es-CO" dirty="0"/>
                <a:t>:	6°12'37" N	</a:t>
              </a:r>
              <a:r>
                <a:rPr lang="es-CO" dirty="0" err="1"/>
                <a:t>degree</a:t>
              </a:r>
              <a:endParaRPr lang="es-CO" dirty="0"/>
            </a:p>
            <a:p>
              <a:r>
                <a:rPr lang="es-CO" dirty="0" err="1"/>
                <a:t>BandName</a:t>
              </a:r>
              <a:r>
                <a:rPr lang="es-CO" dirty="0"/>
                <a:t>	</a:t>
              </a:r>
              <a:r>
                <a:rPr lang="es-CO" dirty="0" err="1"/>
                <a:t>Value</a:t>
              </a:r>
              <a:r>
                <a:rPr lang="es-CO" dirty="0"/>
                <a:t>	</a:t>
              </a:r>
              <a:r>
                <a:rPr lang="es-CO" dirty="0" err="1"/>
                <a:t>Unit</a:t>
              </a:r>
              <a:endParaRPr lang="es-CO" dirty="0"/>
            </a:p>
            <a:p>
              <a:r>
                <a:rPr lang="es-CO" dirty="0" err="1">
                  <a:solidFill>
                    <a:schemeClr val="accent1"/>
                  </a:solidFill>
                </a:rPr>
                <a:t>displacement</a:t>
              </a:r>
              <a:r>
                <a:rPr lang="es-CO" dirty="0">
                  <a:solidFill>
                    <a:schemeClr val="accent1"/>
                  </a:solidFill>
                </a:rPr>
                <a:t>:	-0.10842	</a:t>
              </a:r>
              <a:r>
                <a:rPr lang="es-CO" dirty="0" err="1">
                  <a:solidFill>
                    <a:schemeClr val="accent1"/>
                  </a:solidFill>
                </a:rPr>
                <a:t>meters</a:t>
              </a:r>
              <a:endParaRPr lang="es-CO" dirty="0">
                <a:solidFill>
                  <a:schemeClr val="accent1"/>
                </a:solidFill>
              </a:endParaRPr>
            </a:p>
            <a:p>
              <a:r>
                <a:rPr lang="es-CO" dirty="0" err="1"/>
                <a:t>incident_angle</a:t>
              </a:r>
              <a:r>
                <a:rPr lang="es-CO" dirty="0"/>
                <a:t>:	33.983322	</a:t>
              </a: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7A2CCADE-4B9A-4550-BC1E-880705DA56E0}"/>
                </a:ext>
              </a:extLst>
            </p:cNvPr>
            <p:cNvSpPr txBox="1"/>
            <p:nvPr/>
          </p:nvSpPr>
          <p:spPr>
            <a:xfrm>
              <a:off x="323528" y="4293096"/>
              <a:ext cx="2736304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s-CO"/>
              </a:defPPr>
              <a:lvl1pPr>
                <a:defRPr sz="1100"/>
              </a:lvl1pPr>
            </a:lstStyle>
            <a:p>
              <a:r>
                <a:rPr lang="es-CO" dirty="0" err="1"/>
                <a:t>Image</a:t>
              </a:r>
              <a:r>
                <a:rPr lang="es-CO" dirty="0"/>
                <a:t>-X:	145	pixel</a:t>
              </a:r>
            </a:p>
            <a:p>
              <a:r>
                <a:rPr lang="es-CO" dirty="0" err="1"/>
                <a:t>Image</a:t>
              </a:r>
              <a:r>
                <a:rPr lang="es-CO" dirty="0"/>
                <a:t>-Y:	4133	pixel</a:t>
              </a:r>
            </a:p>
            <a:p>
              <a:r>
                <a:rPr lang="es-CO" dirty="0" err="1"/>
                <a:t>Longitude</a:t>
              </a:r>
              <a:r>
                <a:rPr lang="es-CO" dirty="0"/>
                <a:t>:	73°53'16" W	</a:t>
              </a:r>
              <a:r>
                <a:rPr lang="es-CO" dirty="0" err="1"/>
                <a:t>degree</a:t>
              </a:r>
              <a:endParaRPr lang="es-CO" dirty="0"/>
            </a:p>
            <a:p>
              <a:r>
                <a:rPr lang="es-CO" dirty="0" err="1"/>
                <a:t>Latitude</a:t>
              </a:r>
              <a:r>
                <a:rPr lang="es-CO" dirty="0"/>
                <a:t>:	6°21'39" N	</a:t>
              </a:r>
              <a:r>
                <a:rPr lang="es-CO" dirty="0" err="1"/>
                <a:t>degree</a:t>
              </a:r>
              <a:endParaRPr lang="es-CO" dirty="0"/>
            </a:p>
            <a:p>
              <a:r>
                <a:rPr lang="es-CO" dirty="0" err="1"/>
                <a:t>BandName</a:t>
              </a:r>
              <a:r>
                <a:rPr lang="es-CO" dirty="0"/>
                <a:t>	</a:t>
              </a:r>
              <a:r>
                <a:rPr lang="es-CO" dirty="0" err="1"/>
                <a:t>Value</a:t>
              </a:r>
              <a:r>
                <a:rPr lang="es-CO" dirty="0"/>
                <a:t>	</a:t>
              </a:r>
              <a:r>
                <a:rPr lang="es-CO" dirty="0" err="1"/>
                <a:t>Unit</a:t>
              </a:r>
              <a:endParaRPr lang="es-CO" dirty="0"/>
            </a:p>
            <a:p>
              <a:r>
                <a:rPr lang="es-CO" dirty="0" err="1">
                  <a:solidFill>
                    <a:schemeClr val="accent1"/>
                  </a:solidFill>
                </a:rPr>
                <a:t>displacement</a:t>
              </a:r>
              <a:r>
                <a:rPr lang="es-CO" dirty="0">
                  <a:solidFill>
                    <a:schemeClr val="accent1"/>
                  </a:solidFill>
                </a:rPr>
                <a:t>:	-0.60118	</a:t>
              </a:r>
              <a:r>
                <a:rPr lang="es-CO" dirty="0" err="1">
                  <a:solidFill>
                    <a:schemeClr val="accent1"/>
                  </a:solidFill>
                </a:rPr>
                <a:t>meters</a:t>
              </a:r>
              <a:endParaRPr lang="es-CO" dirty="0">
                <a:solidFill>
                  <a:schemeClr val="accent1"/>
                </a:solidFill>
              </a:endParaRPr>
            </a:p>
            <a:p>
              <a:r>
                <a:rPr lang="es-CO" dirty="0" err="1"/>
                <a:t>incident_angle</a:t>
              </a:r>
              <a:r>
                <a:rPr lang="es-CO" dirty="0"/>
                <a:t>:	30.978188	</a:t>
              </a:r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E6D3826A-EC0B-402D-ACE0-893385A43B05}"/>
                </a:ext>
              </a:extLst>
            </p:cNvPr>
            <p:cNvSpPr txBox="1"/>
            <p:nvPr/>
          </p:nvSpPr>
          <p:spPr>
            <a:xfrm>
              <a:off x="115738" y="2705725"/>
              <a:ext cx="2721677" cy="16158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s-CO"/>
              </a:defPPr>
              <a:lvl1pPr>
                <a:defRPr sz="1100"/>
              </a:lvl1pPr>
            </a:lstStyle>
            <a:p>
              <a:endParaRPr lang="es-CO" dirty="0"/>
            </a:p>
            <a:p>
              <a:r>
                <a:rPr lang="es-CO" dirty="0" err="1"/>
                <a:t>Image</a:t>
              </a:r>
              <a:r>
                <a:rPr lang="es-CO" dirty="0"/>
                <a:t>-X:	23	pixel</a:t>
              </a:r>
            </a:p>
            <a:p>
              <a:r>
                <a:rPr lang="es-CO" dirty="0" err="1"/>
                <a:t>Image</a:t>
              </a:r>
              <a:r>
                <a:rPr lang="es-CO" dirty="0"/>
                <a:t>-Y:	2309	pixel</a:t>
              </a:r>
            </a:p>
            <a:p>
              <a:r>
                <a:rPr lang="es-CO" dirty="0" err="1"/>
                <a:t>Longitude</a:t>
              </a:r>
              <a:r>
                <a:rPr lang="es-CO" dirty="0"/>
                <a:t>:	73°51' W	</a:t>
              </a:r>
              <a:r>
                <a:rPr lang="es-CO" dirty="0" err="1"/>
                <a:t>degree</a:t>
              </a:r>
              <a:endParaRPr lang="es-CO" dirty="0"/>
            </a:p>
            <a:p>
              <a:r>
                <a:rPr lang="es-CO" dirty="0" err="1"/>
                <a:t>Latitude</a:t>
              </a:r>
              <a:r>
                <a:rPr lang="es-CO" dirty="0"/>
                <a:t>:	6°07'56" N	</a:t>
              </a:r>
              <a:r>
                <a:rPr lang="es-CO" dirty="0" err="1"/>
                <a:t>degree</a:t>
              </a:r>
              <a:endParaRPr lang="es-CO" dirty="0"/>
            </a:p>
            <a:p>
              <a:r>
                <a:rPr lang="es-CO" dirty="0" err="1"/>
                <a:t>BandName</a:t>
              </a:r>
              <a:r>
                <a:rPr lang="es-CO" dirty="0"/>
                <a:t>	</a:t>
              </a:r>
              <a:r>
                <a:rPr lang="es-CO" dirty="0" err="1"/>
                <a:t>Value</a:t>
              </a:r>
              <a:r>
                <a:rPr lang="es-CO" dirty="0"/>
                <a:t>	</a:t>
              </a:r>
              <a:r>
                <a:rPr lang="es-CO" dirty="0" err="1"/>
                <a:t>Unit</a:t>
              </a:r>
              <a:endParaRPr lang="es-CO" dirty="0"/>
            </a:p>
            <a:p>
              <a:r>
                <a:rPr lang="es-CO" dirty="0" err="1">
                  <a:solidFill>
                    <a:schemeClr val="accent1"/>
                  </a:solidFill>
                </a:rPr>
                <a:t>displacement</a:t>
              </a:r>
              <a:r>
                <a:rPr lang="es-CO" dirty="0">
                  <a:solidFill>
                    <a:schemeClr val="accent1"/>
                  </a:solidFill>
                </a:rPr>
                <a:t>:	-0.33599	</a:t>
              </a:r>
              <a:r>
                <a:rPr lang="es-CO" dirty="0" err="1">
                  <a:solidFill>
                    <a:schemeClr val="accent1"/>
                  </a:solidFill>
                </a:rPr>
                <a:t>meters</a:t>
              </a:r>
              <a:endParaRPr lang="es-CO" dirty="0">
                <a:solidFill>
                  <a:schemeClr val="accent1"/>
                </a:solidFill>
              </a:endParaRPr>
            </a:p>
            <a:p>
              <a:r>
                <a:rPr lang="es-CO" dirty="0" err="1"/>
                <a:t>incident_angle</a:t>
              </a:r>
              <a:r>
                <a:rPr lang="es-CO" dirty="0"/>
                <a:t>:	30.918459	</a:t>
              </a:r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9A3C531C-4C8E-4EE3-9551-CCD9745C4462}"/>
                </a:ext>
              </a:extLst>
            </p:cNvPr>
            <p:cNvSpPr txBox="1"/>
            <p:nvPr/>
          </p:nvSpPr>
          <p:spPr>
            <a:xfrm>
              <a:off x="6369214" y="4653136"/>
              <a:ext cx="2955313" cy="12772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s-CO"/>
              </a:defPPr>
              <a:lvl1pPr>
                <a:defRPr sz="1100"/>
              </a:lvl1pPr>
            </a:lstStyle>
            <a:p>
              <a:r>
                <a:rPr lang="es-CO" dirty="0" err="1"/>
                <a:t>Image</a:t>
              </a:r>
              <a:r>
                <a:rPr lang="es-CO" dirty="0"/>
                <a:t>-X:	6833	pixel</a:t>
              </a:r>
            </a:p>
            <a:p>
              <a:r>
                <a:rPr lang="es-CO" dirty="0" err="1"/>
                <a:t>Image</a:t>
              </a:r>
              <a:r>
                <a:rPr lang="es-CO" dirty="0"/>
                <a:t>-Y:	4109	pixel</a:t>
              </a:r>
            </a:p>
            <a:p>
              <a:r>
                <a:rPr lang="es-CO" dirty="0" err="1"/>
                <a:t>Longitude</a:t>
              </a:r>
              <a:r>
                <a:rPr lang="es-CO" dirty="0"/>
                <a:t>:	73°07'53" W	</a:t>
              </a:r>
              <a:r>
                <a:rPr lang="es-CO" dirty="0" err="1"/>
                <a:t>degree</a:t>
              </a:r>
              <a:endParaRPr lang="es-CO" dirty="0"/>
            </a:p>
            <a:p>
              <a:r>
                <a:rPr lang="es-CO" dirty="0" err="1"/>
                <a:t>Latitude</a:t>
              </a:r>
              <a:r>
                <a:rPr lang="es-CO" dirty="0"/>
                <a:t>:	6°30'50" N	</a:t>
              </a:r>
              <a:r>
                <a:rPr lang="es-CO" dirty="0" err="1"/>
                <a:t>degree</a:t>
              </a:r>
              <a:endParaRPr lang="es-CO" dirty="0"/>
            </a:p>
            <a:p>
              <a:r>
                <a:rPr lang="es-CO" dirty="0" err="1"/>
                <a:t>BandName</a:t>
              </a:r>
              <a:r>
                <a:rPr lang="es-CO" dirty="0"/>
                <a:t>	</a:t>
              </a:r>
              <a:r>
                <a:rPr lang="es-CO" dirty="0" err="1"/>
                <a:t>Value</a:t>
              </a:r>
              <a:r>
                <a:rPr lang="es-CO" dirty="0"/>
                <a:t>	</a:t>
              </a:r>
              <a:r>
                <a:rPr lang="es-CO" dirty="0" err="1"/>
                <a:t>Unit</a:t>
              </a:r>
              <a:endParaRPr lang="es-CO" dirty="0"/>
            </a:p>
            <a:p>
              <a:r>
                <a:rPr lang="es-CO" dirty="0" err="1">
                  <a:solidFill>
                    <a:schemeClr val="accent1"/>
                  </a:solidFill>
                </a:rPr>
                <a:t>displacement</a:t>
              </a:r>
              <a:r>
                <a:rPr lang="es-CO" dirty="0">
                  <a:solidFill>
                    <a:schemeClr val="accent1"/>
                  </a:solidFill>
                </a:rPr>
                <a:t>:	0.01853	</a:t>
              </a:r>
              <a:r>
                <a:rPr lang="es-CO" dirty="0" err="1">
                  <a:solidFill>
                    <a:schemeClr val="accent1"/>
                  </a:solidFill>
                </a:rPr>
                <a:t>meters</a:t>
              </a:r>
              <a:r>
                <a:rPr lang="es-CO" dirty="0">
                  <a:solidFill>
                    <a:schemeClr val="accent1"/>
                  </a:solidFill>
                </a:rPr>
                <a:t>	</a:t>
              </a:r>
            </a:p>
            <a:p>
              <a:r>
                <a:rPr lang="es-CO" dirty="0" err="1"/>
                <a:t>incident_angle</a:t>
              </a:r>
              <a:r>
                <a:rPr lang="es-CO" dirty="0"/>
                <a:t>:	36.720882	</a:t>
              </a:r>
            </a:p>
          </p:txBody>
        </p:sp>
        <p:sp>
          <p:nvSpPr>
            <p:cNvPr id="26" name="Rectángulo: esquinas redondeadas 25">
              <a:extLst>
                <a:ext uri="{FF2B5EF4-FFF2-40B4-BE49-F238E27FC236}">
                  <a16:creationId xmlns:a16="http://schemas.microsoft.com/office/drawing/2014/main" id="{2CEE499F-95D3-43D9-9ABA-E5CA0FB7CF96}"/>
                </a:ext>
              </a:extLst>
            </p:cNvPr>
            <p:cNvSpPr/>
            <p:nvPr/>
          </p:nvSpPr>
          <p:spPr>
            <a:xfrm>
              <a:off x="3995936" y="2780928"/>
              <a:ext cx="216024" cy="266435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8" name="Rectángulo: esquinas redondeadas 27">
              <a:extLst>
                <a:ext uri="{FF2B5EF4-FFF2-40B4-BE49-F238E27FC236}">
                  <a16:creationId xmlns:a16="http://schemas.microsoft.com/office/drawing/2014/main" id="{91DC677E-7213-4F23-97E6-1F010E858E56}"/>
                </a:ext>
              </a:extLst>
            </p:cNvPr>
            <p:cNvSpPr/>
            <p:nvPr/>
          </p:nvSpPr>
          <p:spPr>
            <a:xfrm>
              <a:off x="3990708" y="3947775"/>
              <a:ext cx="216024" cy="266435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0" name="Rectángulo: esquinas redondeadas 29">
              <a:extLst>
                <a:ext uri="{FF2B5EF4-FFF2-40B4-BE49-F238E27FC236}">
                  <a16:creationId xmlns:a16="http://schemas.microsoft.com/office/drawing/2014/main" id="{0033E8BC-B5C6-4EC7-8DAC-DFCDA68AA245}"/>
                </a:ext>
              </a:extLst>
            </p:cNvPr>
            <p:cNvSpPr/>
            <p:nvPr/>
          </p:nvSpPr>
          <p:spPr>
            <a:xfrm>
              <a:off x="5918072" y="2514493"/>
              <a:ext cx="216024" cy="266435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2" name="Rectángulo: esquinas redondeadas 31">
              <a:extLst>
                <a:ext uri="{FF2B5EF4-FFF2-40B4-BE49-F238E27FC236}">
                  <a16:creationId xmlns:a16="http://schemas.microsoft.com/office/drawing/2014/main" id="{4D68A321-9629-41D2-B21A-5DF53DBD5C6C}"/>
                </a:ext>
              </a:extLst>
            </p:cNvPr>
            <p:cNvSpPr/>
            <p:nvPr/>
          </p:nvSpPr>
          <p:spPr>
            <a:xfrm>
              <a:off x="8618209" y="3858560"/>
              <a:ext cx="216024" cy="266435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3" name="Rectángulo: esquinas redondeadas 32">
              <a:extLst>
                <a:ext uri="{FF2B5EF4-FFF2-40B4-BE49-F238E27FC236}">
                  <a16:creationId xmlns:a16="http://schemas.microsoft.com/office/drawing/2014/main" id="{E89E591F-A504-4D99-AD07-A21DCCC9073E}"/>
                </a:ext>
              </a:extLst>
            </p:cNvPr>
            <p:cNvSpPr/>
            <p:nvPr/>
          </p:nvSpPr>
          <p:spPr>
            <a:xfrm>
              <a:off x="107503" y="1431647"/>
              <a:ext cx="2736305" cy="1277273"/>
            </a:xfrm>
            <a:prstGeom prst="roundRect">
              <a:avLst/>
            </a:prstGeom>
            <a:noFill/>
            <a:ln w="3492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5" name="Rectángulo: esquinas redondeadas 34">
              <a:extLst>
                <a:ext uri="{FF2B5EF4-FFF2-40B4-BE49-F238E27FC236}">
                  <a16:creationId xmlns:a16="http://schemas.microsoft.com/office/drawing/2014/main" id="{C1D20BC2-3D08-43B4-942B-0131ABFF5713}"/>
                </a:ext>
              </a:extLst>
            </p:cNvPr>
            <p:cNvSpPr/>
            <p:nvPr/>
          </p:nvSpPr>
          <p:spPr>
            <a:xfrm>
              <a:off x="107504" y="2911142"/>
              <a:ext cx="2736304" cy="1277273"/>
            </a:xfrm>
            <a:prstGeom prst="roundRect">
              <a:avLst/>
            </a:prstGeom>
            <a:noFill/>
            <a:ln w="3492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7" name="Rectángulo: esquinas redondeadas 36">
              <a:extLst>
                <a:ext uri="{FF2B5EF4-FFF2-40B4-BE49-F238E27FC236}">
                  <a16:creationId xmlns:a16="http://schemas.microsoft.com/office/drawing/2014/main" id="{676E6C3A-6906-4CCA-BBED-671763C2B0A4}"/>
                </a:ext>
              </a:extLst>
            </p:cNvPr>
            <p:cNvSpPr/>
            <p:nvPr/>
          </p:nvSpPr>
          <p:spPr>
            <a:xfrm>
              <a:off x="205980" y="4329236"/>
              <a:ext cx="2840212" cy="1277273"/>
            </a:xfrm>
            <a:prstGeom prst="roundRect">
              <a:avLst/>
            </a:prstGeom>
            <a:noFill/>
            <a:ln w="3492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9" name="Rectángulo: esquinas redondeadas 38">
              <a:extLst>
                <a:ext uri="{FF2B5EF4-FFF2-40B4-BE49-F238E27FC236}">
                  <a16:creationId xmlns:a16="http://schemas.microsoft.com/office/drawing/2014/main" id="{D26FD9D4-F50D-4FAE-8132-59F4641683A5}"/>
                </a:ext>
              </a:extLst>
            </p:cNvPr>
            <p:cNvSpPr/>
            <p:nvPr/>
          </p:nvSpPr>
          <p:spPr>
            <a:xfrm>
              <a:off x="3419872" y="4657266"/>
              <a:ext cx="2736304" cy="1277273"/>
            </a:xfrm>
            <a:prstGeom prst="roundRect">
              <a:avLst/>
            </a:prstGeom>
            <a:noFill/>
            <a:ln w="3492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1" name="Rectángulo: esquinas redondeadas 40">
              <a:extLst>
                <a:ext uri="{FF2B5EF4-FFF2-40B4-BE49-F238E27FC236}">
                  <a16:creationId xmlns:a16="http://schemas.microsoft.com/office/drawing/2014/main" id="{6436BEDD-9801-4774-A44A-4E70C90EA585}"/>
                </a:ext>
              </a:extLst>
            </p:cNvPr>
            <p:cNvSpPr/>
            <p:nvPr/>
          </p:nvSpPr>
          <p:spPr>
            <a:xfrm>
              <a:off x="6355574" y="4693568"/>
              <a:ext cx="2680921" cy="1236842"/>
            </a:xfrm>
            <a:prstGeom prst="roundRect">
              <a:avLst/>
            </a:prstGeom>
            <a:noFill/>
            <a:ln w="3492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2" name="Flecha: a la derecha 41">
              <a:extLst>
                <a:ext uri="{FF2B5EF4-FFF2-40B4-BE49-F238E27FC236}">
                  <a16:creationId xmlns:a16="http://schemas.microsoft.com/office/drawing/2014/main" id="{CAA34938-2383-43F8-8926-649A70BDD28A}"/>
                </a:ext>
              </a:extLst>
            </p:cNvPr>
            <p:cNvSpPr/>
            <p:nvPr/>
          </p:nvSpPr>
          <p:spPr>
            <a:xfrm>
              <a:off x="3559964" y="1321741"/>
              <a:ext cx="453200" cy="38684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4" name="Flecha: a la derecha 43">
              <a:extLst>
                <a:ext uri="{FF2B5EF4-FFF2-40B4-BE49-F238E27FC236}">
                  <a16:creationId xmlns:a16="http://schemas.microsoft.com/office/drawing/2014/main" id="{A5A82F8C-8873-40D9-854A-F9E54CC05840}"/>
                </a:ext>
              </a:extLst>
            </p:cNvPr>
            <p:cNvSpPr/>
            <p:nvPr/>
          </p:nvSpPr>
          <p:spPr>
            <a:xfrm>
              <a:off x="3340167" y="2762728"/>
              <a:ext cx="453200" cy="38684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6" name="Flecha: a la derecha 45">
              <a:extLst>
                <a:ext uri="{FF2B5EF4-FFF2-40B4-BE49-F238E27FC236}">
                  <a16:creationId xmlns:a16="http://schemas.microsoft.com/office/drawing/2014/main" id="{C762E496-F681-48A6-B64B-128EDD9570F4}"/>
                </a:ext>
              </a:extLst>
            </p:cNvPr>
            <p:cNvSpPr/>
            <p:nvPr/>
          </p:nvSpPr>
          <p:spPr>
            <a:xfrm rot="19902972">
              <a:off x="3323829" y="4135812"/>
              <a:ext cx="453200" cy="38684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7" name="Flecha: a la derecha 46">
              <a:extLst>
                <a:ext uri="{FF2B5EF4-FFF2-40B4-BE49-F238E27FC236}">
                  <a16:creationId xmlns:a16="http://schemas.microsoft.com/office/drawing/2014/main" id="{7A5CB054-A3BC-4087-B325-2A678CFB5D83}"/>
                </a:ext>
              </a:extLst>
            </p:cNvPr>
            <p:cNvSpPr/>
            <p:nvPr/>
          </p:nvSpPr>
          <p:spPr>
            <a:xfrm rot="18218876" flipV="1">
              <a:off x="4280993" y="3678618"/>
              <a:ext cx="2112521" cy="4571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9" name="Flecha: a la derecha 48">
              <a:extLst>
                <a:ext uri="{FF2B5EF4-FFF2-40B4-BE49-F238E27FC236}">
                  <a16:creationId xmlns:a16="http://schemas.microsoft.com/office/drawing/2014/main" id="{44C621EA-8A9F-4B85-8D1E-2F8D4DEB8848}"/>
                </a:ext>
              </a:extLst>
            </p:cNvPr>
            <p:cNvSpPr/>
            <p:nvPr/>
          </p:nvSpPr>
          <p:spPr>
            <a:xfrm rot="16356555">
              <a:off x="8507882" y="4210488"/>
              <a:ext cx="453200" cy="38684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pic>
        <p:nvPicPr>
          <p:cNvPr id="3" name="Imagen 7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9CCE94B0-93D8-814D-DC30-302B40E02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38" y="204133"/>
            <a:ext cx="1423988" cy="398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E7778D6-D4A6-BA32-748E-2752FDDEC3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3048" y="204133"/>
            <a:ext cx="1146655" cy="663082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3A8598E-3ECB-93BB-C070-97956BBB6F6A}"/>
              </a:ext>
            </a:extLst>
          </p:cNvPr>
          <p:cNvSpPr txBox="1"/>
          <p:nvPr/>
        </p:nvSpPr>
        <p:spPr>
          <a:xfrm>
            <a:off x="205980" y="6047437"/>
            <a:ext cx="7863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solidFill>
                  <a:srgbClr val="C00000"/>
                </a:solidFill>
              </a:rPr>
              <a:t>Pasando el mouse por el mapa aparecen los desplazamientos en metros de cada pixel</a:t>
            </a:r>
            <a:endParaRPr lang="es-CO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20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B00218DA-B903-40FB-865B-740D2D69526F}"/>
              </a:ext>
            </a:extLst>
          </p:cNvPr>
          <p:cNvSpPr txBox="1"/>
          <p:nvPr/>
        </p:nvSpPr>
        <p:spPr>
          <a:xfrm>
            <a:off x="3101914" y="83342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88751F74-81B0-44ED-B715-102C4F145F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C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926A020-D005-47F1-A70E-53E3DF1DF8BC}"/>
              </a:ext>
            </a:extLst>
          </p:cNvPr>
          <p:cNvSpPr txBox="1"/>
          <p:nvPr/>
        </p:nvSpPr>
        <p:spPr>
          <a:xfrm>
            <a:off x="2987824" y="1268760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/>
              <a:t>Conclusiones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8E4ED5A-B359-4AB0-BD08-F4D7BC28E630}"/>
              </a:ext>
            </a:extLst>
          </p:cNvPr>
          <p:cNvSpPr txBox="1"/>
          <p:nvPr/>
        </p:nvSpPr>
        <p:spPr>
          <a:xfrm>
            <a:off x="611561" y="2060848"/>
            <a:ext cx="828092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400" dirty="0"/>
              <a:t>El manejo de sensores con </a:t>
            </a:r>
            <a:r>
              <a:rPr lang="es-CO" sz="1400" b="1" dirty="0"/>
              <a:t>radar</a:t>
            </a:r>
            <a:r>
              <a:rPr lang="es-CO" sz="1400" dirty="0"/>
              <a:t> permiten una gran </a:t>
            </a:r>
            <a:r>
              <a:rPr lang="es-CO" sz="1400" b="1" dirty="0"/>
              <a:t>penetración en los terrenos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400" dirty="0"/>
              <a:t>Se debe estudiar con mucha profundidad el uso del radar especialmente porque </a:t>
            </a:r>
            <a:r>
              <a:rPr lang="es-CO" sz="1400" b="1" dirty="0"/>
              <a:t>las ondas de radar no se impactan con asuntos atmosféricos </a:t>
            </a:r>
            <a:r>
              <a:rPr lang="es-CO" sz="1400" dirty="0"/>
              <a:t>como nubes por ejemplo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400" dirty="0"/>
              <a:t>El conocimiento de las capacidades de los sensores incluye la </a:t>
            </a:r>
            <a:r>
              <a:rPr lang="es-CO" sz="1400" b="1" dirty="0"/>
              <a:t>filtración de los “ruidos”</a:t>
            </a:r>
            <a:r>
              <a:rPr lang="es-CO" sz="1400" dirty="0"/>
              <a:t> producidos por diferentes aspectos incluido el mismo sensor lo cual se explica en esta presentación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400" dirty="0"/>
              <a:t>La aplicación en el caso de sismos analiza casos específicos, pero igualmente se pueden aplicar en </a:t>
            </a:r>
            <a:r>
              <a:rPr lang="es-CO" sz="1400" b="1" dirty="0"/>
              <a:t>terrenos de hundimiento permanente </a:t>
            </a:r>
            <a:r>
              <a:rPr lang="es-CO" sz="1400" dirty="0"/>
              <a:t>y predecir desastres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400" dirty="0"/>
              <a:t>Estos algoritmos pretenden hacer pedagogía para mostrar que se trata de una tecnología que requiere conocimientos en los temas de ciencias satelitales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400" dirty="0"/>
              <a:t>Dentro de la definición de la </a:t>
            </a:r>
            <a:r>
              <a:rPr lang="es-CO" sz="1400" b="1" dirty="0"/>
              <a:t>Ingeniería Humanitaria </a:t>
            </a:r>
            <a:r>
              <a:rPr lang="es-CO" sz="1400" dirty="0"/>
              <a:t>está la </a:t>
            </a:r>
            <a:r>
              <a:rPr lang="es-CO" sz="1400" b="1" dirty="0"/>
              <a:t>recuperación de desastres </a:t>
            </a:r>
            <a:r>
              <a:rPr lang="es-CO" sz="1400" dirty="0"/>
              <a:t>incluidos terremotos que es el tema de esta presentación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400" dirty="0"/>
              <a:t>Los satélites nos muestran las ondas de luz, no objetos determinados, y la aplicación de estas tecnologías intentan “atrapar” las señales de interés de acuerdo con los espectros electromagnéticos y sus diferentes combinaciones de las señales para </a:t>
            </a:r>
          </a:p>
        </p:txBody>
      </p:sp>
      <p:pic>
        <p:nvPicPr>
          <p:cNvPr id="3" name="Imagen 7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66A7F1EF-CC6D-9B96-94D2-47037A302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38" y="204133"/>
            <a:ext cx="1423988" cy="398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8A9E341-485E-D096-544B-7628C3257E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3048" y="204133"/>
            <a:ext cx="1146655" cy="6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91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96EE38F5-111C-F1E1-6EB1-27972E353F97}"/>
              </a:ext>
            </a:extLst>
          </p:cNvPr>
          <p:cNvGrpSpPr/>
          <p:nvPr/>
        </p:nvGrpSpPr>
        <p:grpSpPr>
          <a:xfrm>
            <a:off x="937777" y="1322247"/>
            <a:ext cx="6932186" cy="3275328"/>
            <a:chOff x="1357372" y="-60941"/>
            <a:chExt cx="9242915" cy="4367105"/>
          </a:xfrm>
        </p:grpSpPr>
        <p:pic>
          <p:nvPicPr>
            <p:cNvPr id="3" name="Imagen 7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6599E19B-8501-728B-1D66-D1913390E2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7372" y="228600"/>
              <a:ext cx="2343091" cy="668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388E1F80-6829-A01C-F5B4-A75E51EE8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91073" y="-60941"/>
              <a:ext cx="1909214" cy="1103592"/>
            </a:xfrm>
            <a:prstGeom prst="rect">
              <a:avLst/>
            </a:prstGeom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A20E1E62-B7B9-42B5-AEBF-47FB228BADFE}"/>
                </a:ext>
              </a:extLst>
            </p:cNvPr>
            <p:cNvSpPr txBox="1"/>
            <p:nvPr/>
          </p:nvSpPr>
          <p:spPr>
            <a:xfrm>
              <a:off x="4349809" y="2705725"/>
              <a:ext cx="2229671" cy="1600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7200" dirty="0">
                  <a:solidFill>
                    <a:schemeClr val="accent1"/>
                  </a:solidFill>
                </a:rPr>
                <a:t>FIN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599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CDD93785-EF5D-7A09-A0D8-72CAC0F83C9C}"/>
              </a:ext>
            </a:extLst>
          </p:cNvPr>
          <p:cNvGrpSpPr/>
          <p:nvPr/>
        </p:nvGrpSpPr>
        <p:grpSpPr>
          <a:xfrm>
            <a:off x="132633" y="83342"/>
            <a:ext cx="8903863" cy="6586018"/>
            <a:chOff x="132633" y="83342"/>
            <a:chExt cx="9012403" cy="6716482"/>
          </a:xfrm>
        </p:grpSpPr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51B26774-C0B0-476B-A81A-62CD9701C867}"/>
                </a:ext>
              </a:extLst>
            </p:cNvPr>
            <p:cNvSpPr txBox="1"/>
            <p:nvPr/>
          </p:nvSpPr>
          <p:spPr>
            <a:xfrm>
              <a:off x="3101914" y="83342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73C0EB12-2378-4BAB-AC66-3E851CB98FD2}"/>
                </a:ext>
              </a:extLst>
            </p:cNvPr>
            <p:cNvSpPr txBox="1"/>
            <p:nvPr/>
          </p:nvSpPr>
          <p:spPr>
            <a:xfrm>
              <a:off x="132633" y="644400"/>
              <a:ext cx="9012403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2800" b="1" dirty="0">
                  <a:solidFill>
                    <a:srgbClr val="C00000"/>
                  </a:solidFill>
                </a:rPr>
                <a:t>Desplazamientos de tierra en Los Santos, Colombia</a:t>
              </a:r>
            </a:p>
            <a:p>
              <a:pPr algn="ctr"/>
              <a:r>
                <a:rPr lang="es-CO" dirty="0">
                  <a:solidFill>
                    <a:schemeClr val="accent1"/>
                  </a:solidFill>
                </a:rPr>
                <a:t>Sobre l</a:t>
              </a:r>
              <a:r>
                <a:rPr lang="es-MX" sz="180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os productos de </a:t>
              </a:r>
              <a:r>
                <a:rPr lang="es-MX" sz="18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Nivel-1 SLC </a:t>
              </a:r>
              <a:endParaRPr lang="es-CO" dirty="0">
                <a:solidFill>
                  <a:schemeClr val="accent1"/>
                </a:solidFill>
              </a:endParaRPr>
            </a:p>
          </p:txBody>
        </p:sp>
        <p:grpSp>
          <p:nvGrpSpPr>
            <p:cNvPr id="2" name="Grupo 1">
              <a:extLst>
                <a:ext uri="{FF2B5EF4-FFF2-40B4-BE49-F238E27FC236}">
                  <a16:creationId xmlns:a16="http://schemas.microsoft.com/office/drawing/2014/main" id="{A64EB0E3-0DA1-4426-8292-BCAF38FEEAAC}"/>
                </a:ext>
              </a:extLst>
            </p:cNvPr>
            <p:cNvGrpSpPr/>
            <p:nvPr/>
          </p:nvGrpSpPr>
          <p:grpSpPr>
            <a:xfrm>
              <a:off x="547638" y="1429478"/>
              <a:ext cx="7738786" cy="5370346"/>
              <a:chOff x="548081" y="1340424"/>
              <a:chExt cx="7788534" cy="5434234"/>
            </a:xfrm>
          </p:grpSpPr>
          <p:sp>
            <p:nvSpPr>
              <p:cNvPr id="6" name="Rectángulo 5">
                <a:extLst>
                  <a:ext uri="{FF2B5EF4-FFF2-40B4-BE49-F238E27FC236}">
                    <a16:creationId xmlns:a16="http://schemas.microsoft.com/office/drawing/2014/main" id="{965528AE-E8E0-49FF-8227-55D95482814F}"/>
                  </a:ext>
                </a:extLst>
              </p:cNvPr>
              <p:cNvSpPr/>
              <p:nvPr/>
            </p:nvSpPr>
            <p:spPr>
              <a:xfrm>
                <a:off x="548081" y="5042328"/>
                <a:ext cx="7788534" cy="9654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MX" sz="2800" b="1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Trazado de la cobertura del satélite sobre el territorio</a:t>
                </a:r>
                <a:endParaRPr lang="es-CO" sz="28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" name="Rectángulo 6">
                <a:extLst>
                  <a:ext uri="{FF2B5EF4-FFF2-40B4-BE49-F238E27FC236}">
                    <a16:creationId xmlns:a16="http://schemas.microsoft.com/office/drawing/2014/main" id="{472AF7D7-242E-4C68-8B1F-6C43D2041A25}"/>
                  </a:ext>
                </a:extLst>
              </p:cNvPr>
              <p:cNvSpPr/>
              <p:nvPr/>
            </p:nvSpPr>
            <p:spPr>
              <a:xfrm>
                <a:off x="1477144" y="6497659"/>
                <a:ext cx="5400600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CO" sz="1200" dirty="0">
                    <a:latin typeface="Arial" panose="020B0604020202020204" pitchFamily="34" charset="0"/>
                    <a:cs typeface="Arial" panose="020B0604020202020204" pitchFamily="34" charset="0"/>
                    <a:hlinkClick r:id="rId3"/>
                  </a:rPr>
                  <a:t>https://www.researchgate.net/post/SENTINEL-1_IW_Level-1_SLC_vs_GRD</a:t>
                </a:r>
                <a:endParaRPr lang="es-CO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9" name="Imagen 8">
                <a:extLst>
                  <a:ext uri="{FF2B5EF4-FFF2-40B4-BE49-F238E27FC236}">
                    <a16:creationId xmlns:a16="http://schemas.microsoft.com/office/drawing/2014/main" id="{1347594C-41A0-46B5-9AA8-E440F37F3B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23571" y="1340424"/>
                <a:ext cx="4354155" cy="3606692"/>
              </a:xfrm>
              <a:prstGeom prst="rect">
                <a:avLst/>
              </a:prstGeom>
            </p:spPr>
          </p:pic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4B78D79D-05D2-4D2A-9499-B9BA3BF135F6}"/>
                  </a:ext>
                </a:extLst>
              </p:cNvPr>
              <p:cNvSpPr txBox="1"/>
              <p:nvPr/>
            </p:nvSpPr>
            <p:spPr>
              <a:xfrm>
                <a:off x="7012435" y="3452286"/>
                <a:ext cx="185919" cy="2802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endParaRPr lang="es-MX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" name="Imagen 7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8D8256C1-4B89-71C3-C2B4-5F7890B522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638" y="204133"/>
              <a:ext cx="1423988" cy="398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66AEBB10-3A04-BE64-A2BA-7925456205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53048" y="204133"/>
              <a:ext cx="1146655" cy="6630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468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FE89403E-0BA8-EACC-E760-4A90DD609047}"/>
              </a:ext>
            </a:extLst>
          </p:cNvPr>
          <p:cNvGrpSpPr/>
          <p:nvPr/>
        </p:nvGrpSpPr>
        <p:grpSpPr>
          <a:xfrm>
            <a:off x="281259" y="83342"/>
            <a:ext cx="8731996" cy="6754667"/>
            <a:chOff x="281259" y="83342"/>
            <a:chExt cx="8731996" cy="6754667"/>
          </a:xfrm>
        </p:grpSpPr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id="{851DA414-E7E9-451E-A2C6-18F000D2B22B}"/>
                </a:ext>
              </a:extLst>
            </p:cNvPr>
            <p:cNvSpPr txBox="1"/>
            <p:nvPr/>
          </p:nvSpPr>
          <p:spPr>
            <a:xfrm>
              <a:off x="2846252" y="572189"/>
              <a:ext cx="2840842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MX" sz="2800" b="1" dirty="0">
                  <a:solidFill>
                    <a:srgbClr val="C00000"/>
                  </a:solidFill>
                </a:rPr>
                <a:t>Algoritmo </a:t>
              </a:r>
            </a:p>
            <a:p>
              <a:pPr algn="ctr"/>
              <a:r>
                <a:rPr lang="es-MX" sz="2800" b="1" dirty="0">
                  <a:solidFill>
                    <a:srgbClr val="C00000"/>
                  </a:solidFill>
                </a:rPr>
                <a:t>Área, Órbita 1/6</a:t>
              </a:r>
              <a:endParaRPr lang="es-CO" sz="2800" b="1" dirty="0">
                <a:solidFill>
                  <a:srgbClr val="C00000"/>
                </a:solidFill>
              </a:endParaRPr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E464980C-C0E2-434E-A032-CBCAB34C64EA}"/>
                </a:ext>
              </a:extLst>
            </p:cNvPr>
            <p:cNvSpPr txBox="1"/>
            <p:nvPr/>
          </p:nvSpPr>
          <p:spPr>
            <a:xfrm>
              <a:off x="3101914" y="83342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pic>
          <p:nvPicPr>
            <p:cNvPr id="10" name="Imagen 7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F4373620-E8A0-C59D-3224-1715606CE7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638" y="204133"/>
              <a:ext cx="1423988" cy="398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6D57A289-C5F4-5393-339A-2EC98C80C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53048" y="204133"/>
              <a:ext cx="1146655" cy="663082"/>
            </a:xfrm>
            <a:prstGeom prst="rect">
              <a:avLst/>
            </a:prstGeom>
          </p:spPr>
        </p:pic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58BDB7E0-1A77-61E1-1412-676DA6C876B4}"/>
                </a:ext>
              </a:extLst>
            </p:cNvPr>
            <p:cNvGrpSpPr/>
            <p:nvPr/>
          </p:nvGrpSpPr>
          <p:grpSpPr>
            <a:xfrm>
              <a:off x="281259" y="1030908"/>
              <a:ext cx="8731996" cy="5807101"/>
              <a:chOff x="239470" y="1014815"/>
              <a:chExt cx="9136841" cy="5968428"/>
            </a:xfrm>
          </p:grpSpPr>
          <p:sp>
            <p:nvSpPr>
              <p:cNvPr id="116" name="CuadroTexto 115">
                <a:extLst>
                  <a:ext uri="{FF2B5EF4-FFF2-40B4-BE49-F238E27FC236}">
                    <a16:creationId xmlns:a16="http://schemas.microsoft.com/office/drawing/2014/main" id="{0769E3CE-0A24-4007-A874-7D6D6C04D0C9}"/>
                  </a:ext>
                </a:extLst>
              </p:cNvPr>
              <p:cNvSpPr txBox="1"/>
              <p:nvPr/>
            </p:nvSpPr>
            <p:spPr>
              <a:xfrm>
                <a:off x="239470" y="5559771"/>
                <a:ext cx="9018024" cy="14234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s-MX" sz="2800" b="0" i="0" dirty="0">
                    <a:solidFill>
                      <a:srgbClr val="202122"/>
                    </a:solidFill>
                    <a:effectLst/>
                    <a:latin typeface="Arial" panose="020B0604020202020204" pitchFamily="34" charset="0"/>
                  </a:rPr>
                  <a:t>La </a:t>
                </a:r>
                <a:r>
                  <a:rPr lang="es-MX" sz="2800" b="1" i="0" dirty="0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</a:rPr>
                  <a:t>Interferometría radar de apertura sintética</a:t>
                </a:r>
                <a:r>
                  <a:rPr lang="es-MX" sz="2800" b="0" i="0" dirty="0">
                    <a:solidFill>
                      <a:srgbClr val="202122"/>
                    </a:solidFill>
                    <a:effectLst/>
                    <a:latin typeface="Arial" panose="020B0604020202020204" pitchFamily="34" charset="0"/>
                  </a:rPr>
                  <a:t>, se usa para generar mapas de </a:t>
                </a:r>
                <a:r>
                  <a:rPr lang="es-MX" sz="2800" b="0" i="0" dirty="0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</a:rPr>
                  <a:t>desplazamientos</a:t>
                </a:r>
                <a:r>
                  <a:rPr lang="es-MX" sz="2800" b="0" i="0" dirty="0">
                    <a:solidFill>
                      <a:srgbClr val="202122"/>
                    </a:solidFill>
                    <a:effectLst/>
                    <a:latin typeface="Arial" panose="020B0604020202020204" pitchFamily="34" charset="0"/>
                  </a:rPr>
                  <a:t> de la superficie terrestre, y </a:t>
                </a:r>
                <a:r>
                  <a:rPr lang="es-MX" sz="2800" b="0" i="0" dirty="0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</a:rPr>
                  <a:t>mapas de </a:t>
                </a:r>
                <a:r>
                  <a:rPr lang="es-MX" sz="2800" b="0" i="0" u="none" strike="noStrike" dirty="0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</a:rPr>
                  <a:t>elevación del terreno</a:t>
                </a:r>
                <a:endParaRPr lang="es-MX" sz="2800" b="0" i="0" dirty="0">
                  <a:solidFill>
                    <a:srgbClr val="C00000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pic>
            <p:nvPicPr>
              <p:cNvPr id="43" name="Imagen 42">
                <a:extLst>
                  <a:ext uri="{FF2B5EF4-FFF2-40B4-BE49-F238E27FC236}">
                    <a16:creationId xmlns:a16="http://schemas.microsoft.com/office/drawing/2014/main" id="{C1D8096E-F052-4576-9BAA-9E59064F14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28370" y="1014815"/>
                <a:ext cx="1036025" cy="1065158"/>
              </a:xfrm>
              <a:prstGeom prst="rect">
                <a:avLst/>
              </a:prstGeom>
            </p:spPr>
          </p:pic>
          <p:grpSp>
            <p:nvGrpSpPr>
              <p:cNvPr id="2" name="Grupo 1">
                <a:extLst>
                  <a:ext uri="{FF2B5EF4-FFF2-40B4-BE49-F238E27FC236}">
                    <a16:creationId xmlns:a16="http://schemas.microsoft.com/office/drawing/2014/main" id="{C2431AE7-84BD-4779-86CB-E978957660BB}"/>
                  </a:ext>
                </a:extLst>
              </p:cNvPr>
              <p:cNvGrpSpPr/>
              <p:nvPr/>
            </p:nvGrpSpPr>
            <p:grpSpPr>
              <a:xfrm>
                <a:off x="323528" y="1526296"/>
                <a:ext cx="9052783" cy="3941275"/>
                <a:chOff x="55721" y="1071900"/>
                <a:chExt cx="9052783" cy="3941275"/>
              </a:xfrm>
            </p:grpSpPr>
            <p:sp>
              <p:nvSpPr>
                <p:cNvPr id="34" name="Rectángulo: esquinas redondeadas 33">
                  <a:extLst>
                    <a:ext uri="{FF2B5EF4-FFF2-40B4-BE49-F238E27FC236}">
                      <a16:creationId xmlns:a16="http://schemas.microsoft.com/office/drawing/2014/main" id="{6A4C90A2-64C5-4B99-AA03-BD90E762F181}"/>
                    </a:ext>
                  </a:extLst>
                </p:cNvPr>
                <p:cNvSpPr/>
                <p:nvPr/>
              </p:nvSpPr>
              <p:spPr>
                <a:xfrm>
                  <a:off x="5091081" y="1628800"/>
                  <a:ext cx="1079700" cy="652634"/>
                </a:xfrm>
                <a:prstGeom prst="round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s-CO" sz="800" dirty="0">
                    <a:solidFill>
                      <a:srgbClr val="C00000"/>
                    </a:solidFill>
                  </a:endParaRPr>
                </a:p>
              </p:txBody>
            </p:sp>
            <p:pic>
              <p:nvPicPr>
                <p:cNvPr id="49" name="Imagen 48">
                  <a:extLst>
                    <a:ext uri="{FF2B5EF4-FFF2-40B4-BE49-F238E27FC236}">
                      <a16:creationId xmlns:a16="http://schemas.microsoft.com/office/drawing/2014/main" id="{0793832D-8703-45FF-8363-72A0008825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5914" y="2726787"/>
                  <a:ext cx="818569" cy="649080"/>
                </a:xfrm>
                <a:prstGeom prst="rect">
                  <a:avLst/>
                </a:prstGeom>
              </p:spPr>
            </p:pic>
            <p:sp>
              <p:nvSpPr>
                <p:cNvPr id="50" name="Flecha: a la derecha 49">
                  <a:extLst>
                    <a:ext uri="{FF2B5EF4-FFF2-40B4-BE49-F238E27FC236}">
                      <a16:creationId xmlns:a16="http://schemas.microsoft.com/office/drawing/2014/main" id="{A1840A48-2E7D-49A0-A49A-E72309B1D242}"/>
                    </a:ext>
                  </a:extLst>
                </p:cNvPr>
                <p:cNvSpPr/>
                <p:nvPr/>
              </p:nvSpPr>
              <p:spPr>
                <a:xfrm>
                  <a:off x="1043608" y="3071588"/>
                  <a:ext cx="138914" cy="215277"/>
                </a:xfrm>
                <a:prstGeom prst="rightArrow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sz="75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  <p:sp>
              <p:nvSpPr>
                <p:cNvPr id="55" name="Rectángulo: esquinas redondeadas 54">
                  <a:extLst>
                    <a:ext uri="{FF2B5EF4-FFF2-40B4-BE49-F238E27FC236}">
                      <a16:creationId xmlns:a16="http://schemas.microsoft.com/office/drawing/2014/main" id="{0CE94398-3C8C-449E-8A9E-FB3B81A65C62}"/>
                    </a:ext>
                  </a:extLst>
                </p:cNvPr>
                <p:cNvSpPr/>
                <p:nvPr/>
              </p:nvSpPr>
              <p:spPr>
                <a:xfrm>
                  <a:off x="65914" y="2719579"/>
                  <a:ext cx="901111" cy="861421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  <a:alpha val="7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sz="750" dirty="0"/>
                </a:p>
              </p:txBody>
            </p:sp>
            <p:sp>
              <p:nvSpPr>
                <p:cNvPr id="56" name="Cerrar llave 55">
                  <a:extLst>
                    <a:ext uri="{FF2B5EF4-FFF2-40B4-BE49-F238E27FC236}">
                      <a16:creationId xmlns:a16="http://schemas.microsoft.com/office/drawing/2014/main" id="{0EBF63B0-E53A-4CE7-A5C1-EE7159C3106D}"/>
                    </a:ext>
                  </a:extLst>
                </p:cNvPr>
                <p:cNvSpPr/>
                <p:nvPr/>
              </p:nvSpPr>
              <p:spPr>
                <a:xfrm rot="5400000">
                  <a:off x="469244" y="3241381"/>
                  <a:ext cx="57326" cy="884371"/>
                </a:xfrm>
                <a:prstGeom prst="rightBrace">
                  <a:avLst>
                    <a:gd name="adj1" fmla="val 8333"/>
                    <a:gd name="adj2" fmla="val 53646"/>
                  </a:avLst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s-CO" sz="750"/>
                </a:p>
              </p:txBody>
            </p:sp>
            <p:sp>
              <p:nvSpPr>
                <p:cNvPr id="57" name="CuadroTexto 56">
                  <a:extLst>
                    <a:ext uri="{FF2B5EF4-FFF2-40B4-BE49-F238E27FC236}">
                      <a16:creationId xmlns:a16="http://schemas.microsoft.com/office/drawing/2014/main" id="{C88FF808-31E4-4E3A-92B4-6D846F95E630}"/>
                    </a:ext>
                  </a:extLst>
                </p:cNvPr>
                <p:cNvSpPr txBox="1"/>
                <p:nvPr/>
              </p:nvSpPr>
              <p:spPr>
                <a:xfrm>
                  <a:off x="174689" y="3735906"/>
                  <a:ext cx="791675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MX" sz="750" dirty="0">
                      <a:solidFill>
                        <a:schemeClr val="accent2"/>
                      </a:solidFill>
                    </a:rPr>
                    <a:t>Misiones satelitales</a:t>
                  </a:r>
                  <a:endParaRPr lang="es-CO" sz="750" dirty="0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70" name="Rectángulo: esquinas redondeadas 69">
                  <a:extLst>
                    <a:ext uri="{FF2B5EF4-FFF2-40B4-BE49-F238E27FC236}">
                      <a16:creationId xmlns:a16="http://schemas.microsoft.com/office/drawing/2014/main" id="{3CF756DA-08E1-4D70-BF91-55045CAC9EA5}"/>
                    </a:ext>
                  </a:extLst>
                </p:cNvPr>
                <p:cNvSpPr/>
                <p:nvPr/>
              </p:nvSpPr>
              <p:spPr>
                <a:xfrm>
                  <a:off x="1203614" y="2188938"/>
                  <a:ext cx="619660" cy="2339733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sz="750"/>
                </a:p>
              </p:txBody>
            </p:sp>
            <p:sp>
              <p:nvSpPr>
                <p:cNvPr id="71" name="CuadroTexto 70">
                  <a:extLst>
                    <a:ext uri="{FF2B5EF4-FFF2-40B4-BE49-F238E27FC236}">
                      <a16:creationId xmlns:a16="http://schemas.microsoft.com/office/drawing/2014/main" id="{1D1AC40B-807C-442D-9EE8-263D348E967A}"/>
                    </a:ext>
                  </a:extLst>
                </p:cNvPr>
                <p:cNvSpPr txBox="1"/>
                <p:nvPr/>
              </p:nvSpPr>
              <p:spPr>
                <a:xfrm>
                  <a:off x="1190998" y="2240876"/>
                  <a:ext cx="650418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CO" sz="1200" dirty="0"/>
                    <a:t>Vuelos</a:t>
                  </a:r>
                </a:p>
              </p:txBody>
            </p:sp>
            <p:sp>
              <p:nvSpPr>
                <p:cNvPr id="123" name="Rectángulo: esquinas redondeadas 122">
                  <a:extLst>
                    <a:ext uri="{FF2B5EF4-FFF2-40B4-BE49-F238E27FC236}">
                      <a16:creationId xmlns:a16="http://schemas.microsoft.com/office/drawing/2014/main" id="{2D242AE7-D027-469F-AC67-CC2603A34292}"/>
                    </a:ext>
                  </a:extLst>
                </p:cNvPr>
                <p:cNvSpPr/>
                <p:nvPr/>
              </p:nvSpPr>
              <p:spPr>
                <a:xfrm>
                  <a:off x="2001583" y="2338885"/>
                  <a:ext cx="675035" cy="722166"/>
                </a:xfrm>
                <a:prstGeom prst="round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s-CO" sz="1200" dirty="0">
                      <a:solidFill>
                        <a:srgbClr val="C00000"/>
                      </a:solidFill>
                    </a:rPr>
                    <a:t>Intensity_iw3_vv</a:t>
                  </a:r>
                </a:p>
              </p:txBody>
            </p:sp>
            <p:sp>
              <p:nvSpPr>
                <p:cNvPr id="234" name="Diagrama de flujo: disco magnético 233">
                  <a:extLst>
                    <a:ext uri="{FF2B5EF4-FFF2-40B4-BE49-F238E27FC236}">
                      <a16:creationId xmlns:a16="http://schemas.microsoft.com/office/drawing/2014/main" id="{0AAFCF7F-E68B-4EDA-BD80-65858464217C}"/>
                    </a:ext>
                  </a:extLst>
                </p:cNvPr>
                <p:cNvSpPr/>
                <p:nvPr/>
              </p:nvSpPr>
              <p:spPr>
                <a:xfrm>
                  <a:off x="5023946" y="2512449"/>
                  <a:ext cx="729956" cy="525718"/>
                </a:xfrm>
                <a:prstGeom prst="flowChartMagneticDisk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MX" sz="1200" dirty="0">
                      <a:solidFill>
                        <a:schemeClr val="accent2">
                          <a:lumMod val="75000"/>
                        </a:schemeClr>
                      </a:solidFill>
                    </a:rPr>
                    <a:t>…_</a:t>
                  </a:r>
                  <a:r>
                    <a:rPr lang="es-MX" sz="1200" b="1" dirty="0" err="1">
                      <a:solidFill>
                        <a:schemeClr val="accent2">
                          <a:lumMod val="75000"/>
                        </a:schemeClr>
                      </a:solidFill>
                    </a:rPr>
                    <a:t>orb</a:t>
                  </a:r>
                  <a:endParaRPr lang="es-MX" sz="1200" b="1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254" name="Flecha: a la derecha 253">
                  <a:extLst>
                    <a:ext uri="{FF2B5EF4-FFF2-40B4-BE49-F238E27FC236}">
                      <a16:creationId xmlns:a16="http://schemas.microsoft.com/office/drawing/2014/main" id="{E354A555-943F-46CD-A978-4F99BB1D4CCB}"/>
                    </a:ext>
                  </a:extLst>
                </p:cNvPr>
                <p:cNvSpPr/>
                <p:nvPr/>
              </p:nvSpPr>
              <p:spPr>
                <a:xfrm>
                  <a:off x="1807420" y="2645028"/>
                  <a:ext cx="155242" cy="230833"/>
                </a:xfrm>
                <a:prstGeom prst="rightArrow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sz="75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  <p:sp>
              <p:nvSpPr>
                <p:cNvPr id="272" name="Flecha: a la derecha 271">
                  <a:extLst>
                    <a:ext uri="{FF2B5EF4-FFF2-40B4-BE49-F238E27FC236}">
                      <a16:creationId xmlns:a16="http://schemas.microsoft.com/office/drawing/2014/main" id="{375DB866-9E52-469F-920A-B4181397B47E}"/>
                    </a:ext>
                  </a:extLst>
                </p:cNvPr>
                <p:cNvSpPr/>
                <p:nvPr/>
              </p:nvSpPr>
              <p:spPr>
                <a:xfrm>
                  <a:off x="1807420" y="4097372"/>
                  <a:ext cx="138914" cy="215277"/>
                </a:xfrm>
                <a:prstGeom prst="rightArrow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sz="75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  <p:sp>
              <p:nvSpPr>
                <p:cNvPr id="8" name="Diagrama de flujo: disco magnético 7">
                  <a:extLst>
                    <a:ext uri="{FF2B5EF4-FFF2-40B4-BE49-F238E27FC236}">
                      <a16:creationId xmlns:a16="http://schemas.microsoft.com/office/drawing/2014/main" id="{F65AFF5F-2954-4944-B6D0-73ACB3ECAF2B}"/>
                    </a:ext>
                  </a:extLst>
                </p:cNvPr>
                <p:cNvSpPr/>
                <p:nvPr/>
              </p:nvSpPr>
              <p:spPr>
                <a:xfrm>
                  <a:off x="1246476" y="3946058"/>
                  <a:ext cx="431494" cy="366591"/>
                </a:xfrm>
                <a:prstGeom prst="flowChartMagneticDisk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sz="750" dirty="0">
                    <a:solidFill>
                      <a:schemeClr val="accent2">
                        <a:lumMod val="75000"/>
                      </a:schemeClr>
                    </a:solidFill>
                    <a:latin typeface="+mj-lt"/>
                  </a:endParaRPr>
                </a:p>
              </p:txBody>
            </p:sp>
            <p:sp>
              <p:nvSpPr>
                <p:cNvPr id="95" name="CuadroTexto 94">
                  <a:extLst>
                    <a:ext uri="{FF2B5EF4-FFF2-40B4-BE49-F238E27FC236}">
                      <a16:creationId xmlns:a16="http://schemas.microsoft.com/office/drawing/2014/main" id="{9DD11492-4C83-4D6B-B057-6FB007A988D3}"/>
                    </a:ext>
                  </a:extLst>
                </p:cNvPr>
                <p:cNvSpPr txBox="1"/>
                <p:nvPr/>
              </p:nvSpPr>
              <p:spPr>
                <a:xfrm>
                  <a:off x="1043608" y="1157845"/>
                  <a:ext cx="1662966" cy="101566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2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Misión</a:t>
                  </a:r>
                  <a:r>
                    <a:rPr lang="en-US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: </a:t>
                  </a:r>
                  <a:r>
                    <a:rPr lang="en-US" sz="12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Sentinel-1A</a:t>
                  </a:r>
                  <a:r>
                    <a:rPr lang="en-US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</a:p>
                <a:p>
                  <a:pPr algn="ctr"/>
                  <a:r>
                    <a:rPr lang="en-US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Plataforma: </a:t>
                  </a:r>
                  <a:r>
                    <a:rPr lang="en-US" sz="1200" dirty="0">
                      <a:solidFill>
                        <a:schemeClr val="accent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S1A_*</a:t>
                  </a:r>
                </a:p>
                <a:p>
                  <a:pPr algn="ctr"/>
                  <a:r>
                    <a:rPr lang="en-US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Tipo de </a:t>
                  </a:r>
                  <a:r>
                    <a:rPr lang="en-US" sz="12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producto</a:t>
                  </a:r>
                  <a:r>
                    <a:rPr lang="en-US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:</a:t>
                  </a:r>
                </a:p>
                <a:p>
                  <a:pPr algn="ctr"/>
                  <a:r>
                    <a:rPr lang="en-US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1200" dirty="0">
                      <a:solidFill>
                        <a:schemeClr val="accent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SLC Sensor Mode: IW  </a:t>
                  </a:r>
                </a:p>
              </p:txBody>
            </p:sp>
            <p:sp>
              <p:nvSpPr>
                <p:cNvPr id="12" name="Diagrama de flujo: disco magnético 11">
                  <a:extLst>
                    <a:ext uri="{FF2B5EF4-FFF2-40B4-BE49-F238E27FC236}">
                      <a16:creationId xmlns:a16="http://schemas.microsoft.com/office/drawing/2014/main" id="{072BD13C-126D-4C1B-8E19-E1235DAAE6F6}"/>
                    </a:ext>
                  </a:extLst>
                </p:cNvPr>
                <p:cNvSpPr/>
                <p:nvPr/>
              </p:nvSpPr>
              <p:spPr>
                <a:xfrm>
                  <a:off x="1263185" y="2607420"/>
                  <a:ext cx="431494" cy="366591"/>
                </a:xfrm>
                <a:prstGeom prst="flowChartMagneticDisk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sz="750" dirty="0">
                    <a:solidFill>
                      <a:schemeClr val="accent2">
                        <a:lumMod val="75000"/>
                      </a:schemeClr>
                    </a:solidFill>
                    <a:latin typeface="+mj-lt"/>
                  </a:endParaRPr>
                </a:p>
              </p:txBody>
            </p:sp>
            <p:sp>
              <p:nvSpPr>
                <p:cNvPr id="13" name="Rectángulo 12">
                  <a:extLst>
                    <a:ext uri="{FF2B5EF4-FFF2-40B4-BE49-F238E27FC236}">
                      <a16:creationId xmlns:a16="http://schemas.microsoft.com/office/drawing/2014/main" id="{65F20D26-5E52-404B-BCAB-28216374B87D}"/>
                    </a:ext>
                  </a:extLst>
                </p:cNvPr>
                <p:cNvSpPr/>
                <p:nvPr/>
              </p:nvSpPr>
              <p:spPr>
                <a:xfrm>
                  <a:off x="1113065" y="1207006"/>
                  <a:ext cx="1430281" cy="903219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dirty="0"/>
                </a:p>
              </p:txBody>
            </p:sp>
            <p:sp>
              <p:nvSpPr>
                <p:cNvPr id="14" name="Rectángulo: esquinas redondeadas 13">
                  <a:extLst>
                    <a:ext uri="{FF2B5EF4-FFF2-40B4-BE49-F238E27FC236}">
                      <a16:creationId xmlns:a16="http://schemas.microsoft.com/office/drawing/2014/main" id="{1036D874-3FE5-439B-A2C8-CAF93D013700}"/>
                    </a:ext>
                  </a:extLst>
                </p:cNvPr>
                <p:cNvSpPr/>
                <p:nvPr/>
              </p:nvSpPr>
              <p:spPr>
                <a:xfrm>
                  <a:off x="1979712" y="3750936"/>
                  <a:ext cx="742175" cy="705730"/>
                </a:xfrm>
                <a:prstGeom prst="round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s-CO" sz="1200" dirty="0">
                      <a:solidFill>
                        <a:srgbClr val="C00000"/>
                      </a:solidFill>
                    </a:rPr>
                    <a:t>Intensity_iw3_vv</a:t>
                  </a:r>
                </a:p>
              </p:txBody>
            </p:sp>
            <p:sp>
              <p:nvSpPr>
                <p:cNvPr id="24" name="Flecha: a la derecha 23">
                  <a:extLst>
                    <a:ext uri="{FF2B5EF4-FFF2-40B4-BE49-F238E27FC236}">
                      <a16:creationId xmlns:a16="http://schemas.microsoft.com/office/drawing/2014/main" id="{97A0DDD1-C85F-4A90-8C1E-7D55448B776E}"/>
                    </a:ext>
                  </a:extLst>
                </p:cNvPr>
                <p:cNvSpPr/>
                <p:nvPr/>
              </p:nvSpPr>
              <p:spPr>
                <a:xfrm>
                  <a:off x="2676618" y="2712504"/>
                  <a:ext cx="138914" cy="215277"/>
                </a:xfrm>
                <a:prstGeom prst="rightArrow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sz="75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  <p:sp>
              <p:nvSpPr>
                <p:cNvPr id="25" name="Flecha: a la derecha 24">
                  <a:extLst>
                    <a:ext uri="{FF2B5EF4-FFF2-40B4-BE49-F238E27FC236}">
                      <a16:creationId xmlns:a16="http://schemas.microsoft.com/office/drawing/2014/main" id="{627745CD-0368-49D2-A4EF-D3780468E0C6}"/>
                    </a:ext>
                  </a:extLst>
                </p:cNvPr>
                <p:cNvSpPr/>
                <p:nvPr/>
              </p:nvSpPr>
              <p:spPr>
                <a:xfrm>
                  <a:off x="2704894" y="4096625"/>
                  <a:ext cx="138914" cy="215277"/>
                </a:xfrm>
                <a:prstGeom prst="rightArrow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sz="75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  <p:sp>
              <p:nvSpPr>
                <p:cNvPr id="26" name="Rectángulo: esquinas redondeadas 25">
                  <a:extLst>
                    <a:ext uri="{FF2B5EF4-FFF2-40B4-BE49-F238E27FC236}">
                      <a16:creationId xmlns:a16="http://schemas.microsoft.com/office/drawing/2014/main" id="{88805425-D4F3-4DF9-B113-C2995C584E5A}"/>
                    </a:ext>
                  </a:extLst>
                </p:cNvPr>
                <p:cNvSpPr/>
                <p:nvPr/>
              </p:nvSpPr>
              <p:spPr>
                <a:xfrm>
                  <a:off x="2874214" y="2420888"/>
                  <a:ext cx="837488" cy="608772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  <p:sp>
              <p:nvSpPr>
                <p:cNvPr id="27" name="Rectángulo: esquinas redondeadas 26">
                  <a:extLst>
                    <a:ext uri="{FF2B5EF4-FFF2-40B4-BE49-F238E27FC236}">
                      <a16:creationId xmlns:a16="http://schemas.microsoft.com/office/drawing/2014/main" id="{61305C69-8D45-42DC-BB02-9295883D0289}"/>
                    </a:ext>
                  </a:extLst>
                </p:cNvPr>
                <p:cNvSpPr/>
                <p:nvPr/>
              </p:nvSpPr>
              <p:spPr>
                <a:xfrm>
                  <a:off x="2869867" y="3849189"/>
                  <a:ext cx="870862" cy="679821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  <p:sp>
              <p:nvSpPr>
                <p:cNvPr id="38" name="Rectángulo: esquinas redondeadas 37">
                  <a:extLst>
                    <a:ext uri="{FF2B5EF4-FFF2-40B4-BE49-F238E27FC236}">
                      <a16:creationId xmlns:a16="http://schemas.microsoft.com/office/drawing/2014/main" id="{B297B8D6-FEAB-4156-9542-9058C5AF6286}"/>
                    </a:ext>
                  </a:extLst>
                </p:cNvPr>
                <p:cNvSpPr/>
                <p:nvPr/>
              </p:nvSpPr>
              <p:spPr>
                <a:xfrm>
                  <a:off x="3948600" y="3754355"/>
                  <a:ext cx="839845" cy="1062349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sz="1350" dirty="0"/>
                </a:p>
              </p:txBody>
            </p:sp>
            <p:sp>
              <p:nvSpPr>
                <p:cNvPr id="44" name="CuadroTexto 43">
                  <a:extLst>
                    <a:ext uri="{FF2B5EF4-FFF2-40B4-BE49-F238E27FC236}">
                      <a16:creationId xmlns:a16="http://schemas.microsoft.com/office/drawing/2014/main" id="{953EBB26-3E15-4E49-A89C-12C76E6558C6}"/>
                    </a:ext>
                  </a:extLst>
                </p:cNvPr>
                <p:cNvSpPr txBox="1"/>
                <p:nvPr/>
              </p:nvSpPr>
              <p:spPr>
                <a:xfrm>
                  <a:off x="3916619" y="3750935"/>
                  <a:ext cx="745717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MX" sz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Separar </a:t>
                  </a:r>
                </a:p>
                <a:p>
                  <a:r>
                    <a:rPr lang="es-MX" sz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divisiones</a:t>
                  </a:r>
                  <a:endParaRPr lang="es-CO" sz="1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5" name="Rectángulo: esquinas redondeadas 44">
                  <a:extLst>
                    <a:ext uri="{FF2B5EF4-FFF2-40B4-BE49-F238E27FC236}">
                      <a16:creationId xmlns:a16="http://schemas.microsoft.com/office/drawing/2014/main" id="{E70C5E19-C4A8-49AE-B119-A5F90B327544}"/>
                    </a:ext>
                  </a:extLst>
                </p:cNvPr>
                <p:cNvSpPr/>
                <p:nvPr/>
              </p:nvSpPr>
              <p:spPr>
                <a:xfrm>
                  <a:off x="3948600" y="4164071"/>
                  <a:ext cx="839845" cy="652634"/>
                </a:xfrm>
                <a:prstGeom prst="round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s-CO" sz="800" dirty="0">
                      <a:solidFill>
                        <a:srgbClr val="C00000"/>
                      </a:solidFill>
                    </a:rPr>
                    <a:t>Radar/</a:t>
                  </a:r>
                </a:p>
                <a:p>
                  <a:r>
                    <a:rPr lang="es-CO" sz="800" dirty="0">
                      <a:solidFill>
                        <a:srgbClr val="C00000"/>
                      </a:solidFill>
                    </a:rPr>
                    <a:t>Sentinel-1 TOPS/</a:t>
                  </a:r>
                </a:p>
                <a:p>
                  <a:r>
                    <a:rPr lang="es-CO" sz="800" dirty="0">
                      <a:solidFill>
                        <a:srgbClr val="C00000"/>
                      </a:solidFill>
                    </a:rPr>
                    <a:t>S-1 TOPS Split</a:t>
                  </a:r>
                </a:p>
              </p:txBody>
            </p:sp>
            <p:sp>
              <p:nvSpPr>
                <p:cNvPr id="46" name="Rectángulo: esquinas redondeadas 45">
                  <a:extLst>
                    <a:ext uri="{FF2B5EF4-FFF2-40B4-BE49-F238E27FC236}">
                      <a16:creationId xmlns:a16="http://schemas.microsoft.com/office/drawing/2014/main" id="{D1D67A6E-06E4-4317-99DB-CBC99E88936E}"/>
                    </a:ext>
                  </a:extLst>
                </p:cNvPr>
                <p:cNvSpPr/>
                <p:nvPr/>
              </p:nvSpPr>
              <p:spPr>
                <a:xfrm>
                  <a:off x="3972851" y="2271366"/>
                  <a:ext cx="839845" cy="1062349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sz="1350" dirty="0"/>
                </a:p>
              </p:txBody>
            </p:sp>
            <p:sp>
              <p:nvSpPr>
                <p:cNvPr id="47" name="CuadroTexto 46">
                  <a:extLst>
                    <a:ext uri="{FF2B5EF4-FFF2-40B4-BE49-F238E27FC236}">
                      <a16:creationId xmlns:a16="http://schemas.microsoft.com/office/drawing/2014/main" id="{78C1B717-DA3D-4419-B83A-DE4714C0D9C9}"/>
                    </a:ext>
                  </a:extLst>
                </p:cNvPr>
                <p:cNvSpPr txBox="1"/>
                <p:nvPr/>
              </p:nvSpPr>
              <p:spPr>
                <a:xfrm>
                  <a:off x="3986070" y="2267946"/>
                  <a:ext cx="85632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MX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Separar </a:t>
                  </a:r>
                </a:p>
                <a:p>
                  <a:r>
                    <a:rPr lang="es-MX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divisiones</a:t>
                  </a:r>
                  <a:endParaRPr lang="es-CO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8" name="Rectángulo: esquinas redondeadas 47">
                  <a:extLst>
                    <a:ext uri="{FF2B5EF4-FFF2-40B4-BE49-F238E27FC236}">
                      <a16:creationId xmlns:a16="http://schemas.microsoft.com/office/drawing/2014/main" id="{4F8752D5-5D5E-40B6-BB08-F8F18A67AE7E}"/>
                    </a:ext>
                  </a:extLst>
                </p:cNvPr>
                <p:cNvSpPr/>
                <p:nvPr/>
              </p:nvSpPr>
              <p:spPr>
                <a:xfrm>
                  <a:off x="3965015" y="2681081"/>
                  <a:ext cx="989553" cy="881665"/>
                </a:xfrm>
                <a:prstGeom prst="round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s-CO" sz="1050" dirty="0">
                      <a:solidFill>
                        <a:srgbClr val="C00000"/>
                      </a:solidFill>
                    </a:rPr>
                    <a:t>Radar/</a:t>
                  </a:r>
                </a:p>
                <a:p>
                  <a:r>
                    <a:rPr lang="es-CO" sz="1050" dirty="0">
                      <a:solidFill>
                        <a:srgbClr val="C00000"/>
                      </a:solidFill>
                    </a:rPr>
                    <a:t>Sentinel-1 TOPS/</a:t>
                  </a:r>
                </a:p>
                <a:p>
                  <a:r>
                    <a:rPr lang="es-CO" sz="1050" dirty="0">
                      <a:solidFill>
                        <a:srgbClr val="C00000"/>
                      </a:solidFill>
                    </a:rPr>
                    <a:t>S-1 TOPS Split</a:t>
                  </a:r>
                </a:p>
              </p:txBody>
            </p:sp>
            <p:sp>
              <p:nvSpPr>
                <p:cNvPr id="51" name="Diagrama de flujo: disco magnético 50">
                  <a:extLst>
                    <a:ext uri="{FF2B5EF4-FFF2-40B4-BE49-F238E27FC236}">
                      <a16:creationId xmlns:a16="http://schemas.microsoft.com/office/drawing/2014/main" id="{57D25A87-505A-4750-B08F-D8D4859F44EA}"/>
                    </a:ext>
                  </a:extLst>
                </p:cNvPr>
                <p:cNvSpPr/>
                <p:nvPr/>
              </p:nvSpPr>
              <p:spPr>
                <a:xfrm>
                  <a:off x="5095954" y="3982926"/>
                  <a:ext cx="729956" cy="525718"/>
                </a:xfrm>
                <a:prstGeom prst="flowChartMagneticDisk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MX" sz="750" dirty="0">
                      <a:solidFill>
                        <a:schemeClr val="accent2">
                          <a:lumMod val="75000"/>
                        </a:schemeClr>
                      </a:solidFill>
                    </a:rPr>
                    <a:t>…_</a:t>
                  </a:r>
                  <a:r>
                    <a:rPr lang="es-MX" sz="1200" b="1" dirty="0" err="1">
                      <a:solidFill>
                        <a:schemeClr val="accent2">
                          <a:lumMod val="75000"/>
                        </a:schemeClr>
                      </a:solidFill>
                    </a:rPr>
                    <a:t>orb</a:t>
                  </a:r>
                  <a:endParaRPr lang="es-MX" sz="1200" b="1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53" name="CuadroTexto 52">
                  <a:extLst>
                    <a:ext uri="{FF2B5EF4-FFF2-40B4-BE49-F238E27FC236}">
                      <a16:creationId xmlns:a16="http://schemas.microsoft.com/office/drawing/2014/main" id="{5BE0DFF0-7B72-455E-AC90-909C20D391D5}"/>
                    </a:ext>
                  </a:extLst>
                </p:cNvPr>
                <p:cNvSpPr txBox="1"/>
                <p:nvPr/>
              </p:nvSpPr>
              <p:spPr>
                <a:xfrm>
                  <a:off x="2880927" y="2401948"/>
                  <a:ext cx="843994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MX" sz="1200" dirty="0"/>
                    <a:t>9 Franjas</a:t>
                  </a:r>
                  <a:endParaRPr lang="es-CO" sz="1200" dirty="0"/>
                </a:p>
              </p:txBody>
            </p:sp>
            <p:sp>
              <p:nvSpPr>
                <p:cNvPr id="54" name="CuadroTexto 53">
                  <a:extLst>
                    <a:ext uri="{FF2B5EF4-FFF2-40B4-BE49-F238E27FC236}">
                      <a16:creationId xmlns:a16="http://schemas.microsoft.com/office/drawing/2014/main" id="{D2196269-53E2-4044-B0F2-8557F73ABA9A}"/>
                    </a:ext>
                  </a:extLst>
                </p:cNvPr>
                <p:cNvSpPr txBox="1"/>
                <p:nvPr/>
              </p:nvSpPr>
              <p:spPr>
                <a:xfrm>
                  <a:off x="2940384" y="3810982"/>
                  <a:ext cx="824265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MX" sz="1200" dirty="0"/>
                    <a:t>9 Franjas</a:t>
                  </a:r>
                  <a:endParaRPr lang="es-CO" sz="1200" dirty="0"/>
                </a:p>
              </p:txBody>
            </p:sp>
            <p:sp>
              <p:nvSpPr>
                <p:cNvPr id="66" name="Rectángulo: esquinas redondeadas 65">
                  <a:extLst>
                    <a:ext uri="{FF2B5EF4-FFF2-40B4-BE49-F238E27FC236}">
                      <a16:creationId xmlns:a16="http://schemas.microsoft.com/office/drawing/2014/main" id="{91D2A2AE-1FBE-4861-8EE0-EB21F47EF095}"/>
                    </a:ext>
                  </a:extLst>
                </p:cNvPr>
                <p:cNvSpPr/>
                <p:nvPr/>
              </p:nvSpPr>
              <p:spPr>
                <a:xfrm>
                  <a:off x="5990264" y="2476275"/>
                  <a:ext cx="947859" cy="497736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  <p:sp>
              <p:nvSpPr>
                <p:cNvPr id="67" name="CuadroTexto 66">
                  <a:extLst>
                    <a:ext uri="{FF2B5EF4-FFF2-40B4-BE49-F238E27FC236}">
                      <a16:creationId xmlns:a16="http://schemas.microsoft.com/office/drawing/2014/main" id="{70EF05E6-D4B6-4838-9BE0-E1018898BA96}"/>
                    </a:ext>
                  </a:extLst>
                </p:cNvPr>
                <p:cNvSpPr txBox="1"/>
                <p:nvPr/>
              </p:nvSpPr>
              <p:spPr>
                <a:xfrm>
                  <a:off x="6132268" y="4045698"/>
                  <a:ext cx="824265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MX" sz="1200" dirty="0"/>
                    <a:t>3 Franjas</a:t>
                  </a:r>
                  <a:endParaRPr lang="es-CO" sz="1200" dirty="0"/>
                </a:p>
              </p:txBody>
            </p:sp>
            <p:sp>
              <p:nvSpPr>
                <p:cNvPr id="72" name="Rectángulo: esquinas redondeadas 71">
                  <a:extLst>
                    <a:ext uri="{FF2B5EF4-FFF2-40B4-BE49-F238E27FC236}">
                      <a16:creationId xmlns:a16="http://schemas.microsoft.com/office/drawing/2014/main" id="{3F0E6222-64B1-4F88-A49E-F1A16819AC3B}"/>
                    </a:ext>
                  </a:extLst>
                </p:cNvPr>
                <p:cNvSpPr/>
                <p:nvPr/>
              </p:nvSpPr>
              <p:spPr>
                <a:xfrm>
                  <a:off x="6062272" y="4040228"/>
                  <a:ext cx="912875" cy="525719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  <p:sp>
              <p:nvSpPr>
                <p:cNvPr id="73" name="CuadroTexto 72">
                  <a:extLst>
                    <a:ext uri="{FF2B5EF4-FFF2-40B4-BE49-F238E27FC236}">
                      <a16:creationId xmlns:a16="http://schemas.microsoft.com/office/drawing/2014/main" id="{7022B682-A5FC-48B8-9E90-0CC874F7B095}"/>
                    </a:ext>
                  </a:extLst>
                </p:cNvPr>
                <p:cNvSpPr txBox="1"/>
                <p:nvPr/>
              </p:nvSpPr>
              <p:spPr>
                <a:xfrm>
                  <a:off x="6087924" y="2448645"/>
                  <a:ext cx="824265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MX" sz="1200" dirty="0"/>
                    <a:t>3 Franjas</a:t>
                  </a:r>
                  <a:endParaRPr lang="es-CO" sz="1200" dirty="0"/>
                </a:p>
              </p:txBody>
            </p:sp>
            <p:sp>
              <p:nvSpPr>
                <p:cNvPr id="83" name="Rectángulo: esquinas redondeadas 82">
                  <a:extLst>
                    <a:ext uri="{FF2B5EF4-FFF2-40B4-BE49-F238E27FC236}">
                      <a16:creationId xmlns:a16="http://schemas.microsoft.com/office/drawing/2014/main" id="{52BC43E8-E033-4EDD-BB76-5C1E744EC75B}"/>
                    </a:ext>
                  </a:extLst>
                </p:cNvPr>
                <p:cNvSpPr/>
                <p:nvPr/>
              </p:nvSpPr>
              <p:spPr>
                <a:xfrm>
                  <a:off x="7170638" y="1830445"/>
                  <a:ext cx="1453568" cy="1545421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sz="1350" dirty="0"/>
                </a:p>
              </p:txBody>
            </p:sp>
            <p:sp>
              <p:nvSpPr>
                <p:cNvPr id="85" name="CuadroTexto 84">
                  <a:extLst>
                    <a:ext uri="{FF2B5EF4-FFF2-40B4-BE49-F238E27FC236}">
                      <a16:creationId xmlns:a16="http://schemas.microsoft.com/office/drawing/2014/main" id="{7E3372B1-5CBB-41B2-A332-225A84C688A1}"/>
                    </a:ext>
                  </a:extLst>
                </p:cNvPr>
                <p:cNvSpPr txBox="1"/>
                <p:nvPr/>
              </p:nvSpPr>
              <p:spPr>
                <a:xfrm>
                  <a:off x="7146323" y="1786444"/>
                  <a:ext cx="1549345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CO" sz="1200" b="1" dirty="0">
                      <a:solidFill>
                        <a:srgbClr val="C00000"/>
                      </a:solidFill>
                    </a:rPr>
                    <a:t>Crear </a:t>
                  </a:r>
                </a:p>
                <a:p>
                  <a:pPr algn="ctr"/>
                  <a:r>
                    <a:rPr lang="es-CO" sz="1200" b="1" dirty="0" err="1">
                      <a:solidFill>
                        <a:srgbClr val="C00000"/>
                      </a:solidFill>
                    </a:rPr>
                    <a:t>interferograma</a:t>
                  </a:r>
                  <a:r>
                    <a:rPr lang="es-CO" sz="1200" b="1" dirty="0">
                      <a:solidFill>
                        <a:srgbClr val="C00000"/>
                      </a:solidFill>
                    </a:rPr>
                    <a:t> y  </a:t>
                  </a:r>
                </a:p>
                <a:p>
                  <a:pPr algn="ctr"/>
                  <a:r>
                    <a:rPr lang="es-CO" sz="1200" b="1" dirty="0">
                      <a:solidFill>
                        <a:srgbClr val="C00000"/>
                      </a:solidFill>
                    </a:rPr>
                    <a:t>coherencia </a:t>
                  </a:r>
                </a:p>
                <a:p>
                  <a:pPr algn="ctr"/>
                  <a:r>
                    <a:rPr lang="es-CO" sz="1200" b="1" dirty="0">
                      <a:solidFill>
                        <a:srgbClr val="C00000"/>
                      </a:solidFill>
                    </a:rPr>
                    <a:t>del mapa </a:t>
                  </a:r>
                </a:p>
              </p:txBody>
            </p:sp>
            <p:sp>
              <p:nvSpPr>
                <p:cNvPr id="87" name="Rectángulo: esquinas redondeadas 86">
                  <a:extLst>
                    <a:ext uri="{FF2B5EF4-FFF2-40B4-BE49-F238E27FC236}">
                      <a16:creationId xmlns:a16="http://schemas.microsoft.com/office/drawing/2014/main" id="{D1EB9472-76AB-4155-80BC-7D41A04F1602}"/>
                    </a:ext>
                  </a:extLst>
                </p:cNvPr>
                <p:cNvSpPr/>
                <p:nvPr/>
              </p:nvSpPr>
              <p:spPr>
                <a:xfrm>
                  <a:off x="7227233" y="2681082"/>
                  <a:ext cx="1079700" cy="652634"/>
                </a:xfrm>
                <a:prstGeom prst="round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s-CO" sz="800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9" name="Flecha: a la derecha 8">
                  <a:extLst>
                    <a:ext uri="{FF2B5EF4-FFF2-40B4-BE49-F238E27FC236}">
                      <a16:creationId xmlns:a16="http://schemas.microsoft.com/office/drawing/2014/main" id="{59E0CF7B-9D36-46AB-B28F-4C764FF3AA0E}"/>
                    </a:ext>
                  </a:extLst>
                </p:cNvPr>
                <p:cNvSpPr/>
                <p:nvPr/>
              </p:nvSpPr>
              <p:spPr>
                <a:xfrm>
                  <a:off x="3781889" y="2711548"/>
                  <a:ext cx="138914" cy="215277"/>
                </a:xfrm>
                <a:prstGeom prst="rightArrow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sz="75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  <p:sp>
              <p:nvSpPr>
                <p:cNvPr id="11" name="Flecha: a la derecha 10">
                  <a:extLst>
                    <a:ext uri="{FF2B5EF4-FFF2-40B4-BE49-F238E27FC236}">
                      <a16:creationId xmlns:a16="http://schemas.microsoft.com/office/drawing/2014/main" id="{F352AC65-16CC-430C-8013-A83B63C01CF9}"/>
                    </a:ext>
                  </a:extLst>
                </p:cNvPr>
                <p:cNvSpPr/>
                <p:nvPr/>
              </p:nvSpPr>
              <p:spPr>
                <a:xfrm>
                  <a:off x="3779912" y="4079700"/>
                  <a:ext cx="138914" cy="215277"/>
                </a:xfrm>
                <a:prstGeom prst="rightArrow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sz="75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  <p:sp>
              <p:nvSpPr>
                <p:cNvPr id="16" name="Flecha: a la derecha 15">
                  <a:extLst>
                    <a:ext uri="{FF2B5EF4-FFF2-40B4-BE49-F238E27FC236}">
                      <a16:creationId xmlns:a16="http://schemas.microsoft.com/office/drawing/2014/main" id="{2946A106-B5BA-4B63-A66E-A0A2147AED7D}"/>
                    </a:ext>
                  </a:extLst>
                </p:cNvPr>
                <p:cNvSpPr/>
                <p:nvPr/>
              </p:nvSpPr>
              <p:spPr>
                <a:xfrm>
                  <a:off x="4848503" y="2719579"/>
                  <a:ext cx="138914" cy="215277"/>
                </a:xfrm>
                <a:prstGeom prst="rightArrow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sz="75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  <p:sp>
              <p:nvSpPr>
                <p:cNvPr id="18" name="Flecha: a la derecha 17">
                  <a:extLst>
                    <a:ext uri="{FF2B5EF4-FFF2-40B4-BE49-F238E27FC236}">
                      <a16:creationId xmlns:a16="http://schemas.microsoft.com/office/drawing/2014/main" id="{50671B5A-ADA9-45F5-94D9-271B578D6351}"/>
                    </a:ext>
                  </a:extLst>
                </p:cNvPr>
                <p:cNvSpPr/>
                <p:nvPr/>
              </p:nvSpPr>
              <p:spPr>
                <a:xfrm>
                  <a:off x="4854260" y="4085714"/>
                  <a:ext cx="138914" cy="215277"/>
                </a:xfrm>
                <a:prstGeom prst="rightArrow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sz="75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  <p:sp>
              <p:nvSpPr>
                <p:cNvPr id="20" name="Flecha: a la derecha 19">
                  <a:extLst>
                    <a:ext uri="{FF2B5EF4-FFF2-40B4-BE49-F238E27FC236}">
                      <a16:creationId xmlns:a16="http://schemas.microsoft.com/office/drawing/2014/main" id="{95234B79-3EFF-4620-B3B6-4CC0C749AE92}"/>
                    </a:ext>
                  </a:extLst>
                </p:cNvPr>
                <p:cNvSpPr/>
                <p:nvPr/>
              </p:nvSpPr>
              <p:spPr>
                <a:xfrm>
                  <a:off x="5819297" y="2681082"/>
                  <a:ext cx="138914" cy="215277"/>
                </a:xfrm>
                <a:prstGeom prst="rightArrow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sz="75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  <p:sp>
              <p:nvSpPr>
                <p:cNvPr id="21" name="Flecha: a la derecha 20">
                  <a:extLst>
                    <a:ext uri="{FF2B5EF4-FFF2-40B4-BE49-F238E27FC236}">
                      <a16:creationId xmlns:a16="http://schemas.microsoft.com/office/drawing/2014/main" id="{4ABDAFEB-B30D-4522-8DB7-25465F974B51}"/>
                    </a:ext>
                  </a:extLst>
                </p:cNvPr>
                <p:cNvSpPr/>
                <p:nvPr/>
              </p:nvSpPr>
              <p:spPr>
                <a:xfrm>
                  <a:off x="5897918" y="4127845"/>
                  <a:ext cx="138914" cy="215277"/>
                </a:xfrm>
                <a:prstGeom prst="rightArrow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sz="75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  <p:sp>
              <p:nvSpPr>
                <p:cNvPr id="28" name="Flecha: a la derecha 27">
                  <a:extLst>
                    <a:ext uri="{FF2B5EF4-FFF2-40B4-BE49-F238E27FC236}">
                      <a16:creationId xmlns:a16="http://schemas.microsoft.com/office/drawing/2014/main" id="{BCAEF20A-0EA9-46F1-8760-F1E6846569E4}"/>
                    </a:ext>
                  </a:extLst>
                </p:cNvPr>
                <p:cNvSpPr/>
                <p:nvPr/>
              </p:nvSpPr>
              <p:spPr>
                <a:xfrm>
                  <a:off x="7007410" y="2643370"/>
                  <a:ext cx="138914" cy="215277"/>
                </a:xfrm>
                <a:prstGeom prst="rightArrow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sz="75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  <p:sp>
              <p:nvSpPr>
                <p:cNvPr id="31" name="Flecha: a la derecha 30">
                  <a:extLst>
                    <a:ext uri="{FF2B5EF4-FFF2-40B4-BE49-F238E27FC236}">
                      <a16:creationId xmlns:a16="http://schemas.microsoft.com/office/drawing/2014/main" id="{CFC87123-CB50-4724-95D5-B09F454ADEA5}"/>
                    </a:ext>
                  </a:extLst>
                </p:cNvPr>
                <p:cNvSpPr/>
                <p:nvPr/>
              </p:nvSpPr>
              <p:spPr>
                <a:xfrm>
                  <a:off x="7034640" y="4113312"/>
                  <a:ext cx="138914" cy="215277"/>
                </a:xfrm>
                <a:prstGeom prst="rightArrow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sz="75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  <p:sp>
              <p:nvSpPr>
                <p:cNvPr id="36" name="Rectángulo: esquinas redondeadas 35">
                  <a:extLst>
                    <a:ext uri="{FF2B5EF4-FFF2-40B4-BE49-F238E27FC236}">
                      <a16:creationId xmlns:a16="http://schemas.microsoft.com/office/drawing/2014/main" id="{3569A699-C419-4CEA-B7C0-CFE9D8391B5E}"/>
                    </a:ext>
                  </a:extLst>
                </p:cNvPr>
                <p:cNvSpPr/>
                <p:nvPr/>
              </p:nvSpPr>
              <p:spPr>
                <a:xfrm>
                  <a:off x="7228844" y="3479986"/>
                  <a:ext cx="1224073" cy="1533189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sz="1350" dirty="0"/>
                </a:p>
              </p:txBody>
            </p:sp>
            <p:sp>
              <p:nvSpPr>
                <p:cNvPr id="37" name="CuadroTexto 36">
                  <a:extLst>
                    <a:ext uri="{FF2B5EF4-FFF2-40B4-BE49-F238E27FC236}">
                      <a16:creationId xmlns:a16="http://schemas.microsoft.com/office/drawing/2014/main" id="{D6F1594E-040F-4214-8A47-CDEFD85E498C}"/>
                    </a:ext>
                  </a:extLst>
                </p:cNvPr>
                <p:cNvSpPr txBox="1"/>
                <p:nvPr/>
              </p:nvSpPr>
              <p:spPr>
                <a:xfrm>
                  <a:off x="7178354" y="3429001"/>
                  <a:ext cx="1181113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CO" sz="1200" dirty="0"/>
                    <a:t>Crear </a:t>
                  </a:r>
                </a:p>
                <a:p>
                  <a:pPr algn="ctr"/>
                  <a:r>
                    <a:rPr lang="es-CO" sz="1200" dirty="0" err="1"/>
                    <a:t>interferograma</a:t>
                  </a:r>
                  <a:r>
                    <a:rPr lang="es-CO" sz="1200" dirty="0"/>
                    <a:t> y  coherencia </a:t>
                  </a:r>
                </a:p>
                <a:p>
                  <a:pPr algn="ctr"/>
                  <a:r>
                    <a:rPr lang="es-CO" sz="1200" dirty="0"/>
                    <a:t>del mapa </a:t>
                  </a:r>
                </a:p>
              </p:txBody>
            </p:sp>
            <p:sp>
              <p:nvSpPr>
                <p:cNvPr id="39" name="Rectángulo: esquinas redondeadas 38">
                  <a:extLst>
                    <a:ext uri="{FF2B5EF4-FFF2-40B4-BE49-F238E27FC236}">
                      <a16:creationId xmlns:a16="http://schemas.microsoft.com/office/drawing/2014/main" id="{0BC59B13-21EF-4D98-BD24-BD3EFC0CDFB3}"/>
                    </a:ext>
                  </a:extLst>
                </p:cNvPr>
                <p:cNvSpPr/>
                <p:nvPr/>
              </p:nvSpPr>
              <p:spPr>
                <a:xfrm>
                  <a:off x="7292094" y="4262300"/>
                  <a:ext cx="1079700" cy="652634"/>
                </a:xfrm>
                <a:prstGeom prst="round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s-CO" sz="800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52" name="Flecha: a la derecha 51">
                  <a:extLst>
                    <a:ext uri="{FF2B5EF4-FFF2-40B4-BE49-F238E27FC236}">
                      <a16:creationId xmlns:a16="http://schemas.microsoft.com/office/drawing/2014/main" id="{56644A93-A6EA-4F3E-B2F8-8F9C00810201}"/>
                    </a:ext>
                  </a:extLst>
                </p:cNvPr>
                <p:cNvSpPr/>
                <p:nvPr/>
              </p:nvSpPr>
              <p:spPr>
                <a:xfrm>
                  <a:off x="8441172" y="2603909"/>
                  <a:ext cx="138914" cy="215277"/>
                </a:xfrm>
                <a:prstGeom prst="rightArrow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sz="75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  <p:sp>
              <p:nvSpPr>
                <p:cNvPr id="59" name="Flecha: a la derecha 58">
                  <a:extLst>
                    <a:ext uri="{FF2B5EF4-FFF2-40B4-BE49-F238E27FC236}">
                      <a16:creationId xmlns:a16="http://schemas.microsoft.com/office/drawing/2014/main" id="{408F250D-1208-402C-A0ED-B3BE05E7F7A7}"/>
                    </a:ext>
                  </a:extLst>
                </p:cNvPr>
                <p:cNvSpPr/>
                <p:nvPr/>
              </p:nvSpPr>
              <p:spPr>
                <a:xfrm>
                  <a:off x="8485292" y="4070252"/>
                  <a:ext cx="138914" cy="215277"/>
                </a:xfrm>
                <a:prstGeom prst="rightArrow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sz="75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  <p:sp>
              <p:nvSpPr>
                <p:cNvPr id="60" name="Cerrar llave 59">
                  <a:extLst>
                    <a:ext uri="{FF2B5EF4-FFF2-40B4-BE49-F238E27FC236}">
                      <a16:creationId xmlns:a16="http://schemas.microsoft.com/office/drawing/2014/main" id="{5DEB16AA-0F27-4A88-A6B3-67A9B65CE9C3}"/>
                    </a:ext>
                  </a:extLst>
                </p:cNvPr>
                <p:cNvSpPr/>
                <p:nvPr/>
              </p:nvSpPr>
              <p:spPr>
                <a:xfrm>
                  <a:off x="8532440" y="2267947"/>
                  <a:ext cx="198852" cy="2596200"/>
                </a:xfrm>
                <a:prstGeom prst="rightBrac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  <p:sp>
              <p:nvSpPr>
                <p:cNvPr id="69" name="Rectángulo 68">
                  <a:extLst>
                    <a:ext uri="{FF2B5EF4-FFF2-40B4-BE49-F238E27FC236}">
                      <a16:creationId xmlns:a16="http://schemas.microsoft.com/office/drawing/2014/main" id="{7F85E647-6C9F-460D-B3B7-1454C0961504}"/>
                    </a:ext>
                  </a:extLst>
                </p:cNvPr>
                <p:cNvSpPr/>
                <p:nvPr/>
              </p:nvSpPr>
              <p:spPr>
                <a:xfrm rot="5400000">
                  <a:off x="8672880" y="3381941"/>
                  <a:ext cx="552045" cy="319202"/>
                </a:xfrm>
                <a:prstGeom prst="rect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O" sz="1000" dirty="0"/>
                    <a:t>Sigue</a:t>
                  </a:r>
                </a:p>
              </p:txBody>
            </p:sp>
            <p:pic>
              <p:nvPicPr>
                <p:cNvPr id="4" name="Imagen 3" descr="Imagen en blanco y negro&#10;&#10;Descripción generada automáticamente">
                  <a:extLst>
                    <a:ext uri="{FF2B5EF4-FFF2-40B4-BE49-F238E27FC236}">
                      <a16:creationId xmlns:a16="http://schemas.microsoft.com/office/drawing/2014/main" id="{737EFA41-ACE8-44F0-9D73-124112A32F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64835" y="2628062"/>
                  <a:ext cx="582956" cy="382248"/>
                </a:xfrm>
                <a:prstGeom prst="rect">
                  <a:avLst/>
                </a:prstGeom>
              </p:spPr>
            </p:pic>
            <p:pic>
              <p:nvPicPr>
                <p:cNvPr id="15" name="Imagen 14" descr="Imagen en blanco y negro&#10;&#10;Descripción generada automáticamente">
                  <a:extLst>
                    <a:ext uri="{FF2B5EF4-FFF2-40B4-BE49-F238E27FC236}">
                      <a16:creationId xmlns:a16="http://schemas.microsoft.com/office/drawing/2014/main" id="{EAADF7CD-2E77-48CA-88A8-C0527E51F3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97469" y="4070252"/>
                  <a:ext cx="635254" cy="414671"/>
                </a:xfrm>
                <a:prstGeom prst="rect">
                  <a:avLst/>
                </a:prstGeom>
              </p:spPr>
            </p:pic>
            <p:pic>
              <p:nvPicPr>
                <p:cNvPr id="22" name="Imagen 21" descr="Imagen en blanco y negro&#10;&#10;Descripción generada automáticamente">
                  <a:extLst>
                    <a:ext uri="{FF2B5EF4-FFF2-40B4-BE49-F238E27FC236}">
                      <a16:creationId xmlns:a16="http://schemas.microsoft.com/office/drawing/2014/main" id="{07BB8151-92C1-4B7C-9FE5-4FE40B28B3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V="1">
                  <a:off x="6010882" y="2674634"/>
                  <a:ext cx="898831" cy="191056"/>
                </a:xfrm>
                <a:prstGeom prst="rect">
                  <a:avLst/>
                </a:prstGeom>
              </p:spPr>
            </p:pic>
            <p:pic>
              <p:nvPicPr>
                <p:cNvPr id="30" name="Imagen 29" descr="Imagen en blanco y negro&#10;&#10;Descripción generada automáticamente">
                  <a:extLst>
                    <a:ext uri="{FF2B5EF4-FFF2-40B4-BE49-F238E27FC236}">
                      <a16:creationId xmlns:a16="http://schemas.microsoft.com/office/drawing/2014/main" id="{A9E2D578-A9FC-4E12-A1DD-A6331570F6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86558" y="4261250"/>
                  <a:ext cx="850510" cy="181839"/>
                </a:xfrm>
                <a:prstGeom prst="rect">
                  <a:avLst/>
                </a:prstGeom>
              </p:spPr>
            </p:pic>
            <p:pic>
              <p:nvPicPr>
                <p:cNvPr id="33" name="Imagen 32" descr="Imagen que contiene Escala de tiempo&#10;&#10;Descripción generada automáticamente">
                  <a:extLst>
                    <a:ext uri="{FF2B5EF4-FFF2-40B4-BE49-F238E27FC236}">
                      <a16:creationId xmlns:a16="http://schemas.microsoft.com/office/drawing/2014/main" id="{18123D9B-2EFC-4223-9AFC-81A20D29360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06985" y="1704456"/>
                  <a:ext cx="832069" cy="514754"/>
                </a:xfrm>
                <a:prstGeom prst="rect">
                  <a:avLst/>
                </a:prstGeom>
              </p:spPr>
            </p:pic>
            <p:sp>
              <p:nvSpPr>
                <p:cNvPr id="41" name="CuadroTexto 40">
                  <a:extLst>
                    <a:ext uri="{FF2B5EF4-FFF2-40B4-BE49-F238E27FC236}">
                      <a16:creationId xmlns:a16="http://schemas.microsoft.com/office/drawing/2014/main" id="{10C12FDF-2AF9-452B-B92C-71CC47BEE75D}"/>
                    </a:ext>
                  </a:extLst>
                </p:cNvPr>
                <p:cNvSpPr txBox="1"/>
                <p:nvPr/>
              </p:nvSpPr>
              <p:spPr>
                <a:xfrm>
                  <a:off x="4954568" y="1178367"/>
                  <a:ext cx="141899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CO" sz="1200" b="1" dirty="0">
                      <a:solidFill>
                        <a:srgbClr val="C00000"/>
                      </a:solidFill>
                    </a:rPr>
                    <a:t>Delimitar área y aplicar órbita</a:t>
                  </a:r>
                </a:p>
              </p:txBody>
            </p:sp>
            <p:sp>
              <p:nvSpPr>
                <p:cNvPr id="42" name="Rectángulo: esquinas redondeadas 41">
                  <a:extLst>
                    <a:ext uri="{FF2B5EF4-FFF2-40B4-BE49-F238E27FC236}">
                      <a16:creationId xmlns:a16="http://schemas.microsoft.com/office/drawing/2014/main" id="{55E289E1-4E3B-4607-92FC-51570DA7FEBD}"/>
                    </a:ext>
                  </a:extLst>
                </p:cNvPr>
                <p:cNvSpPr/>
                <p:nvPr/>
              </p:nvSpPr>
              <p:spPr>
                <a:xfrm>
                  <a:off x="5023946" y="1217159"/>
                  <a:ext cx="1221177" cy="1124204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  <p:sp>
              <p:nvSpPr>
                <p:cNvPr id="58" name="Rectángulo 57">
                  <a:extLst>
                    <a:ext uri="{FF2B5EF4-FFF2-40B4-BE49-F238E27FC236}">
                      <a16:creationId xmlns:a16="http://schemas.microsoft.com/office/drawing/2014/main" id="{0EDCA6E0-4B79-4239-93D5-8FECFBE7E9F3}"/>
                    </a:ext>
                  </a:extLst>
                </p:cNvPr>
                <p:cNvSpPr/>
                <p:nvPr/>
              </p:nvSpPr>
              <p:spPr>
                <a:xfrm>
                  <a:off x="3933095" y="1071900"/>
                  <a:ext cx="3050001" cy="2521670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  <p:pic>
              <p:nvPicPr>
                <p:cNvPr id="62" name="Imagen 61" descr="Imagen que contiene Texto&#10;&#10;Descripción generada automáticamente">
                  <a:extLst>
                    <a:ext uri="{FF2B5EF4-FFF2-40B4-BE49-F238E27FC236}">
                      <a16:creationId xmlns:a16="http://schemas.microsoft.com/office/drawing/2014/main" id="{6395F7CB-47EF-46E5-BB9E-36F40163FD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33408" y="2858647"/>
                  <a:ext cx="1024604" cy="351639"/>
                </a:xfrm>
                <a:prstGeom prst="rect">
                  <a:avLst/>
                </a:prstGeom>
              </p:spPr>
            </p:pic>
            <p:pic>
              <p:nvPicPr>
                <p:cNvPr id="64" name="Imagen 63" descr="Imagen que contiene Texto&#10;&#10;Descripción generada automáticamente">
                  <a:extLst>
                    <a:ext uri="{FF2B5EF4-FFF2-40B4-BE49-F238E27FC236}">
                      <a16:creationId xmlns:a16="http://schemas.microsoft.com/office/drawing/2014/main" id="{915E1FA3-9A7B-48D5-A249-B8110310695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06079" y="4309604"/>
                  <a:ext cx="1024604" cy="351639"/>
                </a:xfrm>
                <a:prstGeom prst="rect">
                  <a:avLst/>
                </a:prstGeom>
              </p:spPr>
            </p:pic>
          </p:grpSp>
          <p:sp>
            <p:nvSpPr>
              <p:cNvPr id="5" name="Elipse 4">
                <a:extLst>
                  <a:ext uri="{FF2B5EF4-FFF2-40B4-BE49-F238E27FC236}">
                    <a16:creationId xmlns:a16="http://schemas.microsoft.com/office/drawing/2014/main" id="{4CCD5FC2-B321-29BF-AA6D-262B0C1F27FD}"/>
                  </a:ext>
                </a:extLst>
              </p:cNvPr>
              <p:cNvSpPr/>
              <p:nvPr/>
            </p:nvSpPr>
            <p:spPr>
              <a:xfrm>
                <a:off x="5002047" y="1485337"/>
                <a:ext cx="1778711" cy="1469135"/>
              </a:xfrm>
              <a:prstGeom prst="ellipse">
                <a:avLst/>
              </a:pr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827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o 14">
            <a:extLst>
              <a:ext uri="{FF2B5EF4-FFF2-40B4-BE49-F238E27FC236}">
                <a16:creationId xmlns:a16="http://schemas.microsoft.com/office/drawing/2014/main" id="{3057CE17-2D3C-7B3B-71A5-7042F1F4A90C}"/>
              </a:ext>
            </a:extLst>
          </p:cNvPr>
          <p:cNvGrpSpPr/>
          <p:nvPr/>
        </p:nvGrpSpPr>
        <p:grpSpPr>
          <a:xfrm>
            <a:off x="91919" y="83343"/>
            <a:ext cx="8800561" cy="5936192"/>
            <a:chOff x="91919" y="83342"/>
            <a:chExt cx="8807784" cy="5988163"/>
          </a:xfrm>
        </p:grpSpPr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E464980C-C0E2-434E-A032-CBCAB34C64EA}"/>
                </a:ext>
              </a:extLst>
            </p:cNvPr>
            <p:cNvSpPr txBox="1"/>
            <p:nvPr/>
          </p:nvSpPr>
          <p:spPr>
            <a:xfrm>
              <a:off x="3101914" y="83342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pic>
          <p:nvPicPr>
            <p:cNvPr id="3" name="Imagen 7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4EF5D880-A694-913D-5106-7A6EEF7B12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638" y="204133"/>
              <a:ext cx="1423988" cy="398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DB9B4722-F50B-461A-8104-2F24B85A6A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53048" y="204133"/>
              <a:ext cx="1146655" cy="663082"/>
            </a:xfrm>
            <a:prstGeom prst="rect">
              <a:avLst/>
            </a:prstGeom>
          </p:spPr>
        </p:pic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F75681D9-AD5E-80FF-27A3-9F46BC94914C}"/>
                </a:ext>
              </a:extLst>
            </p:cNvPr>
            <p:cNvGrpSpPr/>
            <p:nvPr/>
          </p:nvGrpSpPr>
          <p:grpSpPr>
            <a:xfrm>
              <a:off x="91919" y="572189"/>
              <a:ext cx="8807784" cy="5499316"/>
              <a:chOff x="91919" y="572189"/>
              <a:chExt cx="8807784" cy="5499316"/>
            </a:xfrm>
          </p:grpSpPr>
          <p:sp>
            <p:nvSpPr>
              <p:cNvPr id="108" name="Rectángulo 107">
                <a:extLst>
                  <a:ext uri="{FF2B5EF4-FFF2-40B4-BE49-F238E27FC236}">
                    <a16:creationId xmlns:a16="http://schemas.microsoft.com/office/drawing/2014/main" id="{F6D6540E-E5B4-4718-A86A-E54EFF053D5C}"/>
                  </a:ext>
                </a:extLst>
              </p:cNvPr>
              <p:cNvSpPr/>
              <p:nvPr/>
            </p:nvSpPr>
            <p:spPr>
              <a:xfrm rot="5400000">
                <a:off x="-24503" y="797222"/>
                <a:ext cx="552045" cy="319202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000" dirty="0"/>
                  <a:t>Sigue</a:t>
                </a:r>
              </a:p>
            </p:txBody>
          </p:sp>
          <p:sp>
            <p:nvSpPr>
              <p:cNvPr id="160" name="CuadroTexto 159">
                <a:extLst>
                  <a:ext uri="{FF2B5EF4-FFF2-40B4-BE49-F238E27FC236}">
                    <a16:creationId xmlns:a16="http://schemas.microsoft.com/office/drawing/2014/main" id="{EF2910C8-887B-4B93-B50B-D584A40FA2F8}"/>
                  </a:ext>
                </a:extLst>
              </p:cNvPr>
              <p:cNvSpPr txBox="1"/>
              <p:nvPr/>
            </p:nvSpPr>
            <p:spPr>
              <a:xfrm>
                <a:off x="243069" y="4860667"/>
                <a:ext cx="8656634" cy="12108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s-MX" sz="2400" dirty="0"/>
                  <a:t>Se </a:t>
                </a:r>
                <a:r>
                  <a:rPr lang="es-MX" sz="2400" b="1" dirty="0">
                    <a:solidFill>
                      <a:schemeClr val="accent1"/>
                    </a:solidFill>
                  </a:rPr>
                  <a:t>genera una nueva imagen (</a:t>
                </a:r>
                <a:r>
                  <a:rPr lang="es-MX" sz="2400" b="1" dirty="0" err="1">
                    <a:solidFill>
                      <a:schemeClr val="accent1"/>
                    </a:solidFill>
                  </a:rPr>
                  <a:t>interferograma</a:t>
                </a:r>
                <a:r>
                  <a:rPr lang="es-MX" sz="2400" b="1" dirty="0">
                    <a:solidFill>
                      <a:schemeClr val="accent1"/>
                    </a:solidFill>
                  </a:rPr>
                  <a:t>) a partir de dos imágenes </a:t>
                </a:r>
                <a:r>
                  <a:rPr lang="es-MX" sz="2400" dirty="0"/>
                  <a:t>de una misma zona para cuantificar </a:t>
                </a:r>
                <a:r>
                  <a:rPr lang="es-MX" sz="2400" dirty="0">
                    <a:solidFill>
                      <a:srgbClr val="C00000"/>
                    </a:solidFill>
                  </a:rPr>
                  <a:t>deformaciones superficiales en el terreno. </a:t>
                </a:r>
                <a:endParaRPr lang="es-CO" sz="24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162" name="CuadroTexto 161">
                <a:extLst>
                  <a:ext uri="{FF2B5EF4-FFF2-40B4-BE49-F238E27FC236}">
                    <a16:creationId xmlns:a16="http://schemas.microsoft.com/office/drawing/2014/main" id="{7013C592-73C7-411F-9DCC-AEB2DC3CD136}"/>
                  </a:ext>
                </a:extLst>
              </p:cNvPr>
              <p:cNvSpPr txBox="1"/>
              <p:nvPr/>
            </p:nvSpPr>
            <p:spPr>
              <a:xfrm>
                <a:off x="2650344" y="1580085"/>
                <a:ext cx="364762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CO" sz="1000" dirty="0">
                    <a:hlinkClick r:id="rId5"/>
                  </a:rPr>
                  <a:t>http://www.ugr.es/~jorgejp/tesis/archivos/anexo3.pdf</a:t>
                </a:r>
                <a:endParaRPr lang="es-CO" sz="1000" dirty="0"/>
              </a:p>
              <a:p>
                <a:endParaRPr lang="es-CO" sz="1000" dirty="0"/>
              </a:p>
            </p:txBody>
          </p:sp>
          <p:grpSp>
            <p:nvGrpSpPr>
              <p:cNvPr id="13" name="Grupo 12">
                <a:extLst>
                  <a:ext uri="{FF2B5EF4-FFF2-40B4-BE49-F238E27FC236}">
                    <a16:creationId xmlns:a16="http://schemas.microsoft.com/office/drawing/2014/main" id="{B084113D-33DB-429E-8B0F-CDC02CFE6074}"/>
                  </a:ext>
                </a:extLst>
              </p:cNvPr>
              <p:cNvGrpSpPr/>
              <p:nvPr/>
            </p:nvGrpSpPr>
            <p:grpSpPr>
              <a:xfrm>
                <a:off x="1079717" y="1889866"/>
                <a:ext cx="6443575" cy="3078267"/>
                <a:chOff x="0" y="2340054"/>
                <a:chExt cx="6443575" cy="3078267"/>
              </a:xfrm>
            </p:grpSpPr>
            <p:sp>
              <p:nvSpPr>
                <p:cNvPr id="59" name="Rectángulo: esquinas redondeadas 58">
                  <a:extLst>
                    <a:ext uri="{FF2B5EF4-FFF2-40B4-BE49-F238E27FC236}">
                      <a16:creationId xmlns:a16="http://schemas.microsoft.com/office/drawing/2014/main" id="{91E40A8B-91D5-4F1E-A807-518A9AF220B7}"/>
                    </a:ext>
                  </a:extLst>
                </p:cNvPr>
                <p:cNvSpPr/>
                <p:nvPr/>
              </p:nvSpPr>
              <p:spPr>
                <a:xfrm>
                  <a:off x="3555765" y="2375969"/>
                  <a:ext cx="1520291" cy="1072294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  <p:sp>
              <p:nvSpPr>
                <p:cNvPr id="36" name="Rectángulo: esquinas redondeadas 35">
                  <a:extLst>
                    <a:ext uri="{FF2B5EF4-FFF2-40B4-BE49-F238E27FC236}">
                      <a16:creationId xmlns:a16="http://schemas.microsoft.com/office/drawing/2014/main" id="{162B1676-4005-4FB4-A414-E0AD42993331}"/>
                    </a:ext>
                  </a:extLst>
                </p:cNvPr>
                <p:cNvSpPr/>
                <p:nvPr/>
              </p:nvSpPr>
              <p:spPr>
                <a:xfrm>
                  <a:off x="3050953" y="3684095"/>
                  <a:ext cx="2150754" cy="1034359"/>
                </a:xfrm>
                <a:prstGeom prst="round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s-CO" sz="800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37" name="Diagrama de flujo: disco magnético 36">
                  <a:extLst>
                    <a:ext uri="{FF2B5EF4-FFF2-40B4-BE49-F238E27FC236}">
                      <a16:creationId xmlns:a16="http://schemas.microsoft.com/office/drawing/2014/main" id="{D9ABDA7F-1DFA-4E70-A734-D7212480DBC8}"/>
                    </a:ext>
                  </a:extLst>
                </p:cNvPr>
                <p:cNvSpPr/>
                <p:nvPr/>
              </p:nvSpPr>
              <p:spPr>
                <a:xfrm>
                  <a:off x="38162" y="2520754"/>
                  <a:ext cx="889222" cy="707991"/>
                </a:xfrm>
                <a:prstGeom prst="flowChartMagneticDisk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200" dirty="0">
                      <a:solidFill>
                        <a:srgbClr val="C00000"/>
                      </a:solidFill>
                    </a:rPr>
                    <a:t>…</a:t>
                  </a:r>
                  <a:r>
                    <a:rPr lang="fr-FR" sz="1200" dirty="0" err="1">
                      <a:solidFill>
                        <a:srgbClr val="C00000"/>
                      </a:solidFill>
                    </a:rPr>
                    <a:t>split_Orb_Stack_Ifg_</a:t>
                  </a:r>
                  <a:r>
                    <a:rPr lang="fr-FR" sz="1200" b="1" dirty="0" err="1">
                      <a:solidFill>
                        <a:srgbClr val="C00000"/>
                      </a:solidFill>
                    </a:rPr>
                    <a:t>Deb</a:t>
                  </a:r>
                  <a:endParaRPr lang="es-MX" sz="1200" b="1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41" name="Rectángulo: esquinas redondeadas 40">
                  <a:extLst>
                    <a:ext uri="{FF2B5EF4-FFF2-40B4-BE49-F238E27FC236}">
                      <a16:creationId xmlns:a16="http://schemas.microsoft.com/office/drawing/2014/main" id="{1988381C-730A-4D16-930D-76FE16F338B9}"/>
                    </a:ext>
                  </a:extLst>
                </p:cNvPr>
                <p:cNvSpPr/>
                <p:nvPr/>
              </p:nvSpPr>
              <p:spPr>
                <a:xfrm>
                  <a:off x="1214740" y="2458126"/>
                  <a:ext cx="1836214" cy="855356"/>
                </a:xfrm>
                <a:prstGeom prst="round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s-CO" sz="800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52" name="CuadroTexto 51">
                  <a:extLst>
                    <a:ext uri="{FF2B5EF4-FFF2-40B4-BE49-F238E27FC236}">
                      <a16:creationId xmlns:a16="http://schemas.microsoft.com/office/drawing/2014/main" id="{E0696CB8-ECB0-4FDA-9A76-BF9801FFFCD7}"/>
                    </a:ext>
                  </a:extLst>
                </p:cNvPr>
                <p:cNvSpPr txBox="1"/>
                <p:nvPr/>
              </p:nvSpPr>
              <p:spPr>
                <a:xfrm>
                  <a:off x="3630243" y="2360354"/>
                  <a:ext cx="1371334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s-MX" sz="1200" dirty="0" err="1"/>
                    <a:t>Interferograma</a:t>
                  </a:r>
                  <a:endParaRPr lang="es-CO" sz="1200" dirty="0"/>
                </a:p>
              </p:txBody>
            </p:sp>
            <p:sp>
              <p:nvSpPr>
                <p:cNvPr id="58" name="CuadroTexto 57">
                  <a:extLst>
                    <a:ext uri="{FF2B5EF4-FFF2-40B4-BE49-F238E27FC236}">
                      <a16:creationId xmlns:a16="http://schemas.microsoft.com/office/drawing/2014/main" id="{2964BC49-B303-423A-BF33-FBFE9E3D9DE2}"/>
                    </a:ext>
                  </a:extLst>
                </p:cNvPr>
                <p:cNvSpPr txBox="1"/>
                <p:nvPr/>
              </p:nvSpPr>
              <p:spPr>
                <a:xfrm>
                  <a:off x="3536821" y="2858371"/>
                  <a:ext cx="160653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MX" sz="1200" dirty="0"/>
                    <a:t>Mapa de Coherencia</a:t>
                  </a:r>
                  <a:endParaRPr lang="es-CO" sz="1200" dirty="0"/>
                </a:p>
              </p:txBody>
            </p:sp>
            <p:sp>
              <p:nvSpPr>
                <p:cNvPr id="61" name="Rectángulo: esquinas redondeadas 60">
                  <a:extLst>
                    <a:ext uri="{FF2B5EF4-FFF2-40B4-BE49-F238E27FC236}">
                      <a16:creationId xmlns:a16="http://schemas.microsoft.com/office/drawing/2014/main" id="{33CA821D-409F-499B-8EC7-98205CD7369F}"/>
                    </a:ext>
                  </a:extLst>
                </p:cNvPr>
                <p:cNvSpPr/>
                <p:nvPr/>
              </p:nvSpPr>
              <p:spPr>
                <a:xfrm>
                  <a:off x="35496" y="3721081"/>
                  <a:ext cx="1119532" cy="934043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  <p:sp>
              <p:nvSpPr>
                <p:cNvPr id="62" name="Diagrama de flujo: disco magnético 61">
                  <a:extLst>
                    <a:ext uri="{FF2B5EF4-FFF2-40B4-BE49-F238E27FC236}">
                      <a16:creationId xmlns:a16="http://schemas.microsoft.com/office/drawing/2014/main" id="{4F37835E-4E31-43E7-AE92-5896D78DB6D4}"/>
                    </a:ext>
                  </a:extLst>
                </p:cNvPr>
                <p:cNvSpPr/>
                <p:nvPr/>
              </p:nvSpPr>
              <p:spPr>
                <a:xfrm>
                  <a:off x="1493001" y="3747822"/>
                  <a:ext cx="1062775" cy="900526"/>
                </a:xfrm>
                <a:prstGeom prst="flowChartMagneticDisk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dirty="0">
                      <a:solidFill>
                        <a:srgbClr val="C00000"/>
                      </a:solidFill>
                    </a:rPr>
                    <a:t>…</a:t>
                  </a:r>
                  <a:r>
                    <a:rPr lang="fr-FR" sz="1100" dirty="0" err="1">
                      <a:solidFill>
                        <a:srgbClr val="C00000"/>
                      </a:solidFill>
                    </a:rPr>
                    <a:t>Orb_Stack_Ifg_Deb_DInSAR_ML</a:t>
                  </a:r>
                  <a:r>
                    <a:rPr lang="fr-FR" sz="1100" b="1" dirty="0" err="1">
                      <a:solidFill>
                        <a:srgbClr val="C00000"/>
                      </a:solidFill>
                    </a:rPr>
                    <a:t>_Flt</a:t>
                  </a:r>
                  <a:endParaRPr lang="es-MX" sz="1100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94" name="Flecha: a la derecha 93">
                  <a:extLst>
                    <a:ext uri="{FF2B5EF4-FFF2-40B4-BE49-F238E27FC236}">
                      <a16:creationId xmlns:a16="http://schemas.microsoft.com/office/drawing/2014/main" id="{0B51B792-EF4E-45E1-99BE-3FBED1DEF2C4}"/>
                    </a:ext>
                  </a:extLst>
                </p:cNvPr>
                <p:cNvSpPr/>
                <p:nvPr/>
              </p:nvSpPr>
              <p:spPr>
                <a:xfrm>
                  <a:off x="971600" y="2784024"/>
                  <a:ext cx="155242" cy="230833"/>
                </a:xfrm>
                <a:prstGeom prst="rightArrow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sz="75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  <p:sp>
              <p:nvSpPr>
                <p:cNvPr id="110" name="Flecha: a la derecha 109">
                  <a:extLst>
                    <a:ext uri="{FF2B5EF4-FFF2-40B4-BE49-F238E27FC236}">
                      <a16:creationId xmlns:a16="http://schemas.microsoft.com/office/drawing/2014/main" id="{5B171F32-0BD7-4FDD-8423-384E74C7891C}"/>
                    </a:ext>
                  </a:extLst>
                </p:cNvPr>
                <p:cNvSpPr/>
                <p:nvPr/>
              </p:nvSpPr>
              <p:spPr>
                <a:xfrm>
                  <a:off x="5280854" y="3980490"/>
                  <a:ext cx="155242" cy="230833"/>
                </a:xfrm>
                <a:prstGeom prst="rightArrow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sz="75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  <p:sp>
              <p:nvSpPr>
                <p:cNvPr id="158" name="CuadroTexto 157">
                  <a:extLst>
                    <a:ext uri="{FF2B5EF4-FFF2-40B4-BE49-F238E27FC236}">
                      <a16:creationId xmlns:a16="http://schemas.microsoft.com/office/drawing/2014/main" id="{704029D2-F167-414E-8B0C-D9F87CA0936B}"/>
                    </a:ext>
                  </a:extLst>
                </p:cNvPr>
                <p:cNvSpPr txBox="1"/>
                <p:nvPr/>
              </p:nvSpPr>
              <p:spPr>
                <a:xfrm>
                  <a:off x="94372" y="3698814"/>
                  <a:ext cx="1066757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s-CO" sz="1200" dirty="0">
                      <a:solidFill>
                        <a:schemeClr val="accent3">
                          <a:lumMod val="75000"/>
                        </a:schemeClr>
                      </a:solidFill>
                    </a:rPr>
                    <a:t>Interferencia </a:t>
                  </a:r>
                </a:p>
                <a:p>
                  <a:r>
                    <a:rPr lang="es-CO" sz="1200" dirty="0">
                      <a:solidFill>
                        <a:schemeClr val="accent3">
                          <a:lumMod val="75000"/>
                        </a:schemeClr>
                      </a:solidFill>
                    </a:rPr>
                    <a:t>diferencial</a:t>
                  </a:r>
                </a:p>
              </p:txBody>
            </p:sp>
            <p:sp>
              <p:nvSpPr>
                <p:cNvPr id="128" name="Flecha: a la derecha 127">
                  <a:extLst>
                    <a:ext uri="{FF2B5EF4-FFF2-40B4-BE49-F238E27FC236}">
                      <a16:creationId xmlns:a16="http://schemas.microsoft.com/office/drawing/2014/main" id="{585DE4EB-0F5E-4AB4-82AF-AC6E5D3F37EC}"/>
                    </a:ext>
                  </a:extLst>
                </p:cNvPr>
                <p:cNvSpPr/>
                <p:nvPr/>
              </p:nvSpPr>
              <p:spPr>
                <a:xfrm>
                  <a:off x="3192622" y="2768095"/>
                  <a:ext cx="155242" cy="230833"/>
                </a:xfrm>
                <a:prstGeom prst="rightArrow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sz="75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  <p:sp>
              <p:nvSpPr>
                <p:cNvPr id="132" name="Flecha: a la derecha 131">
                  <a:extLst>
                    <a:ext uri="{FF2B5EF4-FFF2-40B4-BE49-F238E27FC236}">
                      <a16:creationId xmlns:a16="http://schemas.microsoft.com/office/drawing/2014/main" id="{6AB47A20-B989-4A9B-9CE7-1085F7FD765C}"/>
                    </a:ext>
                  </a:extLst>
                </p:cNvPr>
                <p:cNvSpPr/>
                <p:nvPr/>
              </p:nvSpPr>
              <p:spPr>
                <a:xfrm rot="5400000">
                  <a:off x="293603" y="3362262"/>
                  <a:ext cx="400111" cy="230833"/>
                </a:xfrm>
                <a:prstGeom prst="rightArrow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sz="75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  <p:sp>
              <p:nvSpPr>
                <p:cNvPr id="138" name="Flecha: a la derecha 137">
                  <a:extLst>
                    <a:ext uri="{FF2B5EF4-FFF2-40B4-BE49-F238E27FC236}">
                      <a16:creationId xmlns:a16="http://schemas.microsoft.com/office/drawing/2014/main" id="{12111C2F-09AE-4FF6-883F-03C20B9A1F95}"/>
                    </a:ext>
                  </a:extLst>
                </p:cNvPr>
                <p:cNvSpPr/>
                <p:nvPr/>
              </p:nvSpPr>
              <p:spPr>
                <a:xfrm>
                  <a:off x="1220006" y="4037650"/>
                  <a:ext cx="155242" cy="230833"/>
                </a:xfrm>
                <a:prstGeom prst="rightArrow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sz="75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  <p:sp>
              <p:nvSpPr>
                <p:cNvPr id="150" name="Flecha: a la derecha 149">
                  <a:extLst>
                    <a:ext uri="{FF2B5EF4-FFF2-40B4-BE49-F238E27FC236}">
                      <a16:creationId xmlns:a16="http://schemas.microsoft.com/office/drawing/2014/main" id="{C4ADDA3A-726E-49A9-A818-7EA5F03BBACC}"/>
                    </a:ext>
                  </a:extLst>
                </p:cNvPr>
                <p:cNvSpPr/>
                <p:nvPr/>
              </p:nvSpPr>
              <p:spPr>
                <a:xfrm>
                  <a:off x="2662068" y="4060626"/>
                  <a:ext cx="155242" cy="230833"/>
                </a:xfrm>
                <a:prstGeom prst="rightArrow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sz="75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  <p:sp>
              <p:nvSpPr>
                <p:cNvPr id="174" name="Flecha: a la derecha 173">
                  <a:extLst>
                    <a:ext uri="{FF2B5EF4-FFF2-40B4-BE49-F238E27FC236}">
                      <a16:creationId xmlns:a16="http://schemas.microsoft.com/office/drawing/2014/main" id="{20C13A61-497F-4019-90BB-58DA131814EB}"/>
                    </a:ext>
                  </a:extLst>
                </p:cNvPr>
                <p:cNvSpPr/>
                <p:nvPr/>
              </p:nvSpPr>
              <p:spPr>
                <a:xfrm rot="6756331">
                  <a:off x="1174786" y="4684461"/>
                  <a:ext cx="431549" cy="210416"/>
                </a:xfrm>
                <a:prstGeom prst="rightArrow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sz="75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  <p:sp>
              <p:nvSpPr>
                <p:cNvPr id="198" name="Flecha: a la derecha 197">
                  <a:extLst>
                    <a:ext uri="{FF2B5EF4-FFF2-40B4-BE49-F238E27FC236}">
                      <a16:creationId xmlns:a16="http://schemas.microsoft.com/office/drawing/2014/main" id="{B4707059-0F6E-432F-9A9F-5F0D71469A16}"/>
                    </a:ext>
                  </a:extLst>
                </p:cNvPr>
                <p:cNvSpPr/>
                <p:nvPr/>
              </p:nvSpPr>
              <p:spPr>
                <a:xfrm rot="5400000">
                  <a:off x="2037544" y="4688897"/>
                  <a:ext cx="232952" cy="245000"/>
                </a:xfrm>
                <a:prstGeom prst="rightArrow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sz="75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  <p:sp>
              <p:nvSpPr>
                <p:cNvPr id="228" name="Rectángulo 227">
                  <a:extLst>
                    <a:ext uri="{FF2B5EF4-FFF2-40B4-BE49-F238E27FC236}">
                      <a16:creationId xmlns:a16="http://schemas.microsoft.com/office/drawing/2014/main" id="{120F86BA-0561-41A7-BC45-D038926FE8C0}"/>
                    </a:ext>
                  </a:extLst>
                </p:cNvPr>
                <p:cNvSpPr/>
                <p:nvPr/>
              </p:nvSpPr>
              <p:spPr>
                <a:xfrm>
                  <a:off x="0" y="2340054"/>
                  <a:ext cx="5172111" cy="1133005"/>
                </a:xfrm>
                <a:prstGeom prst="rect">
                  <a:avLst/>
                </a:prstGeom>
                <a:noFill/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  <p:sp>
              <p:nvSpPr>
                <p:cNvPr id="230" name="Rectángulo 229">
                  <a:extLst>
                    <a:ext uri="{FF2B5EF4-FFF2-40B4-BE49-F238E27FC236}">
                      <a16:creationId xmlns:a16="http://schemas.microsoft.com/office/drawing/2014/main" id="{807B7BC3-28D5-420C-94FE-D03DB6AA9B9A}"/>
                    </a:ext>
                  </a:extLst>
                </p:cNvPr>
                <p:cNvSpPr/>
                <p:nvPr/>
              </p:nvSpPr>
              <p:spPr>
                <a:xfrm>
                  <a:off x="0" y="3539234"/>
                  <a:ext cx="6443575" cy="1243911"/>
                </a:xfrm>
                <a:prstGeom prst="rect">
                  <a:avLst/>
                </a:prstGeom>
                <a:noFill/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  <p:pic>
              <p:nvPicPr>
                <p:cNvPr id="8" name="Imagen 7">
                  <a:extLst>
                    <a:ext uri="{FF2B5EF4-FFF2-40B4-BE49-F238E27FC236}">
                      <a16:creationId xmlns:a16="http://schemas.microsoft.com/office/drawing/2014/main" id="{A0642ADA-5A2C-4A45-86B9-98890B0003F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24183" y="2633428"/>
                  <a:ext cx="1836987" cy="121387"/>
                </a:xfrm>
                <a:prstGeom prst="rect">
                  <a:avLst/>
                </a:prstGeom>
              </p:spPr>
            </p:pic>
            <p:pic>
              <p:nvPicPr>
                <p:cNvPr id="10" name="Imagen 9">
                  <a:extLst>
                    <a:ext uri="{FF2B5EF4-FFF2-40B4-BE49-F238E27FC236}">
                      <a16:creationId xmlns:a16="http://schemas.microsoft.com/office/drawing/2014/main" id="{4ED1E816-42FE-4909-9D9C-CA85B3380D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87624" y="2978083"/>
                  <a:ext cx="1786447" cy="116703"/>
                </a:xfrm>
                <a:prstGeom prst="rect">
                  <a:avLst/>
                </a:prstGeom>
              </p:spPr>
            </p:pic>
            <p:pic>
              <p:nvPicPr>
                <p:cNvPr id="12" name="Imagen 11" descr="Patrón de fondo&#10;&#10;Descripción generada automáticamente">
                  <a:extLst>
                    <a:ext uri="{FF2B5EF4-FFF2-40B4-BE49-F238E27FC236}">
                      <a16:creationId xmlns:a16="http://schemas.microsoft.com/office/drawing/2014/main" id="{F23871D0-C754-46D9-B724-5AEDAB2631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02194" y="2610273"/>
                  <a:ext cx="1429646" cy="288746"/>
                </a:xfrm>
                <a:prstGeom prst="rect">
                  <a:avLst/>
                </a:prstGeom>
              </p:spPr>
            </p:pic>
            <p:pic>
              <p:nvPicPr>
                <p:cNvPr id="14" name="Imagen 13" descr="Imagen que contiene muebles, pasto, alfombra, montar a caballo&#10;&#10;Descripción generada automáticamente">
                  <a:extLst>
                    <a:ext uri="{FF2B5EF4-FFF2-40B4-BE49-F238E27FC236}">
                      <a16:creationId xmlns:a16="http://schemas.microsoft.com/office/drawing/2014/main" id="{54A3CC81-019D-49F8-925B-1875159BFCD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V="1">
                  <a:off x="3608960" y="3088436"/>
                  <a:ext cx="1422275" cy="303841"/>
                </a:xfrm>
                <a:prstGeom prst="rect">
                  <a:avLst/>
                </a:prstGeom>
              </p:spPr>
            </p:pic>
            <p:pic>
              <p:nvPicPr>
                <p:cNvPr id="16" name="Imagen 15" descr="Imagen que contiene Texto&#10;&#10;Descripción generada automáticamente">
                  <a:extLst>
                    <a:ext uri="{FF2B5EF4-FFF2-40B4-BE49-F238E27FC236}">
                      <a16:creationId xmlns:a16="http://schemas.microsoft.com/office/drawing/2014/main" id="{6BEB0EB1-A04D-4F70-86BA-6BC94429B10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504" y="4153066"/>
                  <a:ext cx="937609" cy="361469"/>
                </a:xfrm>
                <a:prstGeom prst="rect">
                  <a:avLst/>
                </a:prstGeom>
              </p:spPr>
            </p:pic>
            <p:pic>
              <p:nvPicPr>
                <p:cNvPr id="20" name="Imagen 19" descr="Imagen que contiene texto, pizarrón, verde, corte&#10;&#10;Descripción generada automáticamente">
                  <a:extLst>
                    <a:ext uri="{FF2B5EF4-FFF2-40B4-BE49-F238E27FC236}">
                      <a16:creationId xmlns:a16="http://schemas.microsoft.com/office/drawing/2014/main" id="{06DE4D3F-6885-4AAD-B7B9-F6EEEFB9656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V="1">
                  <a:off x="5694007" y="3576895"/>
                  <a:ext cx="594327" cy="355008"/>
                </a:xfrm>
                <a:prstGeom prst="rect">
                  <a:avLst/>
                </a:prstGeom>
              </p:spPr>
            </p:pic>
            <p:pic>
              <p:nvPicPr>
                <p:cNvPr id="22" name="Imagen 21" descr="Texto&#10;&#10;Descripción generada automáticamente">
                  <a:extLst>
                    <a:ext uri="{FF2B5EF4-FFF2-40B4-BE49-F238E27FC236}">
                      <a16:creationId xmlns:a16="http://schemas.microsoft.com/office/drawing/2014/main" id="{83980C21-ED0F-4FA1-917B-A11CEDF1873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066369" y="3877214"/>
                  <a:ext cx="2100197" cy="541986"/>
                </a:xfrm>
                <a:prstGeom prst="rect">
                  <a:avLst/>
                </a:prstGeom>
              </p:spPr>
            </p:pic>
            <p:pic>
              <p:nvPicPr>
                <p:cNvPr id="24" name="Imagen 23" descr="Imagen que contiene animal, estrella, coral&#10;&#10;Descripción generada automáticamente">
                  <a:extLst>
                    <a:ext uri="{FF2B5EF4-FFF2-40B4-BE49-F238E27FC236}">
                      <a16:creationId xmlns:a16="http://schemas.microsoft.com/office/drawing/2014/main" id="{E10BCD41-8CDC-49E1-81AD-CEA6F9524BC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716810" y="3960144"/>
                  <a:ext cx="571524" cy="344885"/>
                </a:xfrm>
                <a:prstGeom prst="rect">
                  <a:avLst/>
                </a:prstGeom>
              </p:spPr>
            </p:pic>
            <p:pic>
              <p:nvPicPr>
                <p:cNvPr id="26" name="Imagen 25" descr="Imagen que contiene exterior, pasto, niño, pequeño&#10;&#10;Descripción generada automáticamente">
                  <a:extLst>
                    <a:ext uri="{FF2B5EF4-FFF2-40B4-BE49-F238E27FC236}">
                      <a16:creationId xmlns:a16="http://schemas.microsoft.com/office/drawing/2014/main" id="{4FD8350F-898A-41C4-AD08-FC50D79829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V="1">
                  <a:off x="5693134" y="4320184"/>
                  <a:ext cx="609279" cy="369495"/>
                </a:xfrm>
                <a:prstGeom prst="rect">
                  <a:avLst/>
                </a:prstGeom>
              </p:spPr>
            </p:pic>
            <p:sp>
              <p:nvSpPr>
                <p:cNvPr id="11" name="Rectángulo 10">
                  <a:extLst>
                    <a:ext uri="{FF2B5EF4-FFF2-40B4-BE49-F238E27FC236}">
                      <a16:creationId xmlns:a16="http://schemas.microsoft.com/office/drawing/2014/main" id="{BDAA0356-8EC4-4F09-A883-C720CCFF2F96}"/>
                    </a:ext>
                  </a:extLst>
                </p:cNvPr>
                <p:cNvSpPr/>
                <p:nvPr/>
              </p:nvSpPr>
              <p:spPr>
                <a:xfrm>
                  <a:off x="1126842" y="5099119"/>
                  <a:ext cx="1326647" cy="319202"/>
                </a:xfrm>
                <a:prstGeom prst="rect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O" sz="1000" dirty="0"/>
                    <a:t>Sigue</a:t>
                  </a:r>
                </a:p>
              </p:txBody>
            </p:sp>
          </p:grpSp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80A1A28A-1A35-B6B0-458D-2783146B202F}"/>
                  </a:ext>
                </a:extLst>
              </p:cNvPr>
              <p:cNvSpPr txBox="1"/>
              <p:nvPr/>
            </p:nvSpPr>
            <p:spPr>
              <a:xfrm>
                <a:off x="3026582" y="572189"/>
                <a:ext cx="248016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MX" sz="2800" b="1" dirty="0">
                    <a:solidFill>
                      <a:srgbClr val="C00000"/>
                    </a:solidFill>
                  </a:rPr>
                  <a:t>Algoritmo 2/6</a:t>
                </a:r>
                <a:endParaRPr lang="es-CO" sz="28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337E5512-B920-7A79-6DCE-7493FB47161B}"/>
                  </a:ext>
                </a:extLst>
              </p:cNvPr>
              <p:cNvSpPr txBox="1"/>
              <p:nvPr/>
            </p:nvSpPr>
            <p:spPr>
              <a:xfrm>
                <a:off x="1704969" y="1103853"/>
                <a:ext cx="506788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MX" sz="2800" b="1" dirty="0" err="1">
                    <a:solidFill>
                      <a:srgbClr val="C00000"/>
                    </a:solidFill>
                  </a:rPr>
                  <a:t>Interferograma</a:t>
                </a:r>
                <a:r>
                  <a:rPr lang="es-MX" sz="2800" b="1" dirty="0">
                    <a:solidFill>
                      <a:srgbClr val="C00000"/>
                    </a:solidFill>
                  </a:rPr>
                  <a:t>, Coherencia </a:t>
                </a:r>
                <a:endParaRPr lang="es-CO" sz="2800" dirty="0"/>
              </a:p>
            </p:txBody>
          </p:sp>
          <p:sp>
            <p:nvSpPr>
              <p:cNvPr id="2" name="Elipse 1">
                <a:extLst>
                  <a:ext uri="{FF2B5EF4-FFF2-40B4-BE49-F238E27FC236}">
                    <a16:creationId xmlns:a16="http://schemas.microsoft.com/office/drawing/2014/main" id="{9C9F23FA-329B-84DC-EDE0-970726FC26D4}"/>
                  </a:ext>
                </a:extLst>
              </p:cNvPr>
              <p:cNvSpPr/>
              <p:nvPr/>
            </p:nvSpPr>
            <p:spPr>
              <a:xfrm>
                <a:off x="4272339" y="1771934"/>
                <a:ext cx="2266845" cy="1408930"/>
              </a:xfrm>
              <a:prstGeom prst="ellipse">
                <a:avLst/>
              </a:pr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7756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5C31F3B2-BFC7-CCDB-E94A-556BEB314BE5}"/>
              </a:ext>
            </a:extLst>
          </p:cNvPr>
          <p:cNvGrpSpPr/>
          <p:nvPr/>
        </p:nvGrpSpPr>
        <p:grpSpPr>
          <a:xfrm>
            <a:off x="395536" y="83342"/>
            <a:ext cx="8504167" cy="6676342"/>
            <a:chOff x="395536" y="83342"/>
            <a:chExt cx="8504167" cy="6676342"/>
          </a:xfrm>
        </p:grpSpPr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E464980C-C0E2-434E-A032-CBCAB34C64EA}"/>
                </a:ext>
              </a:extLst>
            </p:cNvPr>
            <p:cNvSpPr txBox="1"/>
            <p:nvPr/>
          </p:nvSpPr>
          <p:spPr>
            <a:xfrm>
              <a:off x="3101914" y="83342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pic>
          <p:nvPicPr>
            <p:cNvPr id="3" name="Imagen 7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C9C283FE-0ABA-56D4-46A5-86A1102EB8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638" y="204133"/>
              <a:ext cx="1423988" cy="398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C266BD45-22A6-CB43-3BFB-A5B8B97C1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53048" y="204133"/>
              <a:ext cx="1146655" cy="663082"/>
            </a:xfrm>
            <a:prstGeom prst="rect">
              <a:avLst/>
            </a:prstGeom>
          </p:spPr>
        </p:pic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A1D7B8E7-FD4E-B93C-1539-AA9B417280F4}"/>
                </a:ext>
              </a:extLst>
            </p:cNvPr>
            <p:cNvGrpSpPr/>
            <p:nvPr/>
          </p:nvGrpSpPr>
          <p:grpSpPr>
            <a:xfrm>
              <a:off x="395536" y="742667"/>
              <a:ext cx="7115072" cy="5911200"/>
              <a:chOff x="323528" y="742667"/>
              <a:chExt cx="7115072" cy="5911200"/>
            </a:xfrm>
          </p:grpSpPr>
          <p:grpSp>
            <p:nvGrpSpPr>
              <p:cNvPr id="5" name="Grupo 4">
                <a:extLst>
                  <a:ext uri="{FF2B5EF4-FFF2-40B4-BE49-F238E27FC236}">
                    <a16:creationId xmlns:a16="http://schemas.microsoft.com/office/drawing/2014/main" id="{218E9009-47B2-A0D5-AB9C-E86AE89B7929}"/>
                  </a:ext>
                </a:extLst>
              </p:cNvPr>
              <p:cNvGrpSpPr/>
              <p:nvPr/>
            </p:nvGrpSpPr>
            <p:grpSpPr>
              <a:xfrm>
                <a:off x="323528" y="1562616"/>
                <a:ext cx="7115072" cy="5091251"/>
                <a:chOff x="627146" y="1407086"/>
                <a:chExt cx="7115072" cy="5091251"/>
              </a:xfrm>
            </p:grpSpPr>
            <p:sp>
              <p:nvSpPr>
                <p:cNvPr id="83" name="Rectángulo: esquinas redondeadas 82">
                  <a:extLst>
                    <a:ext uri="{FF2B5EF4-FFF2-40B4-BE49-F238E27FC236}">
                      <a16:creationId xmlns:a16="http://schemas.microsoft.com/office/drawing/2014/main" id="{9412AA68-A2CF-4A0E-913F-F5CC041316D4}"/>
                    </a:ext>
                  </a:extLst>
                </p:cNvPr>
                <p:cNvSpPr/>
                <p:nvPr/>
              </p:nvSpPr>
              <p:spPr>
                <a:xfrm>
                  <a:off x="753495" y="3872266"/>
                  <a:ext cx="1119532" cy="652634"/>
                </a:xfrm>
                <a:prstGeom prst="round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s-CO" sz="800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85" name="Rectángulo: esquinas redondeadas 84">
                  <a:extLst>
                    <a:ext uri="{FF2B5EF4-FFF2-40B4-BE49-F238E27FC236}">
                      <a16:creationId xmlns:a16="http://schemas.microsoft.com/office/drawing/2014/main" id="{3124641E-EA7A-4F5A-B370-4BA969E708B7}"/>
                    </a:ext>
                  </a:extLst>
                </p:cNvPr>
                <p:cNvSpPr/>
                <p:nvPr/>
              </p:nvSpPr>
              <p:spPr>
                <a:xfrm>
                  <a:off x="3732551" y="3646282"/>
                  <a:ext cx="2127120" cy="650161"/>
                </a:xfrm>
                <a:prstGeom prst="roundRect">
                  <a:avLst/>
                </a:prstGeom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s-CO" sz="800" dirty="0">
                    <a:solidFill>
                      <a:srgbClr val="C00000"/>
                    </a:solidFill>
                  </a:endParaRPr>
                </a:p>
              </p:txBody>
            </p:sp>
            <p:pic>
              <p:nvPicPr>
                <p:cNvPr id="86" name="Imagen 85" descr="Imagen que contiene lluvia&#10;&#10;Descripción generada automáticamente">
                  <a:extLst>
                    <a:ext uri="{FF2B5EF4-FFF2-40B4-BE49-F238E27FC236}">
                      <a16:creationId xmlns:a16="http://schemas.microsoft.com/office/drawing/2014/main" id="{55DA0725-4170-434C-962E-BE06B80763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52026" y="3447685"/>
                  <a:ext cx="472540" cy="328415"/>
                </a:xfrm>
                <a:prstGeom prst="rect">
                  <a:avLst/>
                </a:prstGeom>
              </p:spPr>
            </p:pic>
            <p:pic>
              <p:nvPicPr>
                <p:cNvPr id="87" name="Imagen 86">
                  <a:extLst>
                    <a:ext uri="{FF2B5EF4-FFF2-40B4-BE49-F238E27FC236}">
                      <a16:creationId xmlns:a16="http://schemas.microsoft.com/office/drawing/2014/main" id="{159A579F-EC1D-45DD-8D52-B24834FEEFF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25584" y="3880377"/>
                  <a:ext cx="1819048" cy="142857"/>
                </a:xfrm>
                <a:prstGeom prst="rect">
                  <a:avLst/>
                </a:prstGeom>
              </p:spPr>
            </p:pic>
            <p:pic>
              <p:nvPicPr>
                <p:cNvPr id="89" name="Imagen 88">
                  <a:extLst>
                    <a:ext uri="{FF2B5EF4-FFF2-40B4-BE49-F238E27FC236}">
                      <a16:creationId xmlns:a16="http://schemas.microsoft.com/office/drawing/2014/main" id="{5E373FC7-047D-4EE7-B02E-4B9501F562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74880" y="3699290"/>
                  <a:ext cx="2057143" cy="142857"/>
                </a:xfrm>
                <a:prstGeom prst="rect">
                  <a:avLst/>
                </a:prstGeom>
              </p:spPr>
            </p:pic>
            <p:pic>
              <p:nvPicPr>
                <p:cNvPr id="91" name="Imagen 90" descr="Imagen que contiene noche, mujer, aire, estrella&#10;&#10;Descripción generada automáticamente">
                  <a:extLst>
                    <a:ext uri="{FF2B5EF4-FFF2-40B4-BE49-F238E27FC236}">
                      <a16:creationId xmlns:a16="http://schemas.microsoft.com/office/drawing/2014/main" id="{9D2DCAE7-4F47-4403-97DE-DB4A779E81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46498" y="3791497"/>
                  <a:ext cx="473840" cy="328415"/>
                </a:xfrm>
                <a:prstGeom prst="rect">
                  <a:avLst/>
                </a:prstGeom>
              </p:spPr>
            </p:pic>
            <p:pic>
              <p:nvPicPr>
                <p:cNvPr id="92" name="Imagen 91">
                  <a:extLst>
                    <a:ext uri="{FF2B5EF4-FFF2-40B4-BE49-F238E27FC236}">
                      <a16:creationId xmlns:a16="http://schemas.microsoft.com/office/drawing/2014/main" id="{CE873634-062C-448F-BA7F-7CECA27F92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53176" y="4044156"/>
                  <a:ext cx="1866667" cy="171429"/>
                </a:xfrm>
                <a:prstGeom prst="rect">
                  <a:avLst/>
                </a:prstGeom>
              </p:spPr>
            </p:pic>
            <p:pic>
              <p:nvPicPr>
                <p:cNvPr id="93" name="Imagen 92" descr="Imagen que contiene mujer, noche, aire, estrella&#10;&#10;Descripción generada automáticamente">
                  <a:extLst>
                    <a:ext uri="{FF2B5EF4-FFF2-40B4-BE49-F238E27FC236}">
                      <a16:creationId xmlns:a16="http://schemas.microsoft.com/office/drawing/2014/main" id="{F3B7B4A6-625C-4401-B938-1FE66DDFA5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46988" y="4136140"/>
                  <a:ext cx="504057" cy="349043"/>
                </a:xfrm>
                <a:prstGeom prst="rect">
                  <a:avLst/>
                </a:prstGeom>
              </p:spPr>
            </p:pic>
            <p:sp>
              <p:nvSpPr>
                <p:cNvPr id="95" name="Rectángulo: esquinas redondeadas 94">
                  <a:extLst>
                    <a:ext uri="{FF2B5EF4-FFF2-40B4-BE49-F238E27FC236}">
                      <a16:creationId xmlns:a16="http://schemas.microsoft.com/office/drawing/2014/main" id="{7B6A8A26-9DF6-4860-9AB5-218DB09B3A08}"/>
                    </a:ext>
                  </a:extLst>
                </p:cNvPr>
                <p:cNvSpPr/>
                <p:nvPr/>
              </p:nvSpPr>
              <p:spPr>
                <a:xfrm>
                  <a:off x="2251418" y="3464281"/>
                  <a:ext cx="989706" cy="738112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  <p:sp>
              <p:nvSpPr>
                <p:cNvPr id="96" name="Diagrama de flujo: disco magnético 95">
                  <a:extLst>
                    <a:ext uri="{FF2B5EF4-FFF2-40B4-BE49-F238E27FC236}">
                      <a16:creationId xmlns:a16="http://schemas.microsoft.com/office/drawing/2014/main" id="{4394F018-1EDC-4808-B431-C980A53E2A1E}"/>
                    </a:ext>
                  </a:extLst>
                </p:cNvPr>
                <p:cNvSpPr/>
                <p:nvPr/>
              </p:nvSpPr>
              <p:spPr>
                <a:xfrm>
                  <a:off x="2405106" y="4641316"/>
                  <a:ext cx="1118461" cy="938133"/>
                </a:xfrm>
                <a:prstGeom prst="flowChartMagneticDisk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dirty="0">
                      <a:solidFill>
                        <a:srgbClr val="C00000"/>
                      </a:solidFill>
                    </a:rPr>
                    <a:t>.._</a:t>
                  </a:r>
                  <a:r>
                    <a:rPr lang="fr-FR" sz="1100" dirty="0" err="1">
                      <a:solidFill>
                        <a:srgbClr val="C00000"/>
                      </a:solidFill>
                    </a:rPr>
                    <a:t>Orb_Stack_Ifg_Deb_DInSAR_ML_Flt</a:t>
                  </a:r>
                  <a:r>
                    <a:rPr lang="fr-FR" sz="1100" b="1" dirty="0" err="1">
                      <a:solidFill>
                        <a:srgbClr val="C00000"/>
                      </a:solidFill>
                    </a:rPr>
                    <a:t>_Unw</a:t>
                  </a:r>
                  <a:endParaRPr lang="es-MX" sz="1100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97" name="Flecha: a la derecha 96">
                  <a:extLst>
                    <a:ext uri="{FF2B5EF4-FFF2-40B4-BE49-F238E27FC236}">
                      <a16:creationId xmlns:a16="http://schemas.microsoft.com/office/drawing/2014/main" id="{0C2294A4-5011-4430-B3DD-297E8D404050}"/>
                    </a:ext>
                  </a:extLst>
                </p:cNvPr>
                <p:cNvSpPr/>
                <p:nvPr/>
              </p:nvSpPr>
              <p:spPr>
                <a:xfrm rot="5400000">
                  <a:off x="1387961" y="4455873"/>
                  <a:ext cx="155242" cy="230833"/>
                </a:xfrm>
                <a:prstGeom prst="rightArrow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sz="75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  <p:sp>
              <p:nvSpPr>
                <p:cNvPr id="98" name="Flecha: a la derecha 97">
                  <a:extLst>
                    <a:ext uri="{FF2B5EF4-FFF2-40B4-BE49-F238E27FC236}">
                      <a16:creationId xmlns:a16="http://schemas.microsoft.com/office/drawing/2014/main" id="{D6872925-8471-482B-8750-D8A55846195E}"/>
                    </a:ext>
                  </a:extLst>
                </p:cNvPr>
                <p:cNvSpPr/>
                <p:nvPr/>
              </p:nvSpPr>
              <p:spPr>
                <a:xfrm rot="7670824">
                  <a:off x="2153543" y="5515407"/>
                  <a:ext cx="305588" cy="289593"/>
                </a:xfrm>
                <a:prstGeom prst="rightArrow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sz="75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  <p:sp>
              <p:nvSpPr>
                <p:cNvPr id="99" name="Rectángulo: esquinas redondeadas 98">
                  <a:extLst>
                    <a:ext uri="{FF2B5EF4-FFF2-40B4-BE49-F238E27FC236}">
                      <a16:creationId xmlns:a16="http://schemas.microsoft.com/office/drawing/2014/main" id="{70EE2844-DEB4-4982-9464-ED1851B7426A}"/>
                    </a:ext>
                  </a:extLst>
                </p:cNvPr>
                <p:cNvSpPr/>
                <p:nvPr/>
              </p:nvSpPr>
              <p:spPr>
                <a:xfrm>
                  <a:off x="741293" y="3489467"/>
                  <a:ext cx="1131733" cy="1035434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sz="1350" dirty="0"/>
                </a:p>
              </p:txBody>
            </p:sp>
            <p:sp>
              <p:nvSpPr>
                <p:cNvPr id="100" name="CuadroTexto 99">
                  <a:extLst>
                    <a:ext uri="{FF2B5EF4-FFF2-40B4-BE49-F238E27FC236}">
                      <a16:creationId xmlns:a16="http://schemas.microsoft.com/office/drawing/2014/main" id="{2E769130-83B2-4ADA-8EC4-02E0203392A2}"/>
                    </a:ext>
                  </a:extLst>
                </p:cNvPr>
                <p:cNvSpPr txBox="1"/>
                <p:nvPr/>
              </p:nvSpPr>
              <p:spPr>
                <a:xfrm>
                  <a:off x="864293" y="3499007"/>
                  <a:ext cx="97975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CO" dirty="0" err="1"/>
                    <a:t>Snaphu</a:t>
                  </a:r>
                  <a:endParaRPr lang="es-CO" dirty="0"/>
                </a:p>
              </p:txBody>
            </p:sp>
            <p:sp>
              <p:nvSpPr>
                <p:cNvPr id="101" name="Diagrama de flujo: disco magnético 100">
                  <a:extLst>
                    <a:ext uri="{FF2B5EF4-FFF2-40B4-BE49-F238E27FC236}">
                      <a16:creationId xmlns:a16="http://schemas.microsoft.com/office/drawing/2014/main" id="{F783DA6A-D993-4A4D-B215-9500DB50F336}"/>
                    </a:ext>
                  </a:extLst>
                </p:cNvPr>
                <p:cNvSpPr/>
                <p:nvPr/>
              </p:nvSpPr>
              <p:spPr>
                <a:xfrm>
                  <a:off x="890792" y="4641316"/>
                  <a:ext cx="1169336" cy="1023251"/>
                </a:xfrm>
                <a:prstGeom prst="flowChartMagneticDisk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100" dirty="0">
                      <a:solidFill>
                        <a:srgbClr val="C00000"/>
                      </a:solidFill>
                    </a:rPr>
                    <a:t>UnwPhase_ifg_VV_21Aug2020_29May2020.snaphu</a:t>
                  </a:r>
                  <a:r>
                    <a:rPr lang="en-US" sz="1100" b="1" dirty="0">
                      <a:solidFill>
                        <a:srgbClr val="C00000"/>
                      </a:solidFill>
                    </a:rPr>
                    <a:t>.img</a:t>
                  </a:r>
                  <a:endParaRPr lang="es-MX" sz="1100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102" name="Flecha: a la derecha 101">
                  <a:extLst>
                    <a:ext uri="{FF2B5EF4-FFF2-40B4-BE49-F238E27FC236}">
                      <a16:creationId xmlns:a16="http://schemas.microsoft.com/office/drawing/2014/main" id="{A1A6E828-D277-4EEC-847C-AAD30CEB1D08}"/>
                    </a:ext>
                  </a:extLst>
                </p:cNvPr>
                <p:cNvSpPr/>
                <p:nvPr/>
              </p:nvSpPr>
              <p:spPr>
                <a:xfrm rot="18356282">
                  <a:off x="1834091" y="4338706"/>
                  <a:ext cx="559273" cy="230833"/>
                </a:xfrm>
                <a:prstGeom prst="rightArrow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sz="75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  <p:sp>
              <p:nvSpPr>
                <p:cNvPr id="103" name="Flecha: a la derecha 102">
                  <a:extLst>
                    <a:ext uri="{FF2B5EF4-FFF2-40B4-BE49-F238E27FC236}">
                      <a16:creationId xmlns:a16="http://schemas.microsoft.com/office/drawing/2014/main" id="{C004AD5E-CDB6-4912-89D1-940048D58728}"/>
                    </a:ext>
                  </a:extLst>
                </p:cNvPr>
                <p:cNvSpPr/>
                <p:nvPr/>
              </p:nvSpPr>
              <p:spPr>
                <a:xfrm rot="5400000">
                  <a:off x="2629294" y="4330903"/>
                  <a:ext cx="349042" cy="230833"/>
                </a:xfrm>
                <a:prstGeom prst="rightArrow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sz="75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  <p:sp>
              <p:nvSpPr>
                <p:cNvPr id="104" name="Rectángulo: esquinas redondeadas 103">
                  <a:extLst>
                    <a:ext uri="{FF2B5EF4-FFF2-40B4-BE49-F238E27FC236}">
                      <a16:creationId xmlns:a16="http://schemas.microsoft.com/office/drawing/2014/main" id="{89885E67-478F-4747-9AE3-3430ACC9ACE4}"/>
                    </a:ext>
                  </a:extLst>
                </p:cNvPr>
                <p:cNvSpPr/>
                <p:nvPr/>
              </p:nvSpPr>
              <p:spPr>
                <a:xfrm>
                  <a:off x="3768173" y="4751570"/>
                  <a:ext cx="2187566" cy="464689"/>
                </a:xfrm>
                <a:prstGeom prst="roundRect">
                  <a:avLst/>
                </a:prstGeom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s-CO" sz="800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105" name="Rectángulo 104">
                  <a:extLst>
                    <a:ext uri="{FF2B5EF4-FFF2-40B4-BE49-F238E27FC236}">
                      <a16:creationId xmlns:a16="http://schemas.microsoft.com/office/drawing/2014/main" id="{3EF90EF0-6247-40FD-AB17-0E636D9BC8C0}"/>
                    </a:ext>
                  </a:extLst>
                </p:cNvPr>
                <p:cNvSpPr/>
                <p:nvPr/>
              </p:nvSpPr>
              <p:spPr>
                <a:xfrm>
                  <a:off x="683569" y="3404765"/>
                  <a:ext cx="6034737" cy="1097181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  <p:sp>
              <p:nvSpPr>
                <p:cNvPr id="106" name="Rectángulo 105">
                  <a:extLst>
                    <a:ext uri="{FF2B5EF4-FFF2-40B4-BE49-F238E27FC236}">
                      <a16:creationId xmlns:a16="http://schemas.microsoft.com/office/drawing/2014/main" id="{7BD76F78-6AF4-4A47-859A-F984F6CC09AA}"/>
                    </a:ext>
                  </a:extLst>
                </p:cNvPr>
                <p:cNvSpPr/>
                <p:nvPr/>
              </p:nvSpPr>
              <p:spPr>
                <a:xfrm>
                  <a:off x="683568" y="4566766"/>
                  <a:ext cx="6210495" cy="1083281"/>
                </a:xfrm>
                <a:prstGeom prst="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  <p:sp>
              <p:nvSpPr>
                <p:cNvPr id="107" name="CuadroTexto 106">
                  <a:extLst>
                    <a:ext uri="{FF2B5EF4-FFF2-40B4-BE49-F238E27FC236}">
                      <a16:creationId xmlns:a16="http://schemas.microsoft.com/office/drawing/2014/main" id="{75497478-731E-414A-A23A-64A2393664ED}"/>
                    </a:ext>
                  </a:extLst>
                </p:cNvPr>
                <p:cNvSpPr txBox="1"/>
                <p:nvPr/>
              </p:nvSpPr>
              <p:spPr>
                <a:xfrm>
                  <a:off x="2293763" y="3522124"/>
                  <a:ext cx="947361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CO" sz="1200" dirty="0"/>
                    <a:t>Importar resultado de </a:t>
                  </a:r>
                  <a:r>
                    <a:rPr lang="es-CO" sz="1200" dirty="0" err="1"/>
                    <a:t>Snaphu</a:t>
                  </a:r>
                  <a:endParaRPr lang="es-CO" sz="1200" dirty="0"/>
                </a:p>
              </p:txBody>
            </p:sp>
            <p:cxnSp>
              <p:nvCxnSpPr>
                <p:cNvPr id="109" name="Conector recto de flecha 108">
                  <a:extLst>
                    <a:ext uri="{FF2B5EF4-FFF2-40B4-BE49-F238E27FC236}">
                      <a16:creationId xmlns:a16="http://schemas.microsoft.com/office/drawing/2014/main" id="{F777244F-C42C-40BD-8C17-B5517FBD71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060128" y="4226273"/>
                  <a:ext cx="1625753" cy="23517"/>
                </a:xfrm>
                <a:prstGeom prst="straightConnector1">
                  <a:avLst/>
                </a:prstGeom>
                <a:ln>
                  <a:prstDash val="sysDot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11" name="Imagen 110" descr="Texto&#10;&#10;Descripción generada automáticamente">
                  <a:extLst>
                    <a:ext uri="{FF2B5EF4-FFF2-40B4-BE49-F238E27FC236}">
                      <a16:creationId xmlns:a16="http://schemas.microsoft.com/office/drawing/2014/main" id="{0AA8B2BE-241E-46F0-AC8C-FB46BECD053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8337" y="3988682"/>
                  <a:ext cx="1067820" cy="421752"/>
                </a:xfrm>
                <a:prstGeom prst="rect">
                  <a:avLst/>
                </a:prstGeom>
              </p:spPr>
            </p:pic>
            <p:pic>
              <p:nvPicPr>
                <p:cNvPr id="112" name="Imagen 111" descr="Imagen que contiene estrella, monitor, frente, hombre&#10;&#10;Descripción generada automáticamente">
                  <a:extLst>
                    <a:ext uri="{FF2B5EF4-FFF2-40B4-BE49-F238E27FC236}">
                      <a16:creationId xmlns:a16="http://schemas.microsoft.com/office/drawing/2014/main" id="{7E5CABA4-4E82-4813-8807-91A79F91DFA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25018" y="4773854"/>
                  <a:ext cx="617263" cy="370021"/>
                </a:xfrm>
                <a:prstGeom prst="rect">
                  <a:avLst/>
                </a:prstGeom>
              </p:spPr>
            </p:pic>
            <p:pic>
              <p:nvPicPr>
                <p:cNvPr id="113" name="Imagen 112">
                  <a:extLst>
                    <a:ext uri="{FF2B5EF4-FFF2-40B4-BE49-F238E27FC236}">
                      <a16:creationId xmlns:a16="http://schemas.microsoft.com/office/drawing/2014/main" id="{82B82CE3-F272-4EEC-A9B6-33807002B42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55457" y="4904840"/>
                  <a:ext cx="2000000" cy="200000"/>
                </a:xfrm>
                <a:prstGeom prst="rect">
                  <a:avLst/>
                </a:prstGeom>
              </p:spPr>
            </p:pic>
            <p:sp>
              <p:nvSpPr>
                <p:cNvPr id="114" name="Flecha: a la derecha 113">
                  <a:extLst>
                    <a:ext uri="{FF2B5EF4-FFF2-40B4-BE49-F238E27FC236}">
                      <a16:creationId xmlns:a16="http://schemas.microsoft.com/office/drawing/2014/main" id="{A3D9B8E6-0333-4F4A-A0BE-7F7BC930ECF5}"/>
                    </a:ext>
                  </a:extLst>
                </p:cNvPr>
                <p:cNvSpPr/>
                <p:nvPr/>
              </p:nvSpPr>
              <p:spPr>
                <a:xfrm>
                  <a:off x="3568249" y="4913042"/>
                  <a:ext cx="155242" cy="230833"/>
                </a:xfrm>
                <a:prstGeom prst="rightArrow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sz="75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  <p:sp>
              <p:nvSpPr>
                <p:cNvPr id="115" name="Flecha: a la derecha 114">
                  <a:extLst>
                    <a:ext uri="{FF2B5EF4-FFF2-40B4-BE49-F238E27FC236}">
                      <a16:creationId xmlns:a16="http://schemas.microsoft.com/office/drawing/2014/main" id="{D1D270F3-6DC8-4BC5-9067-D1FA691D3619}"/>
                    </a:ext>
                  </a:extLst>
                </p:cNvPr>
                <p:cNvSpPr/>
                <p:nvPr/>
              </p:nvSpPr>
              <p:spPr>
                <a:xfrm>
                  <a:off x="5998353" y="4889423"/>
                  <a:ext cx="155242" cy="230833"/>
                </a:xfrm>
                <a:prstGeom prst="rightArrow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sz="75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  <p:sp>
              <p:nvSpPr>
                <p:cNvPr id="116" name="CuadroTexto 115">
                  <a:extLst>
                    <a:ext uri="{FF2B5EF4-FFF2-40B4-BE49-F238E27FC236}">
                      <a16:creationId xmlns:a16="http://schemas.microsoft.com/office/drawing/2014/main" id="{FDD9A749-8D8B-477A-87AE-9BA312544C8A}"/>
                    </a:ext>
                  </a:extLst>
                </p:cNvPr>
                <p:cNvSpPr txBox="1"/>
                <p:nvPr/>
              </p:nvSpPr>
              <p:spPr>
                <a:xfrm>
                  <a:off x="627146" y="5792324"/>
                  <a:ext cx="1444015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s-CO" sz="1200" dirty="0"/>
                    <a:t>Convertir interferometría desplazamiento</a:t>
                  </a:r>
                </a:p>
              </p:txBody>
            </p:sp>
            <p:sp>
              <p:nvSpPr>
                <p:cNvPr id="117" name="Rectángulo: esquinas redondeadas 116">
                  <a:extLst>
                    <a:ext uri="{FF2B5EF4-FFF2-40B4-BE49-F238E27FC236}">
                      <a16:creationId xmlns:a16="http://schemas.microsoft.com/office/drawing/2014/main" id="{7D460A67-5A48-41B6-817E-7BF14998885C}"/>
                    </a:ext>
                  </a:extLst>
                </p:cNvPr>
                <p:cNvSpPr/>
                <p:nvPr/>
              </p:nvSpPr>
              <p:spPr>
                <a:xfrm>
                  <a:off x="627147" y="5806844"/>
                  <a:ext cx="1777959" cy="539478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  <p:sp>
              <p:nvSpPr>
                <p:cNvPr id="118" name="Diagrama de flujo: disco magnético 117">
                  <a:extLst>
                    <a:ext uri="{FF2B5EF4-FFF2-40B4-BE49-F238E27FC236}">
                      <a16:creationId xmlns:a16="http://schemas.microsoft.com/office/drawing/2014/main" id="{47EEC5E6-E015-46ED-9172-0D8813D49659}"/>
                    </a:ext>
                  </a:extLst>
                </p:cNvPr>
                <p:cNvSpPr/>
                <p:nvPr/>
              </p:nvSpPr>
              <p:spPr>
                <a:xfrm>
                  <a:off x="2803904" y="5660278"/>
                  <a:ext cx="1062776" cy="838059"/>
                </a:xfrm>
                <a:prstGeom prst="flowChartMagneticDisk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dirty="0">
                      <a:solidFill>
                        <a:srgbClr val="C00000"/>
                      </a:solidFill>
                    </a:rPr>
                    <a:t>_</a:t>
                  </a:r>
                  <a:r>
                    <a:rPr lang="fr-FR" sz="1100" dirty="0" err="1">
                      <a:solidFill>
                        <a:srgbClr val="C00000"/>
                      </a:solidFill>
                    </a:rPr>
                    <a:t>Orb_Stack_Ifg_Deb_DInSAR_ML_Flt_Unw_</a:t>
                  </a:r>
                  <a:r>
                    <a:rPr lang="fr-FR" sz="1100" b="1" dirty="0" err="1">
                      <a:solidFill>
                        <a:srgbClr val="C00000"/>
                      </a:solidFill>
                    </a:rPr>
                    <a:t>dsp</a:t>
                  </a:r>
                  <a:endParaRPr lang="es-MX" sz="1100" b="1" dirty="0">
                    <a:solidFill>
                      <a:srgbClr val="C00000"/>
                    </a:solidFill>
                  </a:endParaRPr>
                </a:p>
              </p:txBody>
            </p:sp>
            <p:grpSp>
              <p:nvGrpSpPr>
                <p:cNvPr id="119" name="Grupo 118">
                  <a:extLst>
                    <a:ext uri="{FF2B5EF4-FFF2-40B4-BE49-F238E27FC236}">
                      <a16:creationId xmlns:a16="http://schemas.microsoft.com/office/drawing/2014/main" id="{E6AD8BD1-263E-4E45-9D7D-454BEE8158E2}"/>
                    </a:ext>
                  </a:extLst>
                </p:cNvPr>
                <p:cNvGrpSpPr/>
                <p:nvPr/>
              </p:nvGrpSpPr>
              <p:grpSpPr>
                <a:xfrm>
                  <a:off x="1758945" y="5884219"/>
                  <a:ext cx="552243" cy="361083"/>
                  <a:chOff x="380425" y="1844824"/>
                  <a:chExt cx="8080007" cy="4790137"/>
                </a:xfrm>
              </p:grpSpPr>
              <p:pic>
                <p:nvPicPr>
                  <p:cNvPr id="120" name="Imagen 119" descr="Interfaz de usuario gráfica, Texto, Aplicación, Correo electrónico&#10;&#10;Descripción generada automáticamente">
                    <a:extLst>
                      <a:ext uri="{FF2B5EF4-FFF2-40B4-BE49-F238E27FC236}">
                        <a16:creationId xmlns:a16="http://schemas.microsoft.com/office/drawing/2014/main" id="{2FAA69AE-E453-45B5-8557-0A15B4EBD21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80425" y="1844824"/>
                    <a:ext cx="8080007" cy="4790137"/>
                  </a:xfrm>
                  <a:prstGeom prst="rect">
                    <a:avLst/>
                  </a:prstGeom>
                </p:spPr>
              </p:pic>
              <p:sp>
                <p:nvSpPr>
                  <p:cNvPr id="121" name="Rectángulo: esquinas redondeadas 120">
                    <a:extLst>
                      <a:ext uri="{FF2B5EF4-FFF2-40B4-BE49-F238E27FC236}">
                        <a16:creationId xmlns:a16="http://schemas.microsoft.com/office/drawing/2014/main" id="{05523496-7C7D-482D-B357-2049F029994D}"/>
                      </a:ext>
                    </a:extLst>
                  </p:cNvPr>
                  <p:cNvSpPr/>
                  <p:nvPr/>
                </p:nvSpPr>
                <p:spPr>
                  <a:xfrm>
                    <a:off x="7020272" y="3212976"/>
                    <a:ext cx="288032" cy="288032"/>
                  </a:xfrm>
                  <a:prstGeom prst="roundRect">
                    <a:avLst/>
                  </a:prstGeom>
                  <a:noFill/>
                  <a:ln w="12700"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CO"/>
                  </a:p>
                </p:txBody>
              </p:sp>
              <p:sp>
                <p:nvSpPr>
                  <p:cNvPr id="122" name="Rectángulo: esquinas redondeadas 121">
                    <a:extLst>
                      <a:ext uri="{FF2B5EF4-FFF2-40B4-BE49-F238E27FC236}">
                        <a16:creationId xmlns:a16="http://schemas.microsoft.com/office/drawing/2014/main" id="{01CEC724-CD14-4DD5-9124-5145432B4DBB}"/>
                      </a:ext>
                    </a:extLst>
                  </p:cNvPr>
                  <p:cNvSpPr/>
                  <p:nvPr/>
                </p:nvSpPr>
                <p:spPr>
                  <a:xfrm>
                    <a:off x="7308304" y="4095876"/>
                    <a:ext cx="288032" cy="288032"/>
                  </a:xfrm>
                  <a:prstGeom prst="roundRect">
                    <a:avLst/>
                  </a:prstGeom>
                  <a:noFill/>
                  <a:ln w="25400"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CO"/>
                  </a:p>
                </p:txBody>
              </p:sp>
              <p:cxnSp>
                <p:nvCxnSpPr>
                  <p:cNvPr id="123" name="Conector recto de flecha 122">
                    <a:extLst>
                      <a:ext uri="{FF2B5EF4-FFF2-40B4-BE49-F238E27FC236}">
                        <a16:creationId xmlns:a16="http://schemas.microsoft.com/office/drawing/2014/main" id="{24C2AB3D-630B-4E5B-B4F8-392F666B352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308304" y="3573016"/>
                    <a:ext cx="72008" cy="432048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24" name="Flecha: a la derecha 123">
                  <a:extLst>
                    <a:ext uri="{FF2B5EF4-FFF2-40B4-BE49-F238E27FC236}">
                      <a16:creationId xmlns:a16="http://schemas.microsoft.com/office/drawing/2014/main" id="{2A420B31-F8C0-4713-B729-3D4027ABAD74}"/>
                    </a:ext>
                  </a:extLst>
                </p:cNvPr>
                <p:cNvSpPr/>
                <p:nvPr/>
              </p:nvSpPr>
              <p:spPr>
                <a:xfrm>
                  <a:off x="2514424" y="5985334"/>
                  <a:ext cx="155242" cy="230833"/>
                </a:xfrm>
                <a:prstGeom prst="rightArrow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sz="75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  <p:sp>
              <p:nvSpPr>
                <p:cNvPr id="125" name="Rectángulo: esquinas redondeadas 124">
                  <a:extLst>
                    <a:ext uri="{FF2B5EF4-FFF2-40B4-BE49-F238E27FC236}">
                      <a16:creationId xmlns:a16="http://schemas.microsoft.com/office/drawing/2014/main" id="{52F3E33A-5329-44B1-9ABA-ECA98862796E}"/>
                    </a:ext>
                  </a:extLst>
                </p:cNvPr>
                <p:cNvSpPr/>
                <p:nvPr/>
              </p:nvSpPr>
              <p:spPr>
                <a:xfrm>
                  <a:off x="4298204" y="5843608"/>
                  <a:ext cx="1230762" cy="464689"/>
                </a:xfrm>
                <a:prstGeom prst="roundRect">
                  <a:avLst/>
                </a:prstGeom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s-MX" sz="1200" dirty="0" err="1">
                      <a:solidFill>
                        <a:schemeClr val="tx1"/>
                      </a:solidFill>
                    </a:rPr>
                    <a:t>Displacement</a:t>
                  </a:r>
                  <a:endParaRPr lang="es-CO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6" name="Flecha: a la derecha 125">
                  <a:extLst>
                    <a:ext uri="{FF2B5EF4-FFF2-40B4-BE49-F238E27FC236}">
                      <a16:creationId xmlns:a16="http://schemas.microsoft.com/office/drawing/2014/main" id="{4584788C-75F8-4277-B7E2-A1DC51F66991}"/>
                    </a:ext>
                  </a:extLst>
                </p:cNvPr>
                <p:cNvSpPr/>
                <p:nvPr/>
              </p:nvSpPr>
              <p:spPr>
                <a:xfrm>
                  <a:off x="3973230" y="5960535"/>
                  <a:ext cx="155242" cy="230833"/>
                </a:xfrm>
                <a:prstGeom prst="rightArrow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sz="75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  <p:pic>
              <p:nvPicPr>
                <p:cNvPr id="134" name="Imagen 133" descr="Imagen que contiene arcoíris, colorido, hombre, azul&#10;&#10;Descripción generada automáticamente">
                  <a:extLst>
                    <a:ext uri="{FF2B5EF4-FFF2-40B4-BE49-F238E27FC236}">
                      <a16:creationId xmlns:a16="http://schemas.microsoft.com/office/drawing/2014/main" id="{5DBAC1B5-CCA2-4A49-8C86-9A74CE5D7B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20330" y="5733851"/>
                  <a:ext cx="1080587" cy="650996"/>
                </a:xfrm>
                <a:prstGeom prst="rect">
                  <a:avLst/>
                </a:prstGeom>
              </p:spPr>
            </p:pic>
            <p:sp>
              <p:nvSpPr>
                <p:cNvPr id="135" name="Flecha: a la derecha 134">
                  <a:extLst>
                    <a:ext uri="{FF2B5EF4-FFF2-40B4-BE49-F238E27FC236}">
                      <a16:creationId xmlns:a16="http://schemas.microsoft.com/office/drawing/2014/main" id="{E1947682-6830-4A1D-A1EA-2E374B54E1EE}"/>
                    </a:ext>
                  </a:extLst>
                </p:cNvPr>
                <p:cNvSpPr/>
                <p:nvPr/>
              </p:nvSpPr>
              <p:spPr>
                <a:xfrm>
                  <a:off x="5623491" y="5970719"/>
                  <a:ext cx="155242" cy="230833"/>
                </a:xfrm>
                <a:prstGeom prst="rightArrow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sz="75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  <p:sp>
              <p:nvSpPr>
                <p:cNvPr id="136" name="Rectángulo 135">
                  <a:extLst>
                    <a:ext uri="{FF2B5EF4-FFF2-40B4-BE49-F238E27FC236}">
                      <a16:creationId xmlns:a16="http://schemas.microsoft.com/office/drawing/2014/main" id="{F2C589FE-2E09-454A-8A84-B5299B4F1532}"/>
                    </a:ext>
                  </a:extLst>
                </p:cNvPr>
                <p:cNvSpPr/>
                <p:nvPr/>
              </p:nvSpPr>
              <p:spPr>
                <a:xfrm rot="5400000">
                  <a:off x="7306594" y="5921408"/>
                  <a:ext cx="552045" cy="319202"/>
                </a:xfrm>
                <a:prstGeom prst="rect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O" sz="1000" dirty="0"/>
                    <a:t>Sigue</a:t>
                  </a:r>
                </a:p>
              </p:txBody>
            </p:sp>
            <p:sp>
              <p:nvSpPr>
                <p:cNvPr id="11" name="Rectángulo 10">
                  <a:extLst>
                    <a:ext uri="{FF2B5EF4-FFF2-40B4-BE49-F238E27FC236}">
                      <a16:creationId xmlns:a16="http://schemas.microsoft.com/office/drawing/2014/main" id="{A5C3744A-8025-46DF-84F3-6D71083194AD}"/>
                    </a:ext>
                  </a:extLst>
                </p:cNvPr>
                <p:cNvSpPr/>
                <p:nvPr/>
              </p:nvSpPr>
              <p:spPr>
                <a:xfrm>
                  <a:off x="1497111" y="1407086"/>
                  <a:ext cx="1326647" cy="319202"/>
                </a:xfrm>
                <a:prstGeom prst="rect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O" sz="1000" dirty="0"/>
                    <a:t>Sigue</a:t>
                  </a:r>
                </a:p>
              </p:txBody>
            </p:sp>
            <p:sp>
              <p:nvSpPr>
                <p:cNvPr id="13" name="Diagrama de flujo: disco magnético 12">
                  <a:extLst>
                    <a:ext uri="{FF2B5EF4-FFF2-40B4-BE49-F238E27FC236}">
                      <a16:creationId xmlns:a16="http://schemas.microsoft.com/office/drawing/2014/main" id="{D43231CE-9A31-4767-8A79-4CEB402B8ABB}"/>
                    </a:ext>
                  </a:extLst>
                </p:cNvPr>
                <p:cNvSpPr/>
                <p:nvPr/>
              </p:nvSpPr>
              <p:spPr>
                <a:xfrm>
                  <a:off x="1625623" y="1988840"/>
                  <a:ext cx="1062775" cy="900526"/>
                </a:xfrm>
                <a:prstGeom prst="flowChartMagneticDisk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dirty="0">
                      <a:solidFill>
                        <a:srgbClr val="C00000"/>
                      </a:solidFill>
                    </a:rPr>
                    <a:t>…</a:t>
                  </a:r>
                  <a:r>
                    <a:rPr lang="fr-FR" sz="1100" dirty="0" err="1">
                      <a:solidFill>
                        <a:srgbClr val="C00000"/>
                      </a:solidFill>
                    </a:rPr>
                    <a:t>Orb_Stack_Ifg_Deb_DInSAR_ML</a:t>
                  </a:r>
                  <a:r>
                    <a:rPr lang="fr-FR" sz="1100" b="1" dirty="0" err="1">
                      <a:solidFill>
                        <a:srgbClr val="C00000"/>
                      </a:solidFill>
                    </a:rPr>
                    <a:t>_Flt</a:t>
                  </a:r>
                  <a:endParaRPr lang="es-MX" sz="1100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15" name="Flecha: a la derecha 14">
                  <a:extLst>
                    <a:ext uri="{FF2B5EF4-FFF2-40B4-BE49-F238E27FC236}">
                      <a16:creationId xmlns:a16="http://schemas.microsoft.com/office/drawing/2014/main" id="{84B03941-6A3A-4C98-A647-32EB8CB9CAF7}"/>
                    </a:ext>
                  </a:extLst>
                </p:cNvPr>
                <p:cNvSpPr/>
                <p:nvPr/>
              </p:nvSpPr>
              <p:spPr>
                <a:xfrm rot="6756331">
                  <a:off x="1514563" y="3039500"/>
                  <a:ext cx="431549" cy="210416"/>
                </a:xfrm>
                <a:prstGeom prst="rightArrow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sz="75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  <p:sp>
              <p:nvSpPr>
                <p:cNvPr id="17" name="Flecha: a la derecha 16">
                  <a:extLst>
                    <a:ext uri="{FF2B5EF4-FFF2-40B4-BE49-F238E27FC236}">
                      <a16:creationId xmlns:a16="http://schemas.microsoft.com/office/drawing/2014/main" id="{31E7D921-5294-4EBB-AE8B-E2F79A6534B7}"/>
                    </a:ext>
                  </a:extLst>
                </p:cNvPr>
                <p:cNvSpPr/>
                <p:nvPr/>
              </p:nvSpPr>
              <p:spPr>
                <a:xfrm rot="5400000">
                  <a:off x="2377321" y="3043936"/>
                  <a:ext cx="232952" cy="245000"/>
                </a:xfrm>
                <a:prstGeom prst="rightArrow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sz="75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p:grpSp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468E303E-5953-062D-3DBD-229E3FDB1B4A}"/>
                  </a:ext>
                </a:extLst>
              </p:cNvPr>
              <p:cNvSpPr txBox="1"/>
              <p:nvPr/>
            </p:nvSpPr>
            <p:spPr>
              <a:xfrm>
                <a:off x="2980319" y="742667"/>
                <a:ext cx="248016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MX" sz="2800" b="1" dirty="0">
                    <a:solidFill>
                      <a:srgbClr val="C00000"/>
                    </a:solidFill>
                  </a:rPr>
                  <a:t>Algoritmo 3/6</a:t>
                </a:r>
                <a:endParaRPr lang="es-CO" sz="28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" name="CuadroTexto 1">
                <a:extLst>
                  <a:ext uri="{FF2B5EF4-FFF2-40B4-BE49-F238E27FC236}">
                    <a16:creationId xmlns:a16="http://schemas.microsoft.com/office/drawing/2014/main" id="{1E547877-88C0-4BBE-3A17-981280A1BDC8}"/>
                  </a:ext>
                </a:extLst>
              </p:cNvPr>
              <p:cNvSpPr txBox="1"/>
              <p:nvPr/>
            </p:nvSpPr>
            <p:spPr>
              <a:xfrm>
                <a:off x="2865095" y="1804968"/>
                <a:ext cx="4220951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MX" sz="2800" b="1" dirty="0">
                    <a:solidFill>
                      <a:srgbClr val="C00000"/>
                    </a:solidFill>
                  </a:rPr>
                  <a:t>Creación de imagen y desplazamientos</a:t>
                </a:r>
                <a:endParaRPr lang="es-CO" sz="2800" b="1" dirty="0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93BC9B5A-579C-0EC9-E430-816AB40E20E6}"/>
                </a:ext>
              </a:extLst>
            </p:cNvPr>
            <p:cNvSpPr/>
            <p:nvPr/>
          </p:nvSpPr>
          <p:spPr>
            <a:xfrm>
              <a:off x="5849977" y="4804441"/>
              <a:ext cx="827752" cy="650996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21B92D75-C935-9C2E-861E-42373999E191}"/>
                </a:ext>
              </a:extLst>
            </p:cNvPr>
            <p:cNvSpPr/>
            <p:nvPr/>
          </p:nvSpPr>
          <p:spPr>
            <a:xfrm>
              <a:off x="5395080" y="5640241"/>
              <a:ext cx="1484845" cy="1119443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</p:spTree>
    <p:extLst>
      <p:ext uri="{BB962C8B-B14F-4D97-AF65-F5344CB8AC3E}">
        <p14:creationId xmlns:p14="http://schemas.microsoft.com/office/powerpoint/2010/main" val="70111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o 17">
            <a:extLst>
              <a:ext uri="{FF2B5EF4-FFF2-40B4-BE49-F238E27FC236}">
                <a16:creationId xmlns:a16="http://schemas.microsoft.com/office/drawing/2014/main" id="{C933E338-BF1E-AC61-535D-0BAB3C02E628}"/>
              </a:ext>
            </a:extLst>
          </p:cNvPr>
          <p:cNvGrpSpPr/>
          <p:nvPr/>
        </p:nvGrpSpPr>
        <p:grpSpPr>
          <a:xfrm>
            <a:off x="-77232" y="83342"/>
            <a:ext cx="8976935" cy="6583789"/>
            <a:chOff x="-77232" y="83342"/>
            <a:chExt cx="8976935" cy="6583789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CA606250-8B48-C2C4-E563-63CFBBB9BDC6}"/>
                </a:ext>
              </a:extLst>
            </p:cNvPr>
            <p:cNvGrpSpPr/>
            <p:nvPr/>
          </p:nvGrpSpPr>
          <p:grpSpPr>
            <a:xfrm>
              <a:off x="-77232" y="83342"/>
              <a:ext cx="8976935" cy="5289874"/>
              <a:chOff x="-77232" y="83342"/>
              <a:chExt cx="8976935" cy="5289874"/>
            </a:xfrm>
          </p:grpSpPr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E464980C-C0E2-434E-A032-CBCAB34C64EA}"/>
                  </a:ext>
                </a:extLst>
              </p:cNvPr>
              <p:cNvSpPr txBox="1"/>
              <p:nvPr/>
            </p:nvSpPr>
            <p:spPr>
              <a:xfrm>
                <a:off x="3101914" y="83342"/>
                <a:ext cx="239918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CO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PROYECTO</a:t>
                </a:r>
              </a:p>
              <a:p>
                <a:pPr algn="ctr"/>
                <a:r>
                  <a:rPr lang="es-CO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SATELITES SOCIALES</a:t>
                </a:r>
              </a:p>
            </p:txBody>
          </p:sp>
          <p:pic>
            <p:nvPicPr>
              <p:cNvPr id="3" name="Imagen 7" descr="Un dibujo de una persona&#10;&#10;Descripción generada automáticamente con confianza baja">
                <a:extLst>
                  <a:ext uri="{FF2B5EF4-FFF2-40B4-BE49-F238E27FC236}">
                    <a16:creationId xmlns:a16="http://schemas.microsoft.com/office/drawing/2014/main" id="{4A02A61D-F7A6-F6C2-F7AA-5A0BA83437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7638" y="204133"/>
                <a:ext cx="1423988" cy="398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Imagen 8">
                <a:extLst>
                  <a:ext uri="{FF2B5EF4-FFF2-40B4-BE49-F238E27FC236}">
                    <a16:creationId xmlns:a16="http://schemas.microsoft.com/office/drawing/2014/main" id="{D3632D54-2B03-339B-932A-84BB928F89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53048" y="204133"/>
                <a:ext cx="1146655" cy="663082"/>
              </a:xfrm>
              <a:prstGeom prst="rect">
                <a:avLst/>
              </a:prstGeom>
            </p:spPr>
          </p:pic>
          <p:grpSp>
            <p:nvGrpSpPr>
              <p:cNvPr id="12" name="Grupo 11">
                <a:extLst>
                  <a:ext uri="{FF2B5EF4-FFF2-40B4-BE49-F238E27FC236}">
                    <a16:creationId xmlns:a16="http://schemas.microsoft.com/office/drawing/2014/main" id="{E21940F1-03C0-3CEE-9889-AF5D96E2D655}"/>
                  </a:ext>
                </a:extLst>
              </p:cNvPr>
              <p:cNvGrpSpPr/>
              <p:nvPr/>
            </p:nvGrpSpPr>
            <p:grpSpPr>
              <a:xfrm>
                <a:off x="-77232" y="1052736"/>
                <a:ext cx="8909006" cy="4320480"/>
                <a:chOff x="-106362" y="680800"/>
                <a:chExt cx="9331401" cy="4556128"/>
              </a:xfrm>
            </p:grpSpPr>
            <p:sp>
              <p:nvSpPr>
                <p:cNvPr id="108" name="Rectángulo 107">
                  <a:extLst>
                    <a:ext uri="{FF2B5EF4-FFF2-40B4-BE49-F238E27FC236}">
                      <a16:creationId xmlns:a16="http://schemas.microsoft.com/office/drawing/2014/main" id="{F6D6540E-E5B4-4718-A86A-E54EFF053D5C}"/>
                    </a:ext>
                  </a:extLst>
                </p:cNvPr>
                <p:cNvSpPr/>
                <p:nvPr/>
              </p:nvSpPr>
              <p:spPr>
                <a:xfrm rot="5400000">
                  <a:off x="-24503" y="797222"/>
                  <a:ext cx="552045" cy="319202"/>
                </a:xfrm>
                <a:prstGeom prst="rect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O" sz="1000" dirty="0"/>
                    <a:t>Sigue</a:t>
                  </a:r>
                </a:p>
              </p:txBody>
            </p:sp>
            <p:grpSp>
              <p:nvGrpSpPr>
                <p:cNvPr id="2" name="Grupo 1">
                  <a:extLst>
                    <a:ext uri="{FF2B5EF4-FFF2-40B4-BE49-F238E27FC236}">
                      <a16:creationId xmlns:a16="http://schemas.microsoft.com/office/drawing/2014/main" id="{4BF38270-99F6-44FF-8645-59A089FE7216}"/>
                    </a:ext>
                  </a:extLst>
                </p:cNvPr>
                <p:cNvGrpSpPr/>
                <p:nvPr/>
              </p:nvGrpSpPr>
              <p:grpSpPr>
                <a:xfrm>
                  <a:off x="91918" y="2564904"/>
                  <a:ext cx="8642418" cy="2562734"/>
                  <a:chOff x="168150" y="1470584"/>
                  <a:chExt cx="8642418" cy="2562734"/>
                </a:xfrm>
              </p:grpSpPr>
              <p:sp>
                <p:nvSpPr>
                  <p:cNvPr id="204" name="CuadroTexto 203">
                    <a:extLst>
                      <a:ext uri="{FF2B5EF4-FFF2-40B4-BE49-F238E27FC236}">
                        <a16:creationId xmlns:a16="http://schemas.microsoft.com/office/drawing/2014/main" id="{00C08B88-A67B-4ECC-9AF8-44EA80EB823E}"/>
                      </a:ext>
                    </a:extLst>
                  </p:cNvPr>
                  <p:cNvSpPr txBox="1"/>
                  <p:nvPr/>
                </p:nvSpPr>
                <p:spPr>
                  <a:xfrm>
                    <a:off x="1602542" y="1944477"/>
                    <a:ext cx="1375039" cy="64633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s-CO" sz="1200" dirty="0"/>
                      <a:t>Correcciones de</a:t>
                    </a:r>
                  </a:p>
                  <a:p>
                    <a:r>
                      <a:rPr lang="es-CO" sz="1200" dirty="0"/>
                      <a:t>Radar: geometría</a:t>
                    </a:r>
                  </a:p>
                  <a:p>
                    <a:r>
                      <a:rPr lang="es-CO" sz="1200" dirty="0"/>
                      <a:t>,Tierra, Doppler</a:t>
                    </a:r>
                  </a:p>
                </p:txBody>
              </p:sp>
              <p:sp>
                <p:nvSpPr>
                  <p:cNvPr id="212" name="Rectángulo: esquinas redondeadas 211">
                    <a:extLst>
                      <a:ext uri="{FF2B5EF4-FFF2-40B4-BE49-F238E27FC236}">
                        <a16:creationId xmlns:a16="http://schemas.microsoft.com/office/drawing/2014/main" id="{08E1B7C3-533D-4A1F-87C8-BD3B66CDFA97}"/>
                      </a:ext>
                    </a:extLst>
                  </p:cNvPr>
                  <p:cNvSpPr/>
                  <p:nvPr/>
                </p:nvSpPr>
                <p:spPr>
                  <a:xfrm>
                    <a:off x="1680438" y="1958996"/>
                    <a:ext cx="1970613" cy="660217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CO"/>
                  </a:p>
                </p:txBody>
              </p:sp>
              <p:sp>
                <p:nvSpPr>
                  <p:cNvPr id="214" name="Diagrama de flujo: disco magnético 213">
                    <a:extLst>
                      <a:ext uri="{FF2B5EF4-FFF2-40B4-BE49-F238E27FC236}">
                        <a16:creationId xmlns:a16="http://schemas.microsoft.com/office/drawing/2014/main" id="{129995FD-6475-4D8B-AD00-1CD2C8CC60D3}"/>
                      </a:ext>
                    </a:extLst>
                  </p:cNvPr>
                  <p:cNvSpPr/>
                  <p:nvPr/>
                </p:nvSpPr>
                <p:spPr>
                  <a:xfrm>
                    <a:off x="3923928" y="1789725"/>
                    <a:ext cx="1131028" cy="900526"/>
                  </a:xfrm>
                  <a:prstGeom prst="flowChartMagneticDisk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s-CO" sz="1100" dirty="0">
                        <a:solidFill>
                          <a:srgbClr val="C00000"/>
                        </a:solidFill>
                      </a:rPr>
                      <a:t>…</a:t>
                    </a:r>
                    <a:r>
                      <a:rPr lang="es-CO" sz="1100" dirty="0" err="1">
                        <a:solidFill>
                          <a:srgbClr val="C00000"/>
                        </a:solidFill>
                      </a:rPr>
                      <a:t>Orb_Stack_Ifg_Deb_DInSAR_ML_Flt_TC</a:t>
                    </a:r>
                    <a:endParaRPr lang="es-CO" sz="1100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216" name="Flecha: a la derecha 215">
                    <a:extLst>
                      <a:ext uri="{FF2B5EF4-FFF2-40B4-BE49-F238E27FC236}">
                        <a16:creationId xmlns:a16="http://schemas.microsoft.com/office/drawing/2014/main" id="{FE44293B-1E2C-42B1-A450-DFF3D9E7124C}"/>
                      </a:ext>
                    </a:extLst>
                  </p:cNvPr>
                  <p:cNvSpPr/>
                  <p:nvPr/>
                </p:nvSpPr>
                <p:spPr>
                  <a:xfrm>
                    <a:off x="3707904" y="2071912"/>
                    <a:ext cx="155242" cy="230833"/>
                  </a:xfrm>
                  <a:prstGeom prst="rightArrow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CO" sz="75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endParaRPr>
                  </a:p>
                </p:txBody>
              </p:sp>
              <p:grpSp>
                <p:nvGrpSpPr>
                  <p:cNvPr id="83" name="Grupo 82">
                    <a:extLst>
                      <a:ext uri="{FF2B5EF4-FFF2-40B4-BE49-F238E27FC236}">
                        <a16:creationId xmlns:a16="http://schemas.microsoft.com/office/drawing/2014/main" id="{1C5AF711-7B75-4B94-972E-8E826CA174A5}"/>
                      </a:ext>
                    </a:extLst>
                  </p:cNvPr>
                  <p:cNvGrpSpPr/>
                  <p:nvPr/>
                </p:nvGrpSpPr>
                <p:grpSpPr>
                  <a:xfrm>
                    <a:off x="2963777" y="2021235"/>
                    <a:ext cx="648072" cy="399892"/>
                    <a:chOff x="107504" y="1971625"/>
                    <a:chExt cx="5800780" cy="4605467"/>
                  </a:xfrm>
                </p:grpSpPr>
                <p:pic>
                  <p:nvPicPr>
                    <p:cNvPr id="85" name="Imagen 84" descr="Interfaz de usuario gráfica, Texto, Aplicación, Correo electrónico&#10;&#10;Descripción generada automáticamente">
                      <a:extLst>
                        <a:ext uri="{FF2B5EF4-FFF2-40B4-BE49-F238E27FC236}">
                          <a16:creationId xmlns:a16="http://schemas.microsoft.com/office/drawing/2014/main" id="{986CD26A-A5D5-46DC-AE17-B2B1C52B217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07504" y="1971625"/>
                      <a:ext cx="5800780" cy="4605467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86" name="Rectángulo: esquinas redondeadas 85">
                      <a:extLst>
                        <a:ext uri="{FF2B5EF4-FFF2-40B4-BE49-F238E27FC236}">
                          <a16:creationId xmlns:a16="http://schemas.microsoft.com/office/drawing/2014/main" id="{762E9E7B-9F3F-49B8-9E63-B7E2565F76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01505" y="2780928"/>
                      <a:ext cx="342503" cy="360040"/>
                    </a:xfrm>
                    <a:prstGeom prst="roundRect">
                      <a:avLst/>
                    </a:prstGeom>
                    <a:noFill/>
                    <a:ln>
                      <a:solidFill>
                        <a:srgbClr val="C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CO"/>
                    </a:p>
                  </p:txBody>
                </p:sp>
                <p:sp>
                  <p:nvSpPr>
                    <p:cNvPr id="87" name="Rectángulo: esquinas redondeadas 86">
                      <a:extLst>
                        <a:ext uri="{FF2B5EF4-FFF2-40B4-BE49-F238E27FC236}">
                          <a16:creationId xmlns:a16="http://schemas.microsoft.com/office/drawing/2014/main" id="{457DE653-C15D-43EF-A7EC-841CCE5410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01505" y="3350315"/>
                      <a:ext cx="342503" cy="360040"/>
                    </a:xfrm>
                    <a:prstGeom prst="roundRect">
                      <a:avLst/>
                    </a:prstGeom>
                    <a:noFill/>
                    <a:ln>
                      <a:solidFill>
                        <a:srgbClr val="C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CO"/>
                    </a:p>
                  </p:txBody>
                </p:sp>
                <p:cxnSp>
                  <p:nvCxnSpPr>
                    <p:cNvPr id="89" name="Conector recto de flecha 88">
                      <a:extLst>
                        <a:ext uri="{FF2B5EF4-FFF2-40B4-BE49-F238E27FC236}">
                          <a16:creationId xmlns:a16="http://schemas.microsoft.com/office/drawing/2014/main" id="{993B77A4-ED4B-4E04-A946-6353EDD4118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499992" y="3140968"/>
                      <a:ext cx="0" cy="209347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4" name="Diagrama de flujo: disco magnético 3">
                    <a:extLst>
                      <a:ext uri="{FF2B5EF4-FFF2-40B4-BE49-F238E27FC236}">
                        <a16:creationId xmlns:a16="http://schemas.microsoft.com/office/drawing/2014/main" id="{8DB57B89-5EE2-4781-99A7-603F0F51ECBA}"/>
                      </a:ext>
                    </a:extLst>
                  </p:cNvPr>
                  <p:cNvSpPr/>
                  <p:nvPr/>
                </p:nvSpPr>
                <p:spPr>
                  <a:xfrm>
                    <a:off x="168150" y="1702144"/>
                    <a:ext cx="1229516" cy="1023349"/>
                  </a:xfrm>
                  <a:prstGeom prst="flowChartMagneticDisk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fr-FR" sz="1100" dirty="0">
                        <a:solidFill>
                          <a:srgbClr val="C00000"/>
                        </a:solidFill>
                      </a:rPr>
                      <a:t>…</a:t>
                    </a:r>
                    <a:r>
                      <a:rPr lang="fr-FR" sz="1100" dirty="0" err="1">
                        <a:solidFill>
                          <a:srgbClr val="C00000"/>
                        </a:solidFill>
                      </a:rPr>
                      <a:t>Orb_Stack_Ifg_Deb_DInSAR_ML</a:t>
                    </a:r>
                    <a:r>
                      <a:rPr lang="fr-FR" sz="1100" b="1" dirty="0" err="1">
                        <a:solidFill>
                          <a:srgbClr val="C00000"/>
                        </a:solidFill>
                      </a:rPr>
                      <a:t>_Flt</a:t>
                    </a:r>
                    <a:endParaRPr lang="es-MX" sz="1100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11" name="Diagrama de flujo: disco magnético 10">
                    <a:extLst>
                      <a:ext uri="{FF2B5EF4-FFF2-40B4-BE49-F238E27FC236}">
                        <a16:creationId xmlns:a16="http://schemas.microsoft.com/office/drawing/2014/main" id="{CF93135B-13B3-42C5-B6FE-88527F71C58D}"/>
                      </a:ext>
                    </a:extLst>
                  </p:cNvPr>
                  <p:cNvSpPr/>
                  <p:nvPr/>
                </p:nvSpPr>
                <p:spPr>
                  <a:xfrm>
                    <a:off x="179512" y="3009969"/>
                    <a:ext cx="1218154" cy="1023349"/>
                  </a:xfrm>
                  <a:prstGeom prst="flowChartMagneticDisk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fr-FR" sz="1100" dirty="0">
                        <a:solidFill>
                          <a:srgbClr val="C00000"/>
                        </a:solidFill>
                      </a:rPr>
                      <a:t>_</a:t>
                    </a:r>
                    <a:r>
                      <a:rPr lang="fr-FR" sz="1100" dirty="0" err="1">
                        <a:solidFill>
                          <a:srgbClr val="C00000"/>
                        </a:solidFill>
                      </a:rPr>
                      <a:t>Orb_Stack_Ifg_Deb_DInSAR_ML_Flt_Unw_</a:t>
                    </a:r>
                    <a:r>
                      <a:rPr lang="fr-FR" sz="1100" b="1" dirty="0" err="1">
                        <a:solidFill>
                          <a:srgbClr val="C00000"/>
                        </a:solidFill>
                      </a:rPr>
                      <a:t>dsp</a:t>
                    </a:r>
                    <a:endParaRPr lang="es-MX" sz="1100" b="1" dirty="0">
                      <a:solidFill>
                        <a:srgbClr val="C00000"/>
                      </a:solidFill>
                    </a:endParaRPr>
                  </a:p>
                </p:txBody>
              </p:sp>
              <p:grpSp>
                <p:nvGrpSpPr>
                  <p:cNvPr id="95" name="Grupo 94">
                    <a:extLst>
                      <a:ext uri="{FF2B5EF4-FFF2-40B4-BE49-F238E27FC236}">
                        <a16:creationId xmlns:a16="http://schemas.microsoft.com/office/drawing/2014/main" id="{50676E24-E4E8-49DB-8B9F-F715FEFDDCD9}"/>
                      </a:ext>
                    </a:extLst>
                  </p:cNvPr>
                  <p:cNvGrpSpPr/>
                  <p:nvPr/>
                </p:nvGrpSpPr>
                <p:grpSpPr>
                  <a:xfrm>
                    <a:off x="2942424" y="3301609"/>
                    <a:ext cx="676953" cy="343415"/>
                    <a:chOff x="107504" y="1700808"/>
                    <a:chExt cx="5887508" cy="5073850"/>
                  </a:xfrm>
                </p:grpSpPr>
                <p:pic>
                  <p:nvPicPr>
                    <p:cNvPr id="96" name="Imagen 95" descr="Interfaz de usuario gráfica, Texto, Aplicación, Correo electrónico&#10;&#10;Descripción generada automáticamente">
                      <a:extLst>
                        <a:ext uri="{FF2B5EF4-FFF2-40B4-BE49-F238E27FC236}">
                          <a16:creationId xmlns:a16="http://schemas.microsoft.com/office/drawing/2014/main" id="{49DC4405-0C62-4282-9542-4634AC9E511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07504" y="1700808"/>
                      <a:ext cx="5887508" cy="5073850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97" name="Rectángulo: esquinas redondeadas 96">
                      <a:extLst>
                        <a:ext uri="{FF2B5EF4-FFF2-40B4-BE49-F238E27FC236}">
                          <a16:creationId xmlns:a16="http://schemas.microsoft.com/office/drawing/2014/main" id="{A18AC52F-FD8D-4C9F-972F-755A11AD03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60032" y="2636912"/>
                      <a:ext cx="432048" cy="288032"/>
                    </a:xfrm>
                    <a:prstGeom prst="roundRect">
                      <a:avLst/>
                    </a:prstGeom>
                    <a:noFill/>
                    <a:ln>
                      <a:solidFill>
                        <a:srgbClr val="C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CO"/>
                    </a:p>
                  </p:txBody>
                </p:sp>
                <p:sp>
                  <p:nvSpPr>
                    <p:cNvPr id="98" name="Rectángulo: esquinas redondeadas 97">
                      <a:extLst>
                        <a:ext uri="{FF2B5EF4-FFF2-40B4-BE49-F238E27FC236}">
                          <a16:creationId xmlns:a16="http://schemas.microsoft.com/office/drawing/2014/main" id="{BAE8F0E2-3680-491E-BCDE-8DFBAB445B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60032" y="3291385"/>
                      <a:ext cx="504056" cy="288032"/>
                    </a:xfrm>
                    <a:prstGeom prst="roundRect">
                      <a:avLst/>
                    </a:prstGeom>
                    <a:noFill/>
                    <a:ln>
                      <a:solidFill>
                        <a:srgbClr val="C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CO"/>
                    </a:p>
                  </p:txBody>
                </p:sp>
                <p:cxnSp>
                  <p:nvCxnSpPr>
                    <p:cNvPr id="99" name="Conector recto de flecha 98">
                      <a:extLst>
                        <a:ext uri="{FF2B5EF4-FFF2-40B4-BE49-F238E27FC236}">
                          <a16:creationId xmlns:a16="http://schemas.microsoft.com/office/drawing/2014/main" id="{A2CEEFF3-CF6C-4A24-8AA8-5FC6109280A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076056" y="2924944"/>
                      <a:ext cx="0" cy="288032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3" name="CuadroTexto 12">
                    <a:extLst>
                      <a:ext uri="{FF2B5EF4-FFF2-40B4-BE49-F238E27FC236}">
                        <a16:creationId xmlns:a16="http://schemas.microsoft.com/office/drawing/2014/main" id="{CDD1D221-E647-49FB-BB1A-3A4B6C31A938}"/>
                      </a:ext>
                    </a:extLst>
                  </p:cNvPr>
                  <p:cNvSpPr txBox="1"/>
                  <p:nvPr/>
                </p:nvSpPr>
                <p:spPr>
                  <a:xfrm>
                    <a:off x="1619672" y="3163034"/>
                    <a:ext cx="1415640" cy="64633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s-CO" sz="1200" dirty="0"/>
                      <a:t>Correcciones de</a:t>
                    </a:r>
                  </a:p>
                  <a:p>
                    <a:r>
                      <a:rPr lang="es-CO" sz="1200" dirty="0"/>
                      <a:t>Radar: geometría</a:t>
                    </a:r>
                  </a:p>
                  <a:p>
                    <a:r>
                      <a:rPr lang="es-CO" sz="1200" dirty="0"/>
                      <a:t>,Tierra, Doppler</a:t>
                    </a:r>
                  </a:p>
                </p:txBody>
              </p:sp>
              <p:sp>
                <p:nvSpPr>
                  <p:cNvPr id="15" name="Rectángulo: esquinas redondeadas 14">
                    <a:extLst>
                      <a:ext uri="{FF2B5EF4-FFF2-40B4-BE49-F238E27FC236}">
                        <a16:creationId xmlns:a16="http://schemas.microsoft.com/office/drawing/2014/main" id="{72FDECE3-FDC2-4E1C-BF70-A71809B312D4}"/>
                      </a:ext>
                    </a:extLst>
                  </p:cNvPr>
                  <p:cNvSpPr/>
                  <p:nvPr/>
                </p:nvSpPr>
                <p:spPr>
                  <a:xfrm>
                    <a:off x="1697568" y="3177553"/>
                    <a:ext cx="1970613" cy="584775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CO"/>
                  </a:p>
                </p:txBody>
              </p:sp>
              <p:sp>
                <p:nvSpPr>
                  <p:cNvPr id="19" name="Diagrama de flujo: disco magnético 18">
                    <a:extLst>
                      <a:ext uri="{FF2B5EF4-FFF2-40B4-BE49-F238E27FC236}">
                        <a16:creationId xmlns:a16="http://schemas.microsoft.com/office/drawing/2014/main" id="{D6EC78D7-9EB0-4AEF-B1AD-F3FC3942A7A9}"/>
                      </a:ext>
                    </a:extLst>
                  </p:cNvPr>
                  <p:cNvSpPr/>
                  <p:nvPr/>
                </p:nvSpPr>
                <p:spPr>
                  <a:xfrm>
                    <a:off x="4070056" y="2946242"/>
                    <a:ext cx="1131028" cy="900526"/>
                  </a:xfrm>
                  <a:prstGeom prst="flowChartMagneticDisk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s-CO" sz="1100" dirty="0">
                        <a:solidFill>
                          <a:srgbClr val="C00000"/>
                        </a:solidFill>
                      </a:rPr>
                      <a:t>…_</a:t>
                    </a:r>
                    <a:r>
                      <a:rPr lang="es-CO" sz="1100" dirty="0" err="1">
                        <a:solidFill>
                          <a:srgbClr val="C00000"/>
                        </a:solidFill>
                      </a:rPr>
                      <a:t>Deb_DInSAR_ML_Flt_Unw_dsp_TC</a:t>
                    </a:r>
                    <a:endParaRPr lang="es-CO" sz="1100" dirty="0">
                      <a:solidFill>
                        <a:srgbClr val="C00000"/>
                      </a:solidFill>
                    </a:endParaRPr>
                  </a:p>
                </p:txBody>
              </p:sp>
              <p:pic>
                <p:nvPicPr>
                  <p:cNvPr id="23" name="Imagen 22" descr="Texto&#10;&#10;Descripción generada automáticamente">
                    <a:extLst>
                      <a:ext uri="{FF2B5EF4-FFF2-40B4-BE49-F238E27FC236}">
                        <a16:creationId xmlns:a16="http://schemas.microsoft.com/office/drawing/2014/main" id="{327A94A1-A336-4722-A260-C8A45C51ACC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346526" y="2008804"/>
                    <a:ext cx="2019048" cy="504762"/>
                  </a:xfrm>
                  <a:prstGeom prst="rect">
                    <a:avLst/>
                  </a:prstGeom>
                </p:spPr>
              </p:pic>
              <p:sp>
                <p:nvSpPr>
                  <p:cNvPr id="25" name="Rectángulo: esquinas redondeadas 24">
                    <a:extLst>
                      <a:ext uri="{FF2B5EF4-FFF2-40B4-BE49-F238E27FC236}">
                        <a16:creationId xmlns:a16="http://schemas.microsoft.com/office/drawing/2014/main" id="{7AE42755-7EE8-4587-B3E9-B9DDB0863249}"/>
                      </a:ext>
                    </a:extLst>
                  </p:cNvPr>
                  <p:cNvSpPr/>
                  <p:nvPr/>
                </p:nvSpPr>
                <p:spPr>
                  <a:xfrm>
                    <a:off x="5292080" y="1968798"/>
                    <a:ext cx="2111491" cy="584775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CO"/>
                  </a:p>
                </p:txBody>
              </p:sp>
              <p:pic>
                <p:nvPicPr>
                  <p:cNvPr id="29" name="Imagen 28" descr="Imagen que contiene paraguas&#10;&#10;Descripción generada automáticamente">
                    <a:extLst>
                      <a:ext uri="{FF2B5EF4-FFF2-40B4-BE49-F238E27FC236}">
                        <a16:creationId xmlns:a16="http://schemas.microsoft.com/office/drawing/2014/main" id="{026904C6-06FB-43DB-9EFF-6571509B5C9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076538" y="1470584"/>
                    <a:ext cx="733133" cy="552046"/>
                  </a:xfrm>
                  <a:prstGeom prst="rect">
                    <a:avLst/>
                  </a:prstGeom>
                </p:spPr>
              </p:pic>
              <p:pic>
                <p:nvPicPr>
                  <p:cNvPr id="39" name="Imagen 38" descr="Imagen que contiene computadora&#10;&#10;Descripción generada automáticamente">
                    <a:extLst>
                      <a:ext uri="{FF2B5EF4-FFF2-40B4-BE49-F238E27FC236}">
                        <a16:creationId xmlns:a16="http://schemas.microsoft.com/office/drawing/2014/main" id="{2275676D-012D-48AE-8CB3-F8768A5BA49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075640" y="2108533"/>
                    <a:ext cx="734928" cy="552046"/>
                  </a:xfrm>
                  <a:prstGeom prst="rect">
                    <a:avLst/>
                  </a:prstGeom>
                </p:spPr>
              </p:pic>
              <p:pic>
                <p:nvPicPr>
                  <p:cNvPr id="42" name="Imagen 41" descr="Imagen que contiene Código QR&#10;&#10;Descripción generada automáticamente">
                    <a:extLst>
                      <a:ext uri="{FF2B5EF4-FFF2-40B4-BE49-F238E27FC236}">
                        <a16:creationId xmlns:a16="http://schemas.microsoft.com/office/drawing/2014/main" id="{4ED66AFD-D1BF-4534-B510-266B9944B6E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076537" y="2725494"/>
                    <a:ext cx="733133" cy="536602"/>
                  </a:xfrm>
                  <a:prstGeom prst="rect">
                    <a:avLst/>
                  </a:prstGeom>
                </p:spPr>
              </p:pic>
              <p:sp>
                <p:nvSpPr>
                  <p:cNvPr id="43" name="Rectángulo: esquinas redondeadas 42">
                    <a:extLst>
                      <a:ext uri="{FF2B5EF4-FFF2-40B4-BE49-F238E27FC236}">
                        <a16:creationId xmlns:a16="http://schemas.microsoft.com/office/drawing/2014/main" id="{F1339C96-BC8E-442A-B80E-DDC33AE3612B}"/>
                      </a:ext>
                    </a:extLst>
                  </p:cNvPr>
                  <p:cNvSpPr/>
                  <p:nvPr/>
                </p:nvSpPr>
                <p:spPr>
                  <a:xfrm>
                    <a:off x="5471299" y="3163034"/>
                    <a:ext cx="1487908" cy="283932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CO"/>
                  </a:p>
                </p:txBody>
              </p:sp>
              <p:sp>
                <p:nvSpPr>
                  <p:cNvPr id="45" name="CuadroTexto 44">
                    <a:extLst>
                      <a:ext uri="{FF2B5EF4-FFF2-40B4-BE49-F238E27FC236}">
                        <a16:creationId xmlns:a16="http://schemas.microsoft.com/office/drawing/2014/main" id="{57BCF663-B191-4011-B1ED-05CBDA3F774F}"/>
                      </a:ext>
                    </a:extLst>
                  </p:cNvPr>
                  <p:cNvSpPr txBox="1"/>
                  <p:nvPr/>
                </p:nvSpPr>
                <p:spPr>
                  <a:xfrm>
                    <a:off x="5471299" y="3140968"/>
                    <a:ext cx="1487908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s-MX" sz="1200" dirty="0" err="1"/>
                      <a:t>Displacemente_VV</a:t>
                    </a:r>
                    <a:endParaRPr lang="es-CO" sz="1200" dirty="0"/>
                  </a:p>
                </p:txBody>
              </p:sp>
              <p:pic>
                <p:nvPicPr>
                  <p:cNvPr id="47" name="Imagen 46">
                    <a:extLst>
                      <a:ext uri="{FF2B5EF4-FFF2-40B4-BE49-F238E27FC236}">
                        <a16:creationId xmlns:a16="http://schemas.microsoft.com/office/drawing/2014/main" id="{2A9756A8-D1C5-451A-8898-E542524A13A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316169" y="3107051"/>
                    <a:ext cx="568199" cy="430267"/>
                  </a:xfrm>
                  <a:prstGeom prst="rect">
                    <a:avLst/>
                  </a:prstGeom>
                </p:spPr>
              </p:pic>
              <p:sp>
                <p:nvSpPr>
                  <p:cNvPr id="48" name="Flecha: a la derecha 47">
                    <a:extLst>
                      <a:ext uri="{FF2B5EF4-FFF2-40B4-BE49-F238E27FC236}">
                        <a16:creationId xmlns:a16="http://schemas.microsoft.com/office/drawing/2014/main" id="{6EFA79BD-6C7C-46C3-A0F8-A323A54BC768}"/>
                      </a:ext>
                    </a:extLst>
                  </p:cNvPr>
                  <p:cNvSpPr/>
                  <p:nvPr/>
                </p:nvSpPr>
                <p:spPr>
                  <a:xfrm>
                    <a:off x="1451214" y="2092902"/>
                    <a:ext cx="155242" cy="230833"/>
                  </a:xfrm>
                  <a:prstGeom prst="rightArrow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CO" sz="75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endParaRPr>
                  </a:p>
                </p:txBody>
              </p:sp>
              <p:sp>
                <p:nvSpPr>
                  <p:cNvPr id="49" name="Flecha: a la derecha 48">
                    <a:extLst>
                      <a:ext uri="{FF2B5EF4-FFF2-40B4-BE49-F238E27FC236}">
                        <a16:creationId xmlns:a16="http://schemas.microsoft.com/office/drawing/2014/main" id="{C07D8AA7-AD8F-4668-BC55-BD2CDCDFFD97}"/>
                      </a:ext>
                    </a:extLst>
                  </p:cNvPr>
                  <p:cNvSpPr/>
                  <p:nvPr/>
                </p:nvSpPr>
                <p:spPr>
                  <a:xfrm>
                    <a:off x="1477077" y="3301609"/>
                    <a:ext cx="155242" cy="230833"/>
                  </a:xfrm>
                  <a:prstGeom prst="rightArrow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CO" sz="75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endParaRPr>
                  </a:p>
                </p:txBody>
              </p:sp>
              <p:sp>
                <p:nvSpPr>
                  <p:cNvPr id="50" name="Flecha: a la derecha 49">
                    <a:extLst>
                      <a:ext uri="{FF2B5EF4-FFF2-40B4-BE49-F238E27FC236}">
                        <a16:creationId xmlns:a16="http://schemas.microsoft.com/office/drawing/2014/main" id="{F72D8845-1FC5-496D-B733-6CE577186926}"/>
                      </a:ext>
                    </a:extLst>
                  </p:cNvPr>
                  <p:cNvSpPr/>
                  <p:nvPr/>
                </p:nvSpPr>
                <p:spPr>
                  <a:xfrm>
                    <a:off x="3746077" y="3309495"/>
                    <a:ext cx="155242" cy="230833"/>
                  </a:xfrm>
                  <a:prstGeom prst="rightArrow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CO" sz="75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endParaRPr>
                  </a:p>
                </p:txBody>
              </p:sp>
              <p:sp>
                <p:nvSpPr>
                  <p:cNvPr id="51" name="Flecha: a la derecha 50">
                    <a:extLst>
                      <a:ext uri="{FF2B5EF4-FFF2-40B4-BE49-F238E27FC236}">
                        <a16:creationId xmlns:a16="http://schemas.microsoft.com/office/drawing/2014/main" id="{FD5D7AE8-B56D-45B1-BD1E-FBD501EF1835}"/>
                      </a:ext>
                    </a:extLst>
                  </p:cNvPr>
                  <p:cNvSpPr/>
                  <p:nvPr/>
                </p:nvSpPr>
                <p:spPr>
                  <a:xfrm>
                    <a:off x="5109402" y="2164783"/>
                    <a:ext cx="155242" cy="230833"/>
                  </a:xfrm>
                  <a:prstGeom prst="rightArrow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CO" sz="75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endParaRPr>
                  </a:p>
                </p:txBody>
              </p:sp>
              <p:sp>
                <p:nvSpPr>
                  <p:cNvPr id="53" name="Flecha: a la derecha 52">
                    <a:extLst>
                      <a:ext uri="{FF2B5EF4-FFF2-40B4-BE49-F238E27FC236}">
                        <a16:creationId xmlns:a16="http://schemas.microsoft.com/office/drawing/2014/main" id="{DEBD1E1B-55D4-48E0-92CD-71C493DDC90B}"/>
                      </a:ext>
                    </a:extLst>
                  </p:cNvPr>
                  <p:cNvSpPr/>
                  <p:nvPr/>
                </p:nvSpPr>
                <p:spPr>
                  <a:xfrm>
                    <a:off x="5251927" y="3200559"/>
                    <a:ext cx="155242" cy="230833"/>
                  </a:xfrm>
                  <a:prstGeom prst="rightArrow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CO" sz="75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endParaRPr>
                  </a:p>
                </p:txBody>
              </p:sp>
              <p:sp>
                <p:nvSpPr>
                  <p:cNvPr id="54" name="Flecha: a la derecha 53">
                    <a:extLst>
                      <a:ext uri="{FF2B5EF4-FFF2-40B4-BE49-F238E27FC236}">
                        <a16:creationId xmlns:a16="http://schemas.microsoft.com/office/drawing/2014/main" id="{5ED6EB3F-4921-4B33-AE3A-507921684A55}"/>
                      </a:ext>
                    </a:extLst>
                  </p:cNvPr>
                  <p:cNvSpPr/>
                  <p:nvPr/>
                </p:nvSpPr>
                <p:spPr>
                  <a:xfrm>
                    <a:off x="7541458" y="2137361"/>
                    <a:ext cx="155242" cy="230833"/>
                  </a:xfrm>
                  <a:prstGeom prst="rightArrow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CO" sz="75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endParaRPr>
                  </a:p>
                </p:txBody>
              </p:sp>
              <p:sp>
                <p:nvSpPr>
                  <p:cNvPr id="55" name="Flecha: a la derecha 54">
                    <a:extLst>
                      <a:ext uri="{FF2B5EF4-FFF2-40B4-BE49-F238E27FC236}">
                        <a16:creationId xmlns:a16="http://schemas.microsoft.com/office/drawing/2014/main" id="{8D8141A1-393C-465C-B0D4-74445E4C5691}"/>
                      </a:ext>
                    </a:extLst>
                  </p:cNvPr>
                  <p:cNvSpPr/>
                  <p:nvPr/>
                </p:nvSpPr>
                <p:spPr>
                  <a:xfrm>
                    <a:off x="7153062" y="3252878"/>
                    <a:ext cx="155242" cy="230833"/>
                  </a:xfrm>
                  <a:prstGeom prst="rightArrow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CO" sz="75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10" name="CuadroTexto 9">
                  <a:extLst>
                    <a:ext uri="{FF2B5EF4-FFF2-40B4-BE49-F238E27FC236}">
                      <a16:creationId xmlns:a16="http://schemas.microsoft.com/office/drawing/2014/main" id="{F88EDC55-E9C4-E100-5322-7703CB0DD551}"/>
                    </a:ext>
                  </a:extLst>
                </p:cNvPr>
                <p:cNvSpPr txBox="1"/>
                <p:nvPr/>
              </p:nvSpPr>
              <p:spPr>
                <a:xfrm>
                  <a:off x="3061422" y="888386"/>
                  <a:ext cx="2480166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s-MX" sz="2800" b="1" dirty="0">
                      <a:solidFill>
                        <a:srgbClr val="C00000"/>
                      </a:solidFill>
                    </a:rPr>
                    <a:t>Algoritmo 4/6</a:t>
                  </a:r>
                  <a:endParaRPr lang="es-CO" sz="2800" b="1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5" name="CuadroTexto 4">
                  <a:extLst>
                    <a:ext uri="{FF2B5EF4-FFF2-40B4-BE49-F238E27FC236}">
                      <a16:creationId xmlns:a16="http://schemas.microsoft.com/office/drawing/2014/main" id="{77588720-9382-3FEB-ACA6-4817CACCC63F}"/>
                    </a:ext>
                  </a:extLst>
                </p:cNvPr>
                <p:cNvSpPr txBox="1"/>
                <p:nvPr/>
              </p:nvSpPr>
              <p:spPr>
                <a:xfrm>
                  <a:off x="-106362" y="1605485"/>
                  <a:ext cx="9331401" cy="52321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MX" sz="2800" b="1" dirty="0">
                      <a:solidFill>
                        <a:srgbClr val="C00000"/>
                      </a:solidFill>
                    </a:rPr>
                    <a:t>Correcciones de “ruidos”, geometría, tierra y Doppler</a:t>
                  </a:r>
                  <a:endParaRPr lang="es-CO" sz="2800" b="1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6" name="Elipse 5">
                  <a:extLst>
                    <a:ext uri="{FF2B5EF4-FFF2-40B4-BE49-F238E27FC236}">
                      <a16:creationId xmlns:a16="http://schemas.microsoft.com/office/drawing/2014/main" id="{D57B5ECD-CF15-00D0-64A0-637FCC3EB51D}"/>
                    </a:ext>
                  </a:extLst>
                </p:cNvPr>
                <p:cNvSpPr/>
                <p:nvPr/>
              </p:nvSpPr>
              <p:spPr>
                <a:xfrm>
                  <a:off x="1382216" y="2755176"/>
                  <a:ext cx="2404698" cy="1225255"/>
                </a:xfrm>
                <a:prstGeom prst="ellipse">
                  <a:avLst/>
                </a:prstGeom>
                <a:noFill/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  <p:sp>
              <p:nvSpPr>
                <p:cNvPr id="8" name="Elipse 7">
                  <a:extLst>
                    <a:ext uri="{FF2B5EF4-FFF2-40B4-BE49-F238E27FC236}">
                      <a16:creationId xmlns:a16="http://schemas.microsoft.com/office/drawing/2014/main" id="{9E62A917-051A-91DC-FA58-E84268D46476}"/>
                    </a:ext>
                  </a:extLst>
                </p:cNvPr>
                <p:cNvSpPr/>
                <p:nvPr/>
              </p:nvSpPr>
              <p:spPr>
                <a:xfrm>
                  <a:off x="1363088" y="4011673"/>
                  <a:ext cx="2404698" cy="1225255"/>
                </a:xfrm>
                <a:prstGeom prst="ellipse">
                  <a:avLst/>
                </a:prstGeom>
                <a:noFill/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</p:grpSp>
        </p:grp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01B98419-AEDA-0171-8153-76C0FEDABF5A}"/>
                </a:ext>
              </a:extLst>
            </p:cNvPr>
            <p:cNvSpPr txBox="1"/>
            <p:nvPr/>
          </p:nvSpPr>
          <p:spPr>
            <a:xfrm>
              <a:off x="4133477" y="5543747"/>
              <a:ext cx="4110931" cy="11233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s-CO"/>
              </a:defPPr>
              <a:lvl1pPr>
                <a:defRPr sz="1200"/>
              </a:lvl1pPr>
            </a:lstStyle>
            <a:p>
              <a:pPr algn="just"/>
              <a:r>
                <a:rPr lang="es-CO" sz="2800" dirty="0" err="1">
                  <a:solidFill>
                    <a:srgbClr val="C00000"/>
                  </a:solidFill>
                </a:rPr>
                <a:t>Doopler</a:t>
              </a:r>
              <a:r>
                <a:rPr lang="es-CO" sz="2800" dirty="0">
                  <a:solidFill>
                    <a:srgbClr val="C00000"/>
                  </a:solidFill>
                </a:rPr>
                <a:t>, ondas en cuerpos en movimiento, </a:t>
              </a:r>
              <a:r>
                <a:rPr lang="es-CO" sz="1100" dirty="0">
                  <a:cs typeface="Arial" panose="020B0604020202020204" pitchFamily="34" charset="0"/>
                  <a:hlinkClick r:id="rId12"/>
                </a:rPr>
                <a:t>https://es.wikipedia.org/wiki/Efecto_Doppler</a:t>
              </a:r>
              <a:endParaRPr lang="es-CO" sz="1100" dirty="0"/>
            </a:p>
          </p:txBody>
        </p:sp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187BAC5A-4D87-E1A6-FB53-232F705FD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620685" y="5714193"/>
              <a:ext cx="1502151" cy="9185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39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61BEC504-9C54-9E18-5774-71C96D6612C0}"/>
              </a:ext>
            </a:extLst>
          </p:cNvPr>
          <p:cNvGrpSpPr/>
          <p:nvPr/>
        </p:nvGrpSpPr>
        <p:grpSpPr>
          <a:xfrm>
            <a:off x="91919" y="83342"/>
            <a:ext cx="8807784" cy="6691316"/>
            <a:chOff x="91919" y="83342"/>
            <a:chExt cx="8807784" cy="6691316"/>
          </a:xfrm>
        </p:grpSpPr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E464980C-C0E2-434E-A032-CBCAB34C64EA}"/>
                </a:ext>
              </a:extLst>
            </p:cNvPr>
            <p:cNvSpPr txBox="1"/>
            <p:nvPr/>
          </p:nvSpPr>
          <p:spPr>
            <a:xfrm>
              <a:off x="3101914" y="83342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pic>
          <p:nvPicPr>
            <p:cNvPr id="3" name="Imagen 7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48CDB8C4-9A97-9D3E-E31C-E4E5D0C9C5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638" y="204133"/>
              <a:ext cx="1423988" cy="398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378EB420-6C73-73C6-086F-21541B5249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53048" y="204133"/>
              <a:ext cx="1146655" cy="663082"/>
            </a:xfrm>
            <a:prstGeom prst="rect">
              <a:avLst/>
            </a:prstGeom>
          </p:spPr>
        </p:pic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0F20B595-4D53-2476-DA50-BA1198868F8B}"/>
                </a:ext>
              </a:extLst>
            </p:cNvPr>
            <p:cNvGrpSpPr/>
            <p:nvPr/>
          </p:nvGrpSpPr>
          <p:grpSpPr>
            <a:xfrm>
              <a:off x="91919" y="680800"/>
              <a:ext cx="7869271" cy="6093858"/>
              <a:chOff x="91919" y="680800"/>
              <a:chExt cx="7869271" cy="6093858"/>
            </a:xfrm>
          </p:grpSpPr>
          <p:sp>
            <p:nvSpPr>
              <p:cNvPr id="108" name="Rectángulo 107">
                <a:extLst>
                  <a:ext uri="{FF2B5EF4-FFF2-40B4-BE49-F238E27FC236}">
                    <a16:creationId xmlns:a16="http://schemas.microsoft.com/office/drawing/2014/main" id="{F6D6540E-E5B4-4718-A86A-E54EFF053D5C}"/>
                  </a:ext>
                </a:extLst>
              </p:cNvPr>
              <p:cNvSpPr/>
              <p:nvPr/>
            </p:nvSpPr>
            <p:spPr>
              <a:xfrm rot="5400000">
                <a:off x="-24503" y="797222"/>
                <a:ext cx="552045" cy="319202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000" dirty="0"/>
                  <a:t>Sigue</a:t>
                </a:r>
              </a:p>
            </p:txBody>
          </p:sp>
          <p:grpSp>
            <p:nvGrpSpPr>
              <p:cNvPr id="12" name="Grupo 11">
                <a:extLst>
                  <a:ext uri="{FF2B5EF4-FFF2-40B4-BE49-F238E27FC236}">
                    <a16:creationId xmlns:a16="http://schemas.microsoft.com/office/drawing/2014/main" id="{BF08083B-D5E0-4F03-ABE6-CFF09CCB4D2E}"/>
                  </a:ext>
                </a:extLst>
              </p:cNvPr>
              <p:cNvGrpSpPr/>
              <p:nvPr/>
            </p:nvGrpSpPr>
            <p:grpSpPr>
              <a:xfrm>
                <a:off x="411121" y="1916832"/>
                <a:ext cx="7550069" cy="4857826"/>
                <a:chOff x="187553" y="1323643"/>
                <a:chExt cx="8292866" cy="5552635"/>
              </a:xfrm>
            </p:grpSpPr>
            <p:sp>
              <p:nvSpPr>
                <p:cNvPr id="214" name="Diagrama de flujo: disco magnético 213">
                  <a:extLst>
                    <a:ext uri="{FF2B5EF4-FFF2-40B4-BE49-F238E27FC236}">
                      <a16:creationId xmlns:a16="http://schemas.microsoft.com/office/drawing/2014/main" id="{129995FD-6475-4D8B-AD00-1CD2C8CC60D3}"/>
                    </a:ext>
                  </a:extLst>
                </p:cNvPr>
                <p:cNvSpPr/>
                <p:nvPr/>
              </p:nvSpPr>
              <p:spPr>
                <a:xfrm>
                  <a:off x="251517" y="3706497"/>
                  <a:ext cx="3024337" cy="853511"/>
                </a:xfrm>
                <a:prstGeom prst="flowChartMagneticDisk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sv-SE" sz="1100" dirty="0">
                      <a:solidFill>
                        <a:srgbClr val="C00000"/>
                      </a:solidFill>
                    </a:rPr>
                    <a:t>Orb_Stack_Ifg_Deb_DInSAR_ML_</a:t>
                  </a:r>
                  <a:r>
                    <a:rPr lang="sv-SE" dirty="0">
                      <a:solidFill>
                        <a:srgbClr val="C00000"/>
                      </a:solidFill>
                    </a:rPr>
                    <a:t>Flt</a:t>
                  </a:r>
                  <a:endParaRPr lang="es-CO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4" name="Diagrama de flujo: disco magnético 3">
                  <a:extLst>
                    <a:ext uri="{FF2B5EF4-FFF2-40B4-BE49-F238E27FC236}">
                      <a16:creationId xmlns:a16="http://schemas.microsoft.com/office/drawing/2014/main" id="{8DB57B89-5EE2-4781-99A7-603F0F51ECBA}"/>
                    </a:ext>
                  </a:extLst>
                </p:cNvPr>
                <p:cNvSpPr/>
                <p:nvPr/>
              </p:nvSpPr>
              <p:spPr>
                <a:xfrm>
                  <a:off x="187556" y="1323643"/>
                  <a:ext cx="3088298" cy="900526"/>
                </a:xfrm>
                <a:prstGeom prst="flowChartMagneticDisk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dirty="0">
                      <a:solidFill>
                        <a:srgbClr val="C00000"/>
                      </a:solidFill>
                    </a:rPr>
                    <a:t>Orb</a:t>
                  </a:r>
                  <a:endParaRPr lang="es-MX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11" name="Diagrama de flujo: disco magnético 10">
                  <a:extLst>
                    <a:ext uri="{FF2B5EF4-FFF2-40B4-BE49-F238E27FC236}">
                      <a16:creationId xmlns:a16="http://schemas.microsoft.com/office/drawing/2014/main" id="{CF93135B-13B3-42C5-B6FE-88527F71C58D}"/>
                    </a:ext>
                  </a:extLst>
                </p:cNvPr>
                <p:cNvSpPr/>
                <p:nvPr/>
              </p:nvSpPr>
              <p:spPr>
                <a:xfrm>
                  <a:off x="187553" y="2590941"/>
                  <a:ext cx="3088301" cy="838059"/>
                </a:xfrm>
                <a:prstGeom prst="flowChartMagneticDisk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dirty="0" err="1">
                      <a:solidFill>
                        <a:srgbClr val="C00000"/>
                      </a:solidFill>
                    </a:rPr>
                    <a:t>Orb_Stack_Ifg_</a:t>
                  </a:r>
                  <a:r>
                    <a:rPr lang="fr-FR" dirty="0" err="1">
                      <a:solidFill>
                        <a:srgbClr val="C00000"/>
                      </a:solidFill>
                    </a:rPr>
                    <a:t>Deb</a:t>
                  </a:r>
                  <a:endParaRPr lang="es-MX" b="1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19" name="Diagrama de flujo: disco magnético 18">
                  <a:extLst>
                    <a:ext uri="{FF2B5EF4-FFF2-40B4-BE49-F238E27FC236}">
                      <a16:creationId xmlns:a16="http://schemas.microsoft.com/office/drawing/2014/main" id="{D6EC78D7-9EB0-4AEF-B1AD-F3FC3942A7A9}"/>
                    </a:ext>
                  </a:extLst>
                </p:cNvPr>
                <p:cNvSpPr/>
                <p:nvPr/>
              </p:nvSpPr>
              <p:spPr>
                <a:xfrm>
                  <a:off x="251517" y="4737648"/>
                  <a:ext cx="3024338" cy="900526"/>
                </a:xfrm>
                <a:prstGeom prst="flowChartMagneticDisk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O" sz="1100" dirty="0" err="1">
                      <a:solidFill>
                        <a:srgbClr val="C00000"/>
                      </a:solidFill>
                    </a:rPr>
                    <a:t>snaphu.</a:t>
                  </a:r>
                  <a:r>
                    <a:rPr lang="es-CO" dirty="0" err="1">
                      <a:solidFill>
                        <a:srgbClr val="C00000"/>
                      </a:solidFill>
                    </a:rPr>
                    <a:t>img</a:t>
                  </a:r>
                  <a:endParaRPr lang="es-CO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8" name="Diagrama de flujo: disco magnético 7">
                  <a:extLst>
                    <a:ext uri="{FF2B5EF4-FFF2-40B4-BE49-F238E27FC236}">
                      <a16:creationId xmlns:a16="http://schemas.microsoft.com/office/drawing/2014/main" id="{95DF3A79-D4A4-4EB7-865F-89D681232AC2}"/>
                    </a:ext>
                  </a:extLst>
                </p:cNvPr>
                <p:cNvSpPr/>
                <p:nvPr/>
              </p:nvSpPr>
              <p:spPr>
                <a:xfrm>
                  <a:off x="187554" y="5975752"/>
                  <a:ext cx="3088301" cy="900526"/>
                </a:xfrm>
                <a:prstGeom prst="flowChartMagneticDisk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sv-SE" sz="1100" dirty="0">
                      <a:solidFill>
                        <a:srgbClr val="C00000"/>
                      </a:solidFill>
                    </a:rPr>
                    <a:t>Orb_Stack_Ifg_Deb_DInSAR_ML_Flt_</a:t>
                  </a:r>
                  <a:r>
                    <a:rPr lang="sv-SE" dirty="0">
                      <a:solidFill>
                        <a:srgbClr val="C00000"/>
                      </a:solidFill>
                    </a:rPr>
                    <a:t>Unw</a:t>
                  </a:r>
                  <a:endParaRPr lang="es-MX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57" name="CuadroTexto 56">
                  <a:extLst>
                    <a:ext uri="{FF2B5EF4-FFF2-40B4-BE49-F238E27FC236}">
                      <a16:creationId xmlns:a16="http://schemas.microsoft.com/office/drawing/2014/main" id="{C99F90F3-0B21-46BB-B22A-67270FE51BD5}"/>
                    </a:ext>
                  </a:extLst>
                </p:cNvPr>
                <p:cNvSpPr txBox="1"/>
                <p:nvPr/>
              </p:nvSpPr>
              <p:spPr>
                <a:xfrm>
                  <a:off x="3650928" y="1773906"/>
                  <a:ext cx="2573049" cy="42215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s-CO" b="1" dirty="0"/>
                    <a:t>Órbita del vuelo</a:t>
                  </a:r>
                </a:p>
              </p:txBody>
            </p:sp>
            <p:sp>
              <p:nvSpPr>
                <p:cNvPr id="58" name="CuadroTexto 57">
                  <a:extLst>
                    <a:ext uri="{FF2B5EF4-FFF2-40B4-BE49-F238E27FC236}">
                      <a16:creationId xmlns:a16="http://schemas.microsoft.com/office/drawing/2014/main" id="{9CE24910-CFB5-43F5-AB9F-8E78772BCD1E}"/>
                    </a:ext>
                  </a:extLst>
                </p:cNvPr>
                <p:cNvSpPr txBox="1"/>
                <p:nvPr/>
              </p:nvSpPr>
              <p:spPr>
                <a:xfrm>
                  <a:off x="3650927" y="2623412"/>
                  <a:ext cx="4829492" cy="738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s-CO"/>
                  </a:defPPr>
                  <a:lvl1pPr>
                    <a:defRPr sz="1200"/>
                  </a:lvl1pPr>
                </a:lstStyle>
                <a:p>
                  <a:r>
                    <a:rPr lang="es-CO" sz="1800" dirty="0"/>
                    <a:t>Imagen </a:t>
                  </a:r>
                  <a:r>
                    <a:rPr lang="es-CO" sz="1800" dirty="0" err="1"/>
                    <a:t>interferométrica</a:t>
                  </a:r>
                  <a:r>
                    <a:rPr lang="es-CO" sz="1800" dirty="0"/>
                    <a:t> para </a:t>
                  </a:r>
                  <a:r>
                    <a:rPr lang="es-CO" sz="1800" b="1" dirty="0"/>
                    <a:t>medir desplazamientos de la tierra</a:t>
                  </a:r>
                </a:p>
              </p:txBody>
            </p:sp>
            <p:sp>
              <p:nvSpPr>
                <p:cNvPr id="59" name="CuadroTexto 58">
                  <a:extLst>
                    <a:ext uri="{FF2B5EF4-FFF2-40B4-BE49-F238E27FC236}">
                      <a16:creationId xmlns:a16="http://schemas.microsoft.com/office/drawing/2014/main" id="{E5A87409-3A62-4534-8C2A-645403D9CAE5}"/>
                    </a:ext>
                  </a:extLst>
                </p:cNvPr>
                <p:cNvSpPr txBox="1"/>
                <p:nvPr/>
              </p:nvSpPr>
              <p:spPr>
                <a:xfrm>
                  <a:off x="3690587" y="3909472"/>
                  <a:ext cx="3206653" cy="42215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s-CO"/>
                  </a:defPPr>
                  <a:lvl1pPr>
                    <a:defRPr sz="1200"/>
                  </a:lvl1pPr>
                </a:lstStyle>
                <a:p>
                  <a:r>
                    <a:rPr lang="es-MX" sz="1800" b="1" dirty="0"/>
                    <a:t>Reducción de ruido</a:t>
                  </a:r>
                  <a:endParaRPr lang="es-CO" sz="1800" b="1" dirty="0"/>
                </a:p>
              </p:txBody>
            </p:sp>
            <p:sp>
              <p:nvSpPr>
                <p:cNvPr id="60" name="CuadroTexto 59">
                  <a:extLst>
                    <a:ext uri="{FF2B5EF4-FFF2-40B4-BE49-F238E27FC236}">
                      <a16:creationId xmlns:a16="http://schemas.microsoft.com/office/drawing/2014/main" id="{E3A07FFA-792D-4C8A-AC5C-4B80A87C0E99}"/>
                    </a:ext>
                  </a:extLst>
                </p:cNvPr>
                <p:cNvSpPr txBox="1"/>
                <p:nvPr/>
              </p:nvSpPr>
              <p:spPr>
                <a:xfrm>
                  <a:off x="3684585" y="4709295"/>
                  <a:ext cx="4664802" cy="738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s-CO"/>
                  </a:defPPr>
                  <a:lvl1pPr>
                    <a:defRPr sz="1200"/>
                  </a:lvl1pPr>
                </a:lstStyle>
                <a:p>
                  <a:r>
                    <a:rPr lang="es-CO" sz="1800" dirty="0"/>
                    <a:t>Para estimar valores de topografía superficial y </a:t>
                  </a:r>
                  <a:r>
                    <a:rPr lang="es-CO" sz="1800" b="1" dirty="0"/>
                    <a:t>deformación</a:t>
                  </a:r>
                </a:p>
              </p:txBody>
            </p:sp>
            <p:sp>
              <p:nvSpPr>
                <p:cNvPr id="61" name="CuadroTexto 60">
                  <a:extLst>
                    <a:ext uri="{FF2B5EF4-FFF2-40B4-BE49-F238E27FC236}">
                      <a16:creationId xmlns:a16="http://schemas.microsoft.com/office/drawing/2014/main" id="{1DA1D44B-8BF4-4609-9284-FD95FE6F3165}"/>
                    </a:ext>
                  </a:extLst>
                </p:cNvPr>
                <p:cNvSpPr txBox="1"/>
                <p:nvPr/>
              </p:nvSpPr>
              <p:spPr>
                <a:xfrm>
                  <a:off x="3684585" y="5970712"/>
                  <a:ext cx="4464496" cy="65838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s-CO"/>
                  </a:defPPr>
                  <a:lvl1pPr>
                    <a:defRPr sz="1200"/>
                  </a:lvl1pPr>
                </a:lstStyle>
                <a:p>
                  <a:r>
                    <a:rPr lang="es-CO" sz="1800" b="1" dirty="0"/>
                    <a:t>Imagen importada </a:t>
                  </a:r>
                  <a:r>
                    <a:rPr lang="es-CO" sz="1800" dirty="0"/>
                    <a:t>de archivos formato anterior: </a:t>
                  </a:r>
                  <a:r>
                    <a:rPr lang="es-CO" sz="1800" dirty="0" err="1"/>
                    <a:t>snaphu.img</a:t>
                  </a:r>
                  <a:endParaRPr lang="es-CO" sz="1800" dirty="0"/>
                </a:p>
              </p:txBody>
            </p:sp>
          </p:grpSp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104666A8-1681-0DAB-90CA-B3244BCE501D}"/>
                  </a:ext>
                </a:extLst>
              </p:cNvPr>
              <p:cNvSpPr txBox="1"/>
              <p:nvPr/>
            </p:nvSpPr>
            <p:spPr>
              <a:xfrm>
                <a:off x="3061422" y="763403"/>
                <a:ext cx="248016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MX" sz="2800" b="1" dirty="0">
                    <a:solidFill>
                      <a:srgbClr val="C00000"/>
                    </a:solidFill>
                  </a:rPr>
                  <a:t>Algoritmo 5/6</a:t>
                </a:r>
                <a:endParaRPr lang="es-CO" sz="28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" name="CuadroTexto 1">
                <a:extLst>
                  <a:ext uri="{FF2B5EF4-FFF2-40B4-BE49-F238E27FC236}">
                    <a16:creationId xmlns:a16="http://schemas.microsoft.com/office/drawing/2014/main" id="{8AD05895-320E-0179-0E22-AE801EB99ECC}"/>
                  </a:ext>
                </a:extLst>
              </p:cNvPr>
              <p:cNvSpPr txBox="1"/>
              <p:nvPr/>
            </p:nvSpPr>
            <p:spPr>
              <a:xfrm>
                <a:off x="2339752" y="1256175"/>
                <a:ext cx="424186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2800" b="1" dirty="0">
                    <a:solidFill>
                      <a:srgbClr val="C00000"/>
                    </a:solidFill>
                  </a:rPr>
                  <a:t>Archivos generados 1/2</a:t>
                </a:r>
                <a:endParaRPr lang="es-CO" sz="2800" b="1" dirty="0">
                  <a:solidFill>
                    <a:srgbClr val="C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4279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A83DE949-4BAF-B31B-3D5B-4C4365A72DA9}"/>
              </a:ext>
            </a:extLst>
          </p:cNvPr>
          <p:cNvGrpSpPr/>
          <p:nvPr/>
        </p:nvGrpSpPr>
        <p:grpSpPr>
          <a:xfrm>
            <a:off x="91919" y="83342"/>
            <a:ext cx="8807784" cy="6202469"/>
            <a:chOff x="91919" y="83342"/>
            <a:chExt cx="8807784" cy="6202469"/>
          </a:xfrm>
        </p:grpSpPr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E464980C-C0E2-434E-A032-CBCAB34C64EA}"/>
                </a:ext>
              </a:extLst>
            </p:cNvPr>
            <p:cNvSpPr txBox="1"/>
            <p:nvPr/>
          </p:nvSpPr>
          <p:spPr>
            <a:xfrm>
              <a:off x="3101914" y="83342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pic>
          <p:nvPicPr>
            <p:cNvPr id="3" name="Imagen 7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756000E5-D099-4249-A955-6066AB3DE9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638" y="204133"/>
              <a:ext cx="1423988" cy="398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7C4D1C1B-7A06-A5EF-DC17-3DF69087B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53048" y="204133"/>
              <a:ext cx="1146655" cy="663082"/>
            </a:xfrm>
            <a:prstGeom prst="rect">
              <a:avLst/>
            </a:prstGeom>
          </p:spPr>
        </p:pic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D4271690-7EB1-2CA6-A472-D7A20B6E47E6}"/>
                </a:ext>
              </a:extLst>
            </p:cNvPr>
            <p:cNvGrpSpPr/>
            <p:nvPr/>
          </p:nvGrpSpPr>
          <p:grpSpPr>
            <a:xfrm>
              <a:off x="91919" y="680800"/>
              <a:ext cx="8584537" cy="5605011"/>
              <a:chOff x="91919" y="680800"/>
              <a:chExt cx="8584537" cy="5605011"/>
            </a:xfrm>
          </p:grpSpPr>
          <p:sp>
            <p:nvSpPr>
              <p:cNvPr id="108" name="Rectángulo 107">
                <a:extLst>
                  <a:ext uri="{FF2B5EF4-FFF2-40B4-BE49-F238E27FC236}">
                    <a16:creationId xmlns:a16="http://schemas.microsoft.com/office/drawing/2014/main" id="{F6D6540E-E5B4-4718-A86A-E54EFF053D5C}"/>
                  </a:ext>
                </a:extLst>
              </p:cNvPr>
              <p:cNvSpPr/>
              <p:nvPr/>
            </p:nvSpPr>
            <p:spPr>
              <a:xfrm rot="5400000">
                <a:off x="-24503" y="797222"/>
                <a:ext cx="552045" cy="319202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000" dirty="0"/>
                  <a:t>Sigue</a:t>
                </a:r>
              </a:p>
            </p:txBody>
          </p:sp>
          <p:grpSp>
            <p:nvGrpSpPr>
              <p:cNvPr id="14" name="Grupo 13">
                <a:extLst>
                  <a:ext uri="{FF2B5EF4-FFF2-40B4-BE49-F238E27FC236}">
                    <a16:creationId xmlns:a16="http://schemas.microsoft.com/office/drawing/2014/main" id="{8D31BB95-01E0-4EE6-AF76-9D76758A4F36}"/>
                  </a:ext>
                </a:extLst>
              </p:cNvPr>
              <p:cNvGrpSpPr/>
              <p:nvPr/>
            </p:nvGrpSpPr>
            <p:grpSpPr>
              <a:xfrm>
                <a:off x="799517" y="2060848"/>
                <a:ext cx="7876939" cy="4224963"/>
                <a:chOff x="131888" y="1196752"/>
                <a:chExt cx="9062238" cy="5534385"/>
              </a:xfrm>
            </p:grpSpPr>
            <p:sp>
              <p:nvSpPr>
                <p:cNvPr id="2" name="Diagrama de flujo: disco magnético 1">
                  <a:extLst>
                    <a:ext uri="{FF2B5EF4-FFF2-40B4-BE49-F238E27FC236}">
                      <a16:creationId xmlns:a16="http://schemas.microsoft.com/office/drawing/2014/main" id="{784A0F51-1880-480D-B504-DFBA3C197170}"/>
                    </a:ext>
                  </a:extLst>
                </p:cNvPr>
                <p:cNvSpPr/>
                <p:nvPr/>
              </p:nvSpPr>
              <p:spPr>
                <a:xfrm>
                  <a:off x="131891" y="1196752"/>
                  <a:ext cx="4392485" cy="900526"/>
                </a:xfrm>
                <a:prstGeom prst="flowChartMagneticDisk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dirty="0" err="1">
                      <a:solidFill>
                        <a:srgbClr val="C00000"/>
                      </a:solidFill>
                    </a:rPr>
                    <a:t>Orb_Stack_Ifg_Deb_DInSAR_ML_Flt_Unw_</a:t>
                  </a:r>
                  <a:r>
                    <a:rPr lang="fr-FR" dirty="0" err="1">
                      <a:solidFill>
                        <a:srgbClr val="C00000"/>
                      </a:solidFill>
                    </a:rPr>
                    <a:t>dsp</a:t>
                  </a:r>
                  <a:endParaRPr lang="es-MX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9" name="Diagrama de flujo: disco magnético 8">
                  <a:extLst>
                    <a:ext uri="{FF2B5EF4-FFF2-40B4-BE49-F238E27FC236}">
                      <a16:creationId xmlns:a16="http://schemas.microsoft.com/office/drawing/2014/main" id="{CC6C6496-9D21-4204-92E8-2BBC3B9280F4}"/>
                    </a:ext>
                  </a:extLst>
                </p:cNvPr>
                <p:cNvSpPr/>
                <p:nvPr/>
              </p:nvSpPr>
              <p:spPr>
                <a:xfrm>
                  <a:off x="131892" y="2261393"/>
                  <a:ext cx="4392486" cy="900526"/>
                </a:xfrm>
                <a:prstGeom prst="flowChartMagneticDisk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sv-SE" sz="1100" dirty="0">
                      <a:solidFill>
                        <a:srgbClr val="C00000"/>
                      </a:solidFill>
                    </a:rPr>
                    <a:t>Orb_Stack_Ifg_Deb_DInSAR_ML_</a:t>
                  </a:r>
                  <a:r>
                    <a:rPr lang="sv-SE" dirty="0">
                      <a:solidFill>
                        <a:srgbClr val="C00000"/>
                      </a:solidFill>
                    </a:rPr>
                    <a:t>Flt_TC</a:t>
                  </a:r>
                  <a:endParaRPr lang="es-MX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10" name="Diagrama de flujo: disco magnético 9">
                  <a:extLst>
                    <a:ext uri="{FF2B5EF4-FFF2-40B4-BE49-F238E27FC236}">
                      <a16:creationId xmlns:a16="http://schemas.microsoft.com/office/drawing/2014/main" id="{D7707D20-E3C3-4D47-AB06-B36D00455ECB}"/>
                    </a:ext>
                  </a:extLst>
                </p:cNvPr>
                <p:cNvSpPr/>
                <p:nvPr/>
              </p:nvSpPr>
              <p:spPr>
                <a:xfrm>
                  <a:off x="131892" y="3308689"/>
                  <a:ext cx="4392488" cy="1088210"/>
                </a:xfrm>
                <a:prstGeom prst="flowChartMagneticDisk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dirty="0" err="1">
                      <a:solidFill>
                        <a:srgbClr val="C00000"/>
                      </a:solidFill>
                    </a:rPr>
                    <a:t>Orb_Stack_Ifg_Deb_DInSAR_ML_</a:t>
                  </a:r>
                  <a:r>
                    <a:rPr lang="fr-FR" dirty="0" err="1">
                      <a:solidFill>
                        <a:srgbClr val="C00000"/>
                      </a:solidFill>
                    </a:rPr>
                    <a:t>Flt_Unw_dsp_TC</a:t>
                  </a:r>
                  <a:endParaRPr lang="es-MX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62" name="CuadroTexto 61">
                  <a:extLst>
                    <a:ext uri="{FF2B5EF4-FFF2-40B4-BE49-F238E27FC236}">
                      <a16:creationId xmlns:a16="http://schemas.microsoft.com/office/drawing/2014/main" id="{7BE43971-A6FC-4322-96F0-4B6116BCAD8A}"/>
                    </a:ext>
                  </a:extLst>
                </p:cNvPr>
                <p:cNvSpPr txBox="1"/>
                <p:nvPr/>
              </p:nvSpPr>
              <p:spPr>
                <a:xfrm>
                  <a:off x="4668395" y="1222294"/>
                  <a:ext cx="4464494" cy="4031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s-CO"/>
                  </a:defPPr>
                  <a:lvl1pPr>
                    <a:defRPr sz="1200"/>
                  </a:lvl1pPr>
                </a:lstStyle>
                <a:p>
                  <a:pPr algn="just"/>
                  <a:r>
                    <a:rPr lang="es-CO" sz="1400" b="1" dirty="0"/>
                    <a:t>Desplazamiento</a:t>
                  </a:r>
                  <a:r>
                    <a:rPr lang="es-CO" sz="1400" dirty="0"/>
                    <a:t> por Pixel</a:t>
                  </a:r>
                </a:p>
              </p:txBody>
            </p:sp>
            <p:sp>
              <p:nvSpPr>
                <p:cNvPr id="64" name="CuadroTexto 63">
                  <a:extLst>
                    <a:ext uri="{FF2B5EF4-FFF2-40B4-BE49-F238E27FC236}">
                      <a16:creationId xmlns:a16="http://schemas.microsoft.com/office/drawing/2014/main" id="{D5D597F8-6D77-42D8-B845-40F87978D3A9}"/>
                    </a:ext>
                  </a:extLst>
                </p:cNvPr>
                <p:cNvSpPr txBox="1"/>
                <p:nvPr/>
              </p:nvSpPr>
              <p:spPr>
                <a:xfrm>
                  <a:off x="6324576" y="1897255"/>
                  <a:ext cx="2736301" cy="10079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s-CO"/>
                  </a:defPPr>
                  <a:lvl1pPr>
                    <a:defRPr sz="1200"/>
                  </a:lvl1pPr>
                </a:lstStyle>
                <a:p>
                  <a:pPr algn="just"/>
                  <a:r>
                    <a:rPr lang="es-CO" sz="1100" dirty="0" err="1"/>
                    <a:t>Doopler</a:t>
                  </a:r>
                  <a:r>
                    <a:rPr lang="es-CO" sz="1100" dirty="0"/>
                    <a:t>, ondas en cuerpos en movimiento, </a:t>
                  </a:r>
                  <a:r>
                    <a:rPr lang="es-CO" sz="1100" dirty="0">
                      <a:cs typeface="Arial" panose="020B0604020202020204" pitchFamily="34" charset="0"/>
                      <a:hlinkClick r:id="rId5"/>
                    </a:rPr>
                    <a:t>https://es.wikipedia.org/wiki/Efecto_Doppler</a:t>
                  </a:r>
                  <a:endParaRPr lang="es-CO" sz="1100" dirty="0"/>
                </a:p>
              </p:txBody>
            </p:sp>
            <p:sp>
              <p:nvSpPr>
                <p:cNvPr id="66" name="CuadroTexto 65">
                  <a:extLst>
                    <a:ext uri="{FF2B5EF4-FFF2-40B4-BE49-F238E27FC236}">
                      <a16:creationId xmlns:a16="http://schemas.microsoft.com/office/drawing/2014/main" id="{5306710C-E295-4B0A-9F30-7B11BE96611A}"/>
                    </a:ext>
                  </a:extLst>
                </p:cNvPr>
                <p:cNvSpPr txBox="1"/>
                <p:nvPr/>
              </p:nvSpPr>
              <p:spPr>
                <a:xfrm>
                  <a:off x="4596383" y="3557198"/>
                  <a:ext cx="4320480" cy="68537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s-CO"/>
                  </a:defPPr>
                  <a:lvl1pPr>
                    <a:defRPr sz="1200"/>
                  </a:lvl1pPr>
                </a:lstStyle>
                <a:p>
                  <a:pPr algn="just"/>
                  <a:r>
                    <a:rPr lang="es-CO" sz="1400" dirty="0"/>
                    <a:t>D</a:t>
                  </a:r>
                  <a:r>
                    <a:rPr lang="es-CO" sz="1400" b="1" dirty="0"/>
                    <a:t>esplazamiento </a:t>
                  </a:r>
                  <a:r>
                    <a:rPr lang="es-CO" sz="1400" dirty="0"/>
                    <a:t>con el efecto </a:t>
                  </a:r>
                  <a:r>
                    <a:rPr lang="es-CO" sz="1400" dirty="0" err="1"/>
                    <a:t>Doopler</a:t>
                  </a:r>
                  <a:r>
                    <a:rPr lang="es-CO" sz="1400" dirty="0"/>
                    <a:t> aplicado.</a:t>
                  </a:r>
                </a:p>
              </p:txBody>
            </p:sp>
            <p:sp>
              <p:nvSpPr>
                <p:cNvPr id="28" name="Diagrama de flujo: disco magnético 27">
                  <a:extLst>
                    <a:ext uri="{FF2B5EF4-FFF2-40B4-BE49-F238E27FC236}">
                      <a16:creationId xmlns:a16="http://schemas.microsoft.com/office/drawing/2014/main" id="{BD125187-55E8-45B2-AE56-3B25EE8E1E4C}"/>
                    </a:ext>
                  </a:extLst>
                </p:cNvPr>
                <p:cNvSpPr/>
                <p:nvPr/>
              </p:nvSpPr>
              <p:spPr>
                <a:xfrm>
                  <a:off x="131888" y="4581128"/>
                  <a:ext cx="4392488" cy="997881"/>
                </a:xfrm>
                <a:prstGeom prst="flowChartMagneticDisk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dirty="0" err="1">
                      <a:solidFill>
                        <a:srgbClr val="C00000"/>
                      </a:solidFill>
                    </a:rPr>
                    <a:t>Orb_Stack_Ifg_Deb_DInSAR_ML_</a:t>
                  </a:r>
                  <a:r>
                    <a:rPr lang="fr-FR" dirty="0" err="1">
                      <a:solidFill>
                        <a:srgbClr val="C00000"/>
                      </a:solidFill>
                    </a:rPr>
                    <a:t>Flt_TC_msk</a:t>
                  </a:r>
                  <a:endParaRPr lang="es-MX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74" name="CuadroTexto 73">
                  <a:extLst>
                    <a:ext uri="{FF2B5EF4-FFF2-40B4-BE49-F238E27FC236}">
                      <a16:creationId xmlns:a16="http://schemas.microsoft.com/office/drawing/2014/main" id="{FE791504-C314-4479-9F6A-7A4792858929}"/>
                    </a:ext>
                  </a:extLst>
                </p:cNvPr>
                <p:cNvSpPr txBox="1"/>
                <p:nvPr/>
              </p:nvSpPr>
              <p:spPr>
                <a:xfrm>
                  <a:off x="4596385" y="4509120"/>
                  <a:ext cx="4597741" cy="68537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s-CO"/>
                  </a:defPPr>
                  <a:lvl1pPr>
                    <a:defRPr sz="1400"/>
                  </a:lvl1pPr>
                </a:lstStyle>
                <a:p>
                  <a:pPr algn="just"/>
                  <a:r>
                    <a:rPr lang="es-MX" dirty="0"/>
                    <a:t>Eliminación de </a:t>
                  </a:r>
                  <a:r>
                    <a:rPr lang="es-MX" b="1" dirty="0"/>
                    <a:t>zonas de agua</a:t>
                  </a:r>
                  <a:r>
                    <a:rPr lang="es-MX" dirty="0"/>
                    <a:t> o de tierra si es innecesario. </a:t>
                  </a:r>
                  <a:endParaRPr lang="es-CO" dirty="0"/>
                </a:p>
              </p:txBody>
            </p:sp>
            <p:pic>
              <p:nvPicPr>
                <p:cNvPr id="4" name="Imagen 3">
                  <a:extLst>
                    <a:ext uri="{FF2B5EF4-FFF2-40B4-BE49-F238E27FC236}">
                      <a16:creationId xmlns:a16="http://schemas.microsoft.com/office/drawing/2014/main" id="{FBB9FBB8-6F06-4E0A-9075-D1DB9113EF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535997" y="2110058"/>
                  <a:ext cx="1728190" cy="1203196"/>
                </a:xfrm>
                <a:prstGeom prst="rect">
                  <a:avLst/>
                </a:prstGeom>
              </p:spPr>
            </p:pic>
            <p:sp>
              <p:nvSpPr>
                <p:cNvPr id="11" name="Diagrama de flujo: disco magnético 10">
                  <a:extLst>
                    <a:ext uri="{FF2B5EF4-FFF2-40B4-BE49-F238E27FC236}">
                      <a16:creationId xmlns:a16="http://schemas.microsoft.com/office/drawing/2014/main" id="{3D5C885F-8B11-4685-98C6-9096A3F7A80E}"/>
                    </a:ext>
                  </a:extLst>
                </p:cNvPr>
                <p:cNvSpPr/>
                <p:nvPr/>
              </p:nvSpPr>
              <p:spPr>
                <a:xfrm>
                  <a:off x="241976" y="5733256"/>
                  <a:ext cx="4392488" cy="997881"/>
                </a:xfrm>
                <a:prstGeom prst="flowChartMagneticDisk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dirty="0" err="1">
                      <a:solidFill>
                        <a:srgbClr val="C00000"/>
                      </a:solidFill>
                    </a:rPr>
                    <a:t>Orb_Stack_Ifg_Deb_DInSAR_ML_</a:t>
                  </a:r>
                  <a:r>
                    <a:rPr lang="fr-FR" dirty="0" err="1">
                      <a:solidFill>
                        <a:srgbClr val="C00000"/>
                      </a:solidFill>
                    </a:rPr>
                    <a:t>Flt_TC_terr-msk</a:t>
                  </a:r>
                  <a:endParaRPr lang="es-MX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13" name="CuadroTexto 12">
                  <a:extLst>
                    <a:ext uri="{FF2B5EF4-FFF2-40B4-BE49-F238E27FC236}">
                      <a16:creationId xmlns:a16="http://schemas.microsoft.com/office/drawing/2014/main" id="{3FA1F138-11F1-49B8-813F-26C909AB98A4}"/>
                    </a:ext>
                  </a:extLst>
                </p:cNvPr>
                <p:cNvSpPr txBox="1"/>
                <p:nvPr/>
              </p:nvSpPr>
              <p:spPr>
                <a:xfrm>
                  <a:off x="4657622" y="5945187"/>
                  <a:ext cx="4536504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s-CO"/>
                  </a:defPPr>
                  <a:lvl1pPr>
                    <a:defRPr sz="1400"/>
                  </a:lvl1pPr>
                </a:lstStyle>
                <a:p>
                  <a:pPr algn="just"/>
                  <a:r>
                    <a:rPr lang="es-MX" dirty="0"/>
                    <a:t>Imagen eliminando porciones de tierra</a:t>
                  </a:r>
                  <a:endParaRPr lang="es-CO" dirty="0"/>
                </a:p>
              </p:txBody>
            </p:sp>
          </p:grpSp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4A93A9AD-0FE4-086D-9242-E0A54B7D467B}"/>
                  </a:ext>
                </a:extLst>
              </p:cNvPr>
              <p:cNvSpPr txBox="1"/>
              <p:nvPr/>
            </p:nvSpPr>
            <p:spPr>
              <a:xfrm>
                <a:off x="3020931" y="726523"/>
                <a:ext cx="248016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MX" sz="2800" b="1" dirty="0">
                    <a:solidFill>
                      <a:srgbClr val="C00000"/>
                    </a:solidFill>
                  </a:rPr>
                  <a:t>Algoritmo 6/6</a:t>
                </a:r>
                <a:endParaRPr lang="es-CO" sz="28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9E9D71FC-34BF-9A04-AA8B-BE60FFB4CB77}"/>
                  </a:ext>
                </a:extLst>
              </p:cNvPr>
              <p:cNvSpPr txBox="1"/>
              <p:nvPr/>
            </p:nvSpPr>
            <p:spPr>
              <a:xfrm>
                <a:off x="1971626" y="1343888"/>
                <a:ext cx="461659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2800" b="1" dirty="0">
                    <a:solidFill>
                      <a:srgbClr val="C00000"/>
                    </a:solidFill>
                  </a:rPr>
                  <a:t>Archivos generados 2/2</a:t>
                </a:r>
                <a:endParaRPr lang="es-CO" sz="2800" b="1" dirty="0">
                  <a:solidFill>
                    <a:srgbClr val="C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725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10297</TotalTime>
  <Words>1783</Words>
  <Application>Microsoft Office PowerPoint</Application>
  <PresentationFormat>Presentación en pantalla (4:3)</PresentationFormat>
  <Paragraphs>327</Paragraphs>
  <Slides>23</Slides>
  <Notes>13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6" baseType="lpstr">
      <vt:lpstr>Arial</vt:lpstr>
      <vt:lpstr>Calibri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mdavila</dc:creator>
  <cp:lastModifiedBy>MANUEL FERNANDO DAVILA SGUERRA</cp:lastModifiedBy>
  <cp:revision>638</cp:revision>
  <dcterms:created xsi:type="dcterms:W3CDTF">2019-11-09T01:53:09Z</dcterms:created>
  <dcterms:modified xsi:type="dcterms:W3CDTF">2023-03-20T22:43:30Z</dcterms:modified>
</cp:coreProperties>
</file>