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8" r:id="rId2"/>
    <p:sldId id="460" r:id="rId3"/>
    <p:sldId id="399" r:id="rId4"/>
    <p:sldId id="518" r:id="rId5"/>
    <p:sldId id="390" r:id="rId6"/>
    <p:sldId id="392" r:id="rId7"/>
    <p:sldId id="407" r:id="rId8"/>
    <p:sldId id="453" r:id="rId9"/>
    <p:sldId id="459" r:id="rId10"/>
    <p:sldId id="519" r:id="rId11"/>
    <p:sldId id="457" r:id="rId12"/>
    <p:sldId id="397" r:id="rId13"/>
    <p:sldId id="400" r:id="rId14"/>
    <p:sldId id="520" r:id="rId15"/>
  </p:sldIdLst>
  <p:sldSz cx="12192000" cy="6858000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ECA9584-61D7-8F6B-41B9-E735D16B68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36AEDB-1BA8-A451-E7C7-CB7FB21EA77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1B64C0-9293-4091-BF79-163BB9570B11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DEB906B7-80DF-8C89-05F0-0825D713BB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3AE0F8F1-AE34-61A6-97D4-6DB63B8EF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8CBD8C-3F55-C778-1B1C-EEB1CED4BE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7DDD26-AED7-FFFC-3D1D-2FF925B82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A3724E-0D35-470C-A759-8989C1D84EED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>
            <a:extLst>
              <a:ext uri="{FF2B5EF4-FFF2-40B4-BE49-F238E27FC236}">
                <a16:creationId xmlns:a16="http://schemas.microsoft.com/office/drawing/2014/main" id="{28382E57-5220-6BE7-49D6-A939FA524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>
            <a:extLst>
              <a:ext uri="{FF2B5EF4-FFF2-40B4-BE49-F238E27FC236}">
                <a16:creationId xmlns:a16="http://schemas.microsoft.com/office/drawing/2014/main" id="{482B6498-CD79-D165-EE84-ADC93A4CE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641A41F7-228C-915A-4BAC-F9175F816E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E9271D-F22C-4CC3-9E70-FD6183AC60BF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>
            <a:extLst>
              <a:ext uri="{FF2B5EF4-FFF2-40B4-BE49-F238E27FC236}">
                <a16:creationId xmlns:a16="http://schemas.microsoft.com/office/drawing/2014/main" id="{FA38EF19-3413-EC57-3FDB-6379CCF6C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>
            <a:extLst>
              <a:ext uri="{FF2B5EF4-FFF2-40B4-BE49-F238E27FC236}">
                <a16:creationId xmlns:a16="http://schemas.microsoft.com/office/drawing/2014/main" id="{D45D8111-0FD7-9B9A-6E4F-3B114A9E1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7172" name="Marcador de número de diapositiva 3">
            <a:extLst>
              <a:ext uri="{FF2B5EF4-FFF2-40B4-BE49-F238E27FC236}">
                <a16:creationId xmlns:a16="http://schemas.microsoft.com/office/drawing/2014/main" id="{14115313-B9AB-D147-3D5B-48F1F5529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F114D6-3F5B-40AB-B952-3D16CD57A527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>
            <a:extLst>
              <a:ext uri="{FF2B5EF4-FFF2-40B4-BE49-F238E27FC236}">
                <a16:creationId xmlns:a16="http://schemas.microsoft.com/office/drawing/2014/main" id="{A35E4663-BE46-70E4-CA7E-E846462BE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>
            <a:extLst>
              <a:ext uri="{FF2B5EF4-FFF2-40B4-BE49-F238E27FC236}">
                <a16:creationId xmlns:a16="http://schemas.microsoft.com/office/drawing/2014/main" id="{85FC2162-DE84-FAB7-63F1-C11EFC26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9220" name="Marcador de número de diapositiva 3">
            <a:extLst>
              <a:ext uri="{FF2B5EF4-FFF2-40B4-BE49-F238E27FC236}">
                <a16:creationId xmlns:a16="http://schemas.microsoft.com/office/drawing/2014/main" id="{D492EF16-EFC8-D1FE-071A-35049C037E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6365A2-DA23-4B58-8B1F-42FCA93B53F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>
            <a:extLst>
              <a:ext uri="{FF2B5EF4-FFF2-40B4-BE49-F238E27FC236}">
                <a16:creationId xmlns:a16="http://schemas.microsoft.com/office/drawing/2014/main" id="{C16D0CF8-BFE9-9516-C872-981246268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>
            <a:extLst>
              <a:ext uri="{FF2B5EF4-FFF2-40B4-BE49-F238E27FC236}">
                <a16:creationId xmlns:a16="http://schemas.microsoft.com/office/drawing/2014/main" id="{9E1DE422-45EF-CC89-66A1-F641B179B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1268" name="Marcador de número de diapositiva 3">
            <a:extLst>
              <a:ext uri="{FF2B5EF4-FFF2-40B4-BE49-F238E27FC236}">
                <a16:creationId xmlns:a16="http://schemas.microsoft.com/office/drawing/2014/main" id="{AC52E853-6783-D622-B980-192B36AF9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C68C57-0ED4-4DA4-A538-1E3B61046B29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>
            <a:extLst>
              <a:ext uri="{FF2B5EF4-FFF2-40B4-BE49-F238E27FC236}">
                <a16:creationId xmlns:a16="http://schemas.microsoft.com/office/drawing/2014/main" id="{697673CA-3259-3F8E-4AA0-80ED8CF15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>
            <a:extLst>
              <a:ext uri="{FF2B5EF4-FFF2-40B4-BE49-F238E27FC236}">
                <a16:creationId xmlns:a16="http://schemas.microsoft.com/office/drawing/2014/main" id="{16D3588A-B8D1-942C-5664-88944EE6D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4340" name="Marcador de número de diapositiva 3">
            <a:extLst>
              <a:ext uri="{FF2B5EF4-FFF2-40B4-BE49-F238E27FC236}">
                <a16:creationId xmlns:a16="http://schemas.microsoft.com/office/drawing/2014/main" id="{1FF83B60-25B4-B621-B793-E978AD8AA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23CB2D-6D73-44DB-82EE-B26C20B8558A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>
            <a:extLst>
              <a:ext uri="{FF2B5EF4-FFF2-40B4-BE49-F238E27FC236}">
                <a16:creationId xmlns:a16="http://schemas.microsoft.com/office/drawing/2014/main" id="{521C4D32-7C1C-074F-A076-B4EDB6BEA6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>
            <a:extLst>
              <a:ext uri="{FF2B5EF4-FFF2-40B4-BE49-F238E27FC236}">
                <a16:creationId xmlns:a16="http://schemas.microsoft.com/office/drawing/2014/main" id="{92056E89-6B30-4353-7F72-3AF6279AF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7412" name="Marcador de número de diapositiva 3">
            <a:extLst>
              <a:ext uri="{FF2B5EF4-FFF2-40B4-BE49-F238E27FC236}">
                <a16:creationId xmlns:a16="http://schemas.microsoft.com/office/drawing/2014/main" id="{2242D98D-DE9C-1FD6-E01E-ABE396A7D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2956DC-55BB-4BF3-9511-896A60807B08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C43D5F-AB38-FE78-20AD-971BA9EC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964CF-BDDB-4B01-9461-C383212EFD89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EDA931-411E-3826-35BF-E77B81DD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1F9E71-4E5B-FDE4-CCC8-A9C214A1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904A6-535C-4E28-80A0-A1ED6DF8A38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418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8413F3-E032-69B6-4EEE-B078E74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85F9B-8659-45EA-95C5-BFD03600A4EA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E6CB28-B9B8-F6BA-122B-87BB1F81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A29D68-AA33-34D5-532F-8E2BA832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98230-4F11-48B1-868F-A3D36203050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825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5D07DB-0B8C-BD29-B66F-7AD98232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23613-344F-4C94-ACAA-55825B193521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296F3E-3ECE-6496-E1E4-B77BE75DC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5250A6-EB82-6E22-E25A-23571C7E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951C-81B1-42E6-B605-0334945835F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637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A2B61E-FBE9-A70C-90A6-1A3407F9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9B834-059E-4351-AC56-78D5DE33E2BA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8010CC-2A42-AC72-135E-EE7373E6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A35CDA-4F17-E204-D5E2-79A36B42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1819-63F7-4C48-A9FD-D36C3A4CA1E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141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EC1F76-81A6-6830-A11F-2BC00B94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5321-BE92-4C8A-BD1A-373233F0F7FF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0E79EB-8A04-8E8C-823E-2DB55A066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61E72C-F84F-2893-6882-CB5774C6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E139D-DAAF-4994-8D32-6F5B1E75BBD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110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31890B23-1F11-A6D9-5C72-FE3ECE62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86991-A958-4EB5-9AE0-09DB27B2C38C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AE5BEBE-1233-0384-C2F0-7AF672A9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385F8CF-28A2-377B-1DC3-1CAAB0ED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08B18-0947-4B3D-A355-45EA984ADA6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023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A91C99FC-085A-C4F4-CB21-A1502420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06ACD-E782-48B1-B1E6-0995E3CFB5B9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D34DA0DD-5FD5-97F3-617E-9ECE75BC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17474FE6-9B9B-DB6C-95EA-B071DBE9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54FD7-6EFD-4A48-AA77-3131383A1B2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382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9DC1048A-2A02-2A39-89AF-979BD4E3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36D0D-D95A-4902-B9A9-640287A07E79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9EB171A2-ACB0-238A-63E3-0E6347EE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30D26FA5-6C5C-D5CF-4013-E5C104DB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835CE-24F0-42DF-879A-E8CCAC6674B0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641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FEFC90A9-76EC-8BCB-EE45-E9F41BC9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445C9-DAF3-4460-8382-DFD59C66E940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0FEB94DE-B955-AA1B-AE81-2651071E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10E4E2B-295E-CDA1-0981-557C19A6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DB855-8F0C-4958-89E9-9262912E7FBA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756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A29EB0D2-558F-DE5D-9A01-AC157791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1346B-7B77-471B-890B-9C359F3BD156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47D5396-47C0-5157-F576-B568E96E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416C8ED-9ECA-6624-FE1A-0F023AD5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2CD5B-6895-47E3-BA67-B2B8C03FCE4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292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701A1E7-AA1A-AF37-F816-C9E716E7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174C-EE01-490E-A328-65919339B7AE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292BEF1-611B-CA0A-C976-27626495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8C0C36B-02B8-DEED-9B7F-536D9FD8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9CAC6-9314-4C26-B8DA-C0B82AD2814C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516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C3CCD921-40F6-7F7C-635A-16DDBF5D5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CE6942C9-1D26-E2F3-2050-83C45FB47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los estilos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FA8D5B-727E-F64E-3FC1-ACB537A0F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E1856E-FAAC-4481-9F15-41F48AA843D9}" type="datetimeFigureOut">
              <a:rPr lang="es-CO"/>
              <a:pPr>
                <a:defRPr/>
              </a:pPr>
              <a:t>10/01/2023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36C385-403C-B33C-20CC-69D117B26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6A1721-B203-95AE-65F2-34665D3FE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246D0-AD60-4F4D-9068-C11EDDC2E37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iempo.com/vida/medio-ambiente/fotos-de-la-laguna-de-suesca-se-esta-secando-569229" TargetMode="External"/><Relationship Id="rId2" Type="http://schemas.openxmlformats.org/officeDocument/2006/relationships/hyperlink" Target="https://www.infobae.com/america/colombia/2021/02/11/la-laguna-de-suesca-estaria-a-punto-de-desaparecer-pirr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os.com/ndwi/es/" TargetMode="External"/><Relationship Id="rId2" Type="http://schemas.openxmlformats.org/officeDocument/2006/relationships/hyperlink" Target="https://acolita.com/lista-de-indices-espectrales-en-sentinel-2-y-landsa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olita.com/lista-de-indices-espectrales-en-sentinel-2-y-landsat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eos.com/ndwi/e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5410C44-A2BD-018E-66D8-6A11749C2F71}"/>
              </a:ext>
            </a:extLst>
          </p:cNvPr>
          <p:cNvGrpSpPr/>
          <p:nvPr/>
        </p:nvGrpSpPr>
        <p:grpSpPr>
          <a:xfrm>
            <a:off x="1073728" y="-60941"/>
            <a:ext cx="9742487" cy="5654754"/>
            <a:chOff x="1073728" y="-60941"/>
            <a:chExt cx="9742487" cy="5654754"/>
          </a:xfrm>
        </p:grpSpPr>
        <p:sp>
          <p:nvSpPr>
            <p:cNvPr id="3074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245369B9-E6DF-A56E-F54D-13613CE072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11966" y="3257493"/>
              <a:ext cx="304800" cy="237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D60B5266-C1DC-2CD6-133A-0DABB05AF360}"/>
                </a:ext>
              </a:extLst>
            </p:cNvPr>
            <p:cNvSpPr txBox="1"/>
            <p:nvPr/>
          </p:nvSpPr>
          <p:spPr>
            <a:xfrm>
              <a:off x="1073728" y="1192608"/>
              <a:ext cx="9742487" cy="4401205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MX" altLang="es-CO" sz="3200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La Noticia</a:t>
              </a:r>
              <a:r>
                <a:rPr lang="es-MX" altLang="es-CO" sz="3200" b="1" dirty="0">
                  <a:latin typeface="+mn-lt"/>
                  <a:cs typeface="Arial" panose="020B0604020202020204" pitchFamily="34" charset="0"/>
                </a:rPr>
                <a:t>: </a:t>
              </a:r>
            </a:p>
            <a:p>
              <a:pPr algn="ctr" eaLnBrk="1" hangingPunct="1">
                <a:defRPr/>
              </a:pPr>
              <a:endParaRPr lang="es-MX" altLang="es-CO" sz="3200" dirty="0">
                <a:solidFill>
                  <a:srgbClr val="1C1C1C"/>
                </a:solidFill>
              </a:endParaRPr>
            </a:p>
            <a:p>
              <a:pPr algn="ctr" eaLnBrk="1" hangingPunct="1">
                <a:defRPr/>
              </a:pPr>
              <a:r>
                <a:rPr lang="es-MX" sz="2800" dirty="0">
                  <a:solidFill>
                    <a:srgbClr val="1C1C1C"/>
                  </a:solidFill>
                  <a:hlinkClick r:id="rId2"/>
                </a:rPr>
                <a:t>La laguna de Suesca estaría a punto de desaparecer: </a:t>
              </a:r>
              <a:r>
                <a:rPr lang="es-MX" sz="2800" dirty="0" err="1">
                  <a:solidFill>
                    <a:srgbClr val="1C1C1C"/>
                  </a:solidFill>
                  <a:hlinkClick r:id="rId2"/>
                </a:rPr>
                <a:t>Pirry</a:t>
              </a:r>
              <a:r>
                <a:rPr lang="es-MX" sz="2800" dirty="0">
                  <a:solidFill>
                    <a:srgbClr val="1C1C1C"/>
                  </a:solidFill>
                </a:rPr>
                <a:t> </a:t>
              </a:r>
            </a:p>
            <a:p>
              <a:pPr algn="ctr" eaLnBrk="1" hangingPunct="1">
                <a:defRPr/>
              </a:pPr>
              <a:r>
                <a:rPr lang="es-MX" sz="3200" dirty="0">
                  <a:solidFill>
                    <a:srgbClr val="1C1C1C"/>
                  </a:solidFill>
                </a:rPr>
                <a:t>Febrero 11 de 2021</a:t>
              </a:r>
            </a:p>
            <a:p>
              <a:pPr algn="ctr" eaLnBrk="1" hangingPunct="1">
                <a:defRPr/>
              </a:pPr>
              <a:endParaRPr lang="es-MX" sz="3200" dirty="0">
                <a:solidFill>
                  <a:srgbClr val="1C1C1C"/>
                </a:solidFill>
              </a:endParaRPr>
            </a:p>
            <a:p>
              <a:pPr algn="ctr" eaLnBrk="1" hangingPunct="1">
                <a:defRPr/>
              </a:pPr>
              <a:r>
                <a:rPr lang="es-CO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Algoritmo para detectar masas de agua</a:t>
              </a:r>
            </a:p>
            <a:p>
              <a:pPr algn="ctr" eaLnBrk="1" hangingPunct="1">
                <a:defRPr/>
              </a:pPr>
              <a:endParaRPr lang="es-MX" sz="3200" dirty="0">
                <a:solidFill>
                  <a:srgbClr val="1C1C1C"/>
                </a:solidFill>
              </a:endParaRPr>
            </a:p>
            <a:p>
              <a:pPr algn="ctr" eaLnBrk="1" hangingPunct="1">
                <a:defRPr/>
              </a:pPr>
              <a:r>
                <a:rPr lang="es-MX" altLang="es-CO" sz="2800" dirty="0">
                  <a:solidFill>
                    <a:srgbClr val="1C1C1C"/>
                  </a:solidFill>
                  <a:latin typeface="+mn-lt"/>
                  <a:hlinkClick r:id="rId3"/>
                </a:rPr>
                <a:t>El desolador paisaje de la Laguna de Suesca: ¿qué ocurre?</a:t>
              </a:r>
              <a:r>
                <a:rPr lang="es-MX" altLang="es-CO" sz="2800" dirty="0">
                  <a:solidFill>
                    <a:srgbClr val="1C1C1C"/>
                  </a:solidFill>
                  <a:latin typeface="+mn-lt"/>
                </a:rPr>
                <a:t> </a:t>
              </a:r>
            </a:p>
            <a:p>
              <a:pPr algn="ctr" eaLnBrk="1" hangingPunct="1">
                <a:defRPr/>
              </a:pPr>
              <a:r>
                <a:rPr lang="es-MX" altLang="es-CO" sz="3200" dirty="0">
                  <a:solidFill>
                    <a:srgbClr val="1C1C1C"/>
                  </a:solidFill>
                  <a:latin typeface="+mn-lt"/>
                </a:rPr>
                <a:t>Febrero 24 de 2021</a:t>
              </a:r>
            </a:p>
          </p:txBody>
        </p:sp>
        <p:sp>
          <p:nvSpPr>
            <p:cNvPr id="5" name="CuadroTexto 15">
              <a:extLst>
                <a:ext uri="{FF2B5EF4-FFF2-40B4-BE49-F238E27FC236}">
                  <a16:creationId xmlns:a16="http://schemas.microsoft.com/office/drawing/2014/main" id="{4A4C1EE2-DE6C-04CD-9B17-09590C4ED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6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E40313-CF66-BA00-E1F1-85E3D2CA5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D41273E-9CC6-8490-6459-3A99B68DC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355EF534-118F-01D0-13BD-991A6A272CCF}"/>
              </a:ext>
            </a:extLst>
          </p:cNvPr>
          <p:cNvGrpSpPr/>
          <p:nvPr/>
        </p:nvGrpSpPr>
        <p:grpSpPr>
          <a:xfrm>
            <a:off x="1283124" y="-60941"/>
            <a:ext cx="9317163" cy="6773397"/>
            <a:chOff x="1283124" y="-60941"/>
            <a:chExt cx="9317163" cy="6773397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4F45E8C9-3E39-B6AB-1E8A-49A82AC019EF}"/>
                </a:ext>
              </a:extLst>
            </p:cNvPr>
            <p:cNvGrpSpPr/>
            <p:nvPr/>
          </p:nvGrpSpPr>
          <p:grpSpPr>
            <a:xfrm>
              <a:off x="1283124" y="145544"/>
              <a:ext cx="6880663" cy="6566912"/>
              <a:chOff x="1283124" y="145544"/>
              <a:chExt cx="6880663" cy="6566912"/>
            </a:xfrm>
          </p:grpSpPr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2DFB723D-793A-3B62-172F-320FC6C03339}"/>
                  </a:ext>
                </a:extLst>
              </p:cNvPr>
              <p:cNvGrpSpPr/>
              <p:nvPr/>
            </p:nvGrpSpPr>
            <p:grpSpPr>
              <a:xfrm>
                <a:off x="1283124" y="145544"/>
                <a:ext cx="6880663" cy="6566912"/>
                <a:chOff x="1710414" y="82550"/>
                <a:chExt cx="6880663" cy="6566912"/>
              </a:xfrm>
            </p:grpSpPr>
            <p:sp>
              <p:nvSpPr>
                <p:cNvPr id="38915" name="CuadroTexto 8">
                  <a:extLst>
                    <a:ext uri="{FF2B5EF4-FFF2-40B4-BE49-F238E27FC236}">
                      <a16:creationId xmlns:a16="http://schemas.microsoft.com/office/drawing/2014/main" id="{757C775B-47B6-DD8D-E89C-11D2FA72CC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25975" y="82550"/>
                  <a:ext cx="2398713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CO" altLang="es-CO" sz="1600" b="1">
                      <a:cs typeface="Arial" panose="020B0604020202020204" pitchFamily="34" charset="0"/>
                    </a:rPr>
                    <a:t>PROYECTO</a:t>
                  </a:r>
                </a:p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CO" altLang="es-CO" sz="1600" b="1">
                      <a:cs typeface="Arial" panose="020B0604020202020204" pitchFamily="34" charset="0"/>
                    </a:rPr>
                    <a:t>SATELITES SOCIALES</a:t>
                  </a:r>
                </a:p>
              </p:txBody>
            </p:sp>
            <p:sp>
              <p:nvSpPr>
                <p:cNvPr id="21" name="Rectángulo 20">
                  <a:extLst>
                    <a:ext uri="{FF2B5EF4-FFF2-40B4-BE49-F238E27FC236}">
                      <a16:creationId xmlns:a16="http://schemas.microsoft.com/office/drawing/2014/main" id="{A93CAD93-F6C3-E4E0-175D-253E08F9798B}"/>
                    </a:ext>
                  </a:extLst>
                </p:cNvPr>
                <p:cNvSpPr/>
                <p:nvPr/>
              </p:nvSpPr>
              <p:spPr bwMode="auto">
                <a:xfrm>
                  <a:off x="2888882" y="4167930"/>
                  <a:ext cx="485770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s-CO" b="1" dirty="0">
                      <a:solidFill>
                        <a:srgbClr val="C00000"/>
                      </a:solidFill>
                      <a:cs typeface="Arial" panose="020B0604020202020204" pitchFamily="34" charset="0"/>
                    </a:rPr>
                    <a:t>Si NDWI</a:t>
                  </a:r>
                  <a:r>
                    <a:rPr lang="es-CO" dirty="0">
                      <a:solidFill>
                        <a:srgbClr val="3A3A3A"/>
                      </a:solidFill>
                      <a:cs typeface="Arial" panose="020B0604020202020204" pitchFamily="34" charset="0"/>
                    </a:rPr>
                    <a:t> tiene in valor mayor de cero es poque es agua, sino, elimine esa información</a:t>
                  </a:r>
                  <a:endParaRPr lang="es-CO" dirty="0">
                    <a:solidFill>
                      <a:srgbClr val="C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926" name="Rectángulo 22">
                  <a:extLst>
                    <a:ext uri="{FF2B5EF4-FFF2-40B4-BE49-F238E27FC236}">
                      <a16:creationId xmlns:a16="http://schemas.microsoft.com/office/drawing/2014/main" id="{45A019FB-2E54-71E4-BA9C-3BCCD97A5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0414" y="6372471"/>
                  <a:ext cx="6880663" cy="2769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CO" altLang="es-CO" sz="1200">
                      <a:cs typeface="Arial" panose="020B0604020202020204" pitchFamily="34" charset="0"/>
                      <a:hlinkClick r:id="rId2"/>
                    </a:rPr>
                    <a:t>https://acolita.com/lista-de-indices-espectrales-en-sentinel-2-y-landsat/</a:t>
                  </a:r>
                  <a:r>
                    <a:rPr lang="es-CO" altLang="es-CO" sz="1200">
                      <a:cs typeface="Arial" panose="020B0604020202020204" pitchFamily="34" charset="0"/>
                    </a:rPr>
                    <a:t>  </a:t>
                  </a:r>
                  <a:r>
                    <a:rPr lang="es-CO" altLang="es-CO" sz="1200">
                      <a:cs typeface="Arial" panose="020B0604020202020204" pitchFamily="34" charset="0"/>
                      <a:hlinkClick r:id="rId3"/>
                    </a:rPr>
                    <a:t>https://eos.com/ndwi/es/</a:t>
                  </a:r>
                  <a:endParaRPr lang="es-CO" altLang="es-CO" sz="12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917" name="CuadroTexto 24">
                  <a:extLst>
                    <a:ext uri="{FF2B5EF4-FFF2-40B4-BE49-F238E27FC236}">
                      <a16:creationId xmlns:a16="http://schemas.microsoft.com/office/drawing/2014/main" id="{B8520C0C-7F0A-8865-6C4E-849F970C97C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78634" y="923900"/>
                  <a:ext cx="439094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C00000"/>
                      </a:solidFill>
                    </a:rPr>
                    <a:t>Se va a evidenciar solo lo que es agua</a:t>
                  </a:r>
                  <a:endParaRPr lang="es-CO" altLang="es-CO" sz="18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" name="CuadroTexto 1">
                  <a:extLst>
                    <a:ext uri="{FF2B5EF4-FFF2-40B4-BE49-F238E27FC236}">
                      <a16:creationId xmlns:a16="http://schemas.microsoft.com/office/drawing/2014/main" id="{F61C5113-65A2-4C13-7AA7-BD191F47D3D2}"/>
                    </a:ext>
                  </a:extLst>
                </p:cNvPr>
                <p:cNvSpPr txBox="1"/>
                <p:nvPr/>
              </p:nvSpPr>
              <p:spPr>
                <a:xfrm>
                  <a:off x="3103824" y="2564082"/>
                  <a:ext cx="4427815" cy="52322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s-CO" sz="2800" b="1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es-CO" altLang="es-CO" sz="2800" b="1" dirty="0" err="1">
                      <a:solidFill>
                        <a:srgbClr val="C00000"/>
                      </a:solidFill>
                    </a:rPr>
                    <a:t>If</a:t>
                  </a:r>
                  <a:r>
                    <a:rPr lang="es-CO" altLang="es-CO" sz="2800" b="1" dirty="0">
                      <a:solidFill>
                        <a:srgbClr val="C00000"/>
                      </a:solidFill>
                    </a:rPr>
                    <a:t> NDW &gt; 0 </a:t>
                  </a:r>
                  <a:r>
                    <a:rPr lang="es-CO" altLang="es-CO" sz="2800" b="1" dirty="0" err="1">
                      <a:solidFill>
                        <a:srgbClr val="C00000"/>
                      </a:solidFill>
                    </a:rPr>
                    <a:t>then</a:t>
                  </a:r>
                  <a:r>
                    <a:rPr lang="es-CO" altLang="es-CO" sz="2800" b="1" dirty="0">
                      <a:solidFill>
                        <a:srgbClr val="C00000"/>
                      </a:solidFill>
                    </a:rPr>
                    <a:t> 1 </a:t>
                  </a:r>
                  <a:r>
                    <a:rPr lang="es-CO" altLang="es-CO" sz="2800" b="1" dirty="0" err="1">
                      <a:solidFill>
                        <a:srgbClr val="C00000"/>
                      </a:solidFill>
                    </a:rPr>
                    <a:t>else</a:t>
                  </a:r>
                  <a:r>
                    <a:rPr lang="es-CO" altLang="es-CO" sz="2800" b="1" dirty="0">
                      <a:solidFill>
                        <a:srgbClr val="C00000"/>
                      </a:solidFill>
                    </a:rPr>
                    <a:t> 0 </a:t>
                  </a:r>
                  <a:endParaRPr lang="es-CO" sz="2800" b="1" dirty="0">
                    <a:solidFill>
                      <a:srgbClr val="C00000"/>
                    </a:solidFill>
                  </a:endParaRPr>
                </a:p>
              </p:txBody>
            </p:sp>
          </p:grpSp>
          <p:pic>
            <p:nvPicPr>
              <p:cNvPr id="4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AC50B584-DA5C-1D04-1ACE-EC64539EB5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372" y="228600"/>
                <a:ext cx="2343091" cy="668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4712883-87CF-C671-4500-F97223A0D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61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1337A59-A12E-2C09-64DD-57740F8F8946}"/>
              </a:ext>
            </a:extLst>
          </p:cNvPr>
          <p:cNvGrpSpPr/>
          <p:nvPr/>
        </p:nvGrpSpPr>
        <p:grpSpPr>
          <a:xfrm>
            <a:off x="149196" y="-60941"/>
            <a:ext cx="11575634" cy="6836391"/>
            <a:chOff x="149196" y="-60941"/>
            <a:chExt cx="11575634" cy="6836391"/>
          </a:xfrm>
        </p:grpSpPr>
        <p:sp>
          <p:nvSpPr>
            <p:cNvPr id="15363" name="CuadroTexto 6">
              <a:extLst>
                <a:ext uri="{FF2B5EF4-FFF2-40B4-BE49-F238E27FC236}">
                  <a16:creationId xmlns:a16="http://schemas.microsoft.com/office/drawing/2014/main" id="{50E535F3-272A-86A3-26F0-2B8A7DEF4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6" y="101866"/>
              <a:ext cx="228458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376AB6DB-9A00-9DFC-5A37-C2A3545FCAEA}"/>
                </a:ext>
              </a:extLst>
            </p:cNvPr>
            <p:cNvGrpSpPr/>
            <p:nvPr/>
          </p:nvGrpSpPr>
          <p:grpSpPr>
            <a:xfrm>
              <a:off x="149196" y="1042651"/>
              <a:ext cx="11575634" cy="5732799"/>
              <a:chOff x="63500" y="929705"/>
              <a:chExt cx="12153900" cy="5928295"/>
            </a:xfrm>
          </p:grpSpPr>
          <p:grpSp>
            <p:nvGrpSpPr>
              <p:cNvPr id="15364" name="Grupo 5">
                <a:extLst>
                  <a:ext uri="{FF2B5EF4-FFF2-40B4-BE49-F238E27FC236}">
                    <a16:creationId xmlns:a16="http://schemas.microsoft.com/office/drawing/2014/main" id="{2ADE5FD2-0404-F0D5-4C73-D4F4CA67E4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500" y="929705"/>
                <a:ext cx="9124954" cy="5928295"/>
                <a:chOff x="723900" y="807681"/>
                <a:chExt cx="9725025" cy="6126518"/>
              </a:xfrm>
            </p:grpSpPr>
            <p:sp>
              <p:nvSpPr>
                <p:cNvPr id="15367" name="Rectangle 3">
                  <a:extLst>
                    <a:ext uri="{FF2B5EF4-FFF2-40B4-BE49-F238E27FC236}">
                      <a16:creationId xmlns:a16="http://schemas.microsoft.com/office/drawing/2014/main" id="{4DC1D94C-C881-905E-EEDE-2AC262DD3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000" y="2430463"/>
                  <a:ext cx="184150" cy="739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br>
                    <a:rPr lang="es-CO" altLang="zh-CN" sz="1200">
                      <a:latin typeface="Liberation Serif"/>
                      <a:ea typeface="Droid Sans Fallback"/>
                      <a:cs typeface="FreeSans"/>
                    </a:rPr>
                  </a:br>
                  <a:br>
                    <a:rPr lang="es-CO" altLang="zh-CN" sz="1200">
                      <a:latin typeface="Liberation Serif"/>
                      <a:ea typeface="Droid Sans Fallback"/>
                      <a:cs typeface="FreeSans"/>
                    </a:rPr>
                  </a:br>
                  <a:endParaRPr lang="es-CO" altLang="zh-CN" sz="1800">
                    <a:cs typeface="FreeSans"/>
                  </a:endParaRPr>
                </a:p>
              </p:txBody>
            </p:sp>
            <p:pic>
              <p:nvPicPr>
                <p:cNvPr id="15368" name="Imagen 3" descr="Una captura de pantalla de una computadora&#10;&#10;Descripción generada automáticamente">
                  <a:extLst>
                    <a:ext uri="{FF2B5EF4-FFF2-40B4-BE49-F238E27FC236}">
                      <a16:creationId xmlns:a16="http://schemas.microsoft.com/office/drawing/2014/main" id="{48E0057B-22E3-2C12-FECA-B4268FFFF2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900" y="1463872"/>
                  <a:ext cx="9725025" cy="5470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69" name="CuadroTexto 9">
                  <a:extLst>
                    <a:ext uri="{FF2B5EF4-FFF2-40B4-BE49-F238E27FC236}">
                      <a16:creationId xmlns:a16="http://schemas.microsoft.com/office/drawing/2014/main" id="{19191CC2-4F77-DA1A-51CA-E5FB08487B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93846" y="807681"/>
                  <a:ext cx="7085155" cy="3816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C00000"/>
                      </a:solidFill>
                    </a:rPr>
                    <a:t>Resultado final detectando lo que verdaderamente es agua</a:t>
                  </a:r>
                  <a:endParaRPr lang="es-CO" altLang="es-CO" sz="18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5370" name="CuadroTexto 7">
                  <a:extLst>
                    <a:ext uri="{FF2B5EF4-FFF2-40B4-BE49-F238E27FC236}">
                      <a16:creationId xmlns:a16="http://schemas.microsoft.com/office/drawing/2014/main" id="{183E53AE-9DA7-91D6-854C-C664F90891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7742" y="1088235"/>
                  <a:ext cx="2274982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0070C0"/>
                      </a:solidFill>
                    </a:rPr>
                    <a:t>Febrero 13 de 2020</a:t>
                  </a:r>
                  <a:endParaRPr lang="es-CO" altLang="es-CO" sz="18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5371" name="CuadroTexto 8">
                  <a:extLst>
                    <a:ext uri="{FF2B5EF4-FFF2-40B4-BE49-F238E27FC236}">
                      <a16:creationId xmlns:a16="http://schemas.microsoft.com/office/drawing/2014/main" id="{D8D71786-BC3B-A4FA-2A2B-750A8E313E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6507" y="1089267"/>
                  <a:ext cx="2274887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0070C0"/>
                      </a:solidFill>
                    </a:rPr>
                    <a:t>Febrero 17 de 2021</a:t>
                  </a:r>
                  <a:endParaRPr lang="es-CO" altLang="es-CO" sz="1800" b="1" dirty="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" name="Conector recto de flecha 2">
                  <a:extLst>
                    <a:ext uri="{FF2B5EF4-FFF2-40B4-BE49-F238E27FC236}">
                      <a16:creationId xmlns:a16="http://schemas.microsoft.com/office/drawing/2014/main" id="{A193632C-8E97-9CAD-1584-C08328D0F8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24168" y="1088235"/>
                  <a:ext cx="2613574" cy="2007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Rectángulo 4">
                  <a:extLst>
                    <a:ext uri="{FF2B5EF4-FFF2-40B4-BE49-F238E27FC236}">
                      <a16:creationId xmlns:a16="http://schemas.microsoft.com/office/drawing/2014/main" id="{4A2563A7-29EA-9DBB-63EF-A014A9B57E3E}"/>
                    </a:ext>
                  </a:extLst>
                </p:cNvPr>
                <p:cNvSpPr/>
                <p:nvPr/>
              </p:nvSpPr>
              <p:spPr>
                <a:xfrm>
                  <a:off x="886322" y="3000086"/>
                  <a:ext cx="856100" cy="14273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</p:grpSp>
          <p:sp>
            <p:nvSpPr>
              <p:cNvPr id="15366" name="CuadroTexto 1">
                <a:extLst>
                  <a:ext uri="{FF2B5EF4-FFF2-40B4-BE49-F238E27FC236}">
                    <a16:creationId xmlns:a16="http://schemas.microsoft.com/office/drawing/2014/main" id="{D7130307-22C0-DC56-2359-B45382D065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71013" y="3343275"/>
                <a:ext cx="28463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800" b="1" dirty="0" err="1">
                    <a:solidFill>
                      <a:srgbClr val="C00000"/>
                    </a:solidFill>
                  </a:rPr>
                  <a:t>If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 NDW &gt; 0 </a:t>
                </a:r>
                <a:r>
                  <a:rPr lang="es-CO" altLang="es-CO" sz="1800" b="1" dirty="0" err="1">
                    <a:solidFill>
                      <a:srgbClr val="C00000"/>
                    </a:solidFill>
                  </a:rPr>
                  <a:t>then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 1 </a:t>
                </a:r>
                <a:r>
                  <a:rPr lang="es-CO" altLang="es-CO" sz="1800" b="1" dirty="0" err="1">
                    <a:solidFill>
                      <a:srgbClr val="C00000"/>
                    </a:solidFill>
                  </a:rPr>
                  <a:t>else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 0 </a:t>
                </a:r>
              </a:p>
            </p:txBody>
          </p:sp>
        </p:grpSp>
        <p:pic>
          <p:nvPicPr>
            <p:cNvPr id="4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257E68B-9672-1F74-20CD-823E5E2A0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50652"/>
              <a:ext cx="2265823" cy="646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FFA064F-28D8-5AA6-7963-964C569F7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818F7AC-EED2-35A4-8152-B339D2B8E2CF}"/>
              </a:ext>
            </a:extLst>
          </p:cNvPr>
          <p:cNvGrpSpPr/>
          <p:nvPr/>
        </p:nvGrpSpPr>
        <p:grpSpPr>
          <a:xfrm>
            <a:off x="749300" y="-60941"/>
            <a:ext cx="10968038" cy="6868141"/>
            <a:chOff x="749300" y="-60941"/>
            <a:chExt cx="10968038" cy="6868141"/>
          </a:xfrm>
        </p:grpSpPr>
        <p:sp>
          <p:nvSpPr>
            <p:cNvPr id="16387" name="CuadroTexto 20">
              <a:extLst>
                <a:ext uri="{FF2B5EF4-FFF2-40B4-BE49-F238E27FC236}">
                  <a16:creationId xmlns:a16="http://schemas.microsoft.com/office/drawing/2014/main" id="{DCC57482-DD12-FB62-808F-EEF910FFB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6388" name="Imagen 2" descr="Icono&#10;&#10;Descripción generada automáticamente">
              <a:extLst>
                <a:ext uri="{FF2B5EF4-FFF2-40B4-BE49-F238E27FC236}">
                  <a16:creationId xmlns:a16="http://schemas.microsoft.com/office/drawing/2014/main" id="{85836004-5869-83E5-1EC6-73CD9BCC8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828" y="1190626"/>
              <a:ext cx="5975350" cy="556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9" name="CuadroTexto 6">
              <a:extLst>
                <a:ext uri="{FF2B5EF4-FFF2-40B4-BE49-F238E27FC236}">
                  <a16:creationId xmlns:a16="http://schemas.microsoft.com/office/drawing/2014/main" id="{69EDB0D7-C33E-F268-DDB8-80790A32E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9138" y="1711325"/>
              <a:ext cx="20050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0070C0"/>
                  </a:solidFill>
                </a:rPr>
                <a:t>Febrero 13 2020 </a:t>
              </a:r>
              <a:endParaRPr lang="es-CO" altLang="es-CO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16390" name="CuadroTexto 7">
              <a:extLst>
                <a:ext uri="{FF2B5EF4-FFF2-40B4-BE49-F238E27FC236}">
                  <a16:creationId xmlns:a16="http://schemas.microsoft.com/office/drawing/2014/main" id="{DA419FDE-BA8D-4116-8E4E-DE39D8C92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4363" y="3011488"/>
              <a:ext cx="22748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>
                  <a:solidFill>
                    <a:srgbClr val="0070C0"/>
                  </a:solidFill>
                </a:rPr>
                <a:t>Febrero 17 de 2021</a:t>
              </a:r>
              <a:endParaRPr lang="es-CO" altLang="es-CO" sz="1800" b="1">
                <a:solidFill>
                  <a:srgbClr val="0070C0"/>
                </a:solidFill>
              </a:endParaRPr>
            </a:p>
          </p:txBody>
        </p:sp>
        <p:sp>
          <p:nvSpPr>
            <p:cNvPr id="16391" name="CuadroTexto 8">
              <a:extLst>
                <a:ext uri="{FF2B5EF4-FFF2-40B4-BE49-F238E27FC236}">
                  <a16:creationId xmlns:a16="http://schemas.microsoft.com/office/drawing/2014/main" id="{4DACF6F4-E0EB-2F87-7602-F70BDDB35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7337" y="828909"/>
              <a:ext cx="36086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C00000"/>
                  </a:solidFill>
                </a:rPr>
                <a:t>Medidas de área y perimetrales</a:t>
              </a:r>
              <a:endParaRPr lang="es-CO" altLang="es-CO" sz="1800" b="1" dirty="0">
                <a:solidFill>
                  <a:srgbClr val="C00000"/>
                </a:solidFill>
              </a:endParaRPr>
            </a:p>
          </p:txBody>
        </p:sp>
        <p:pic>
          <p:nvPicPr>
            <p:cNvPr id="16392" name="Imagen 4" descr="Interfaz de usuario gráfica, Texto, Aplicación&#10;&#10;Descripción generada automáticamente">
              <a:extLst>
                <a:ext uri="{FF2B5EF4-FFF2-40B4-BE49-F238E27FC236}">
                  <a16:creationId xmlns:a16="http://schemas.microsoft.com/office/drawing/2014/main" id="{F64A8D72-DD88-4ADD-D122-4DB773C99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300" y="2033588"/>
              <a:ext cx="3935413" cy="191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Imagen 9" descr="Interfaz de usuario gráfica, Texto, Aplicación, Word&#10;&#10;Descripción generada automáticamente">
              <a:extLst>
                <a:ext uri="{FF2B5EF4-FFF2-40B4-BE49-F238E27FC236}">
                  <a16:creationId xmlns:a16="http://schemas.microsoft.com/office/drawing/2014/main" id="{1E452E5E-97A8-EC6E-CDF6-1C3800C19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9338" y="3429000"/>
              <a:ext cx="4318000" cy="206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CuadroTexto 10">
              <a:extLst>
                <a:ext uri="{FF2B5EF4-FFF2-40B4-BE49-F238E27FC236}">
                  <a16:creationId xmlns:a16="http://schemas.microsoft.com/office/drawing/2014/main" id="{340CCCB9-0B6D-493F-FB2A-F8A45D1AE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300" y="4227513"/>
              <a:ext cx="376078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Área: 1.617.617 </a:t>
              </a:r>
              <a:r>
                <a:rPr lang="es-MX" altLang="es-CO" sz="1800" dirty="0" err="1"/>
                <a:t>mts</a:t>
              </a:r>
              <a:r>
                <a:rPr lang="es-MX" altLang="es-CO" sz="1800" dirty="0"/>
                <a:t> cuadrados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Perímetro: 8.886 </a:t>
              </a:r>
              <a:r>
                <a:rPr lang="es-MX" altLang="es-CO" sz="1800" dirty="0" err="1"/>
                <a:t>mts</a:t>
              </a:r>
              <a:endParaRPr lang="es-CO" altLang="es-CO" sz="1800" dirty="0"/>
            </a:p>
          </p:txBody>
        </p:sp>
        <p:sp>
          <p:nvSpPr>
            <p:cNvPr id="16395" name="CuadroTexto 14">
              <a:extLst>
                <a:ext uri="{FF2B5EF4-FFF2-40B4-BE49-F238E27FC236}">
                  <a16:creationId xmlns:a16="http://schemas.microsoft.com/office/drawing/2014/main" id="{AF875A72-E1DF-57D0-076C-AEE2DA251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4525" y="5645150"/>
              <a:ext cx="321151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/>
                <a:t>Área: 344.531 mts cuadrados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/>
                <a:t>Perímetro: 2.840 mts</a:t>
              </a:r>
              <a:endParaRPr lang="es-CO" altLang="es-CO" sz="1800"/>
            </a:p>
          </p:txBody>
        </p:sp>
        <p:sp>
          <p:nvSpPr>
            <p:cNvPr id="16396" name="CuadroTexto 11">
              <a:extLst>
                <a:ext uri="{FF2B5EF4-FFF2-40B4-BE49-F238E27FC236}">
                  <a16:creationId xmlns:a16="http://schemas.microsoft.com/office/drawing/2014/main" id="{B29F591E-DF54-6874-0B3E-1306F2659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9838" y="6437313"/>
              <a:ext cx="71723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rgbClr val="C00000"/>
                  </a:solidFill>
                </a:rPr>
                <a:t>El área es el 21%  de lo que era,  El  perímetro es 32% de lo que era</a:t>
              </a:r>
              <a:endParaRPr lang="es-CO" altLang="es-CO" sz="1800" dirty="0">
                <a:solidFill>
                  <a:srgbClr val="C00000"/>
                </a:solidFill>
              </a:endParaRP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685722F-67A6-9919-67D1-585B789356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50EC9C0-5357-9778-CA61-F7F0A6201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6C2A30A-D9AA-C61D-4648-1EC55FE5D9CE}"/>
              </a:ext>
            </a:extLst>
          </p:cNvPr>
          <p:cNvGrpSpPr/>
          <p:nvPr/>
        </p:nvGrpSpPr>
        <p:grpSpPr>
          <a:xfrm>
            <a:off x="958850" y="-60941"/>
            <a:ext cx="9641437" cy="6872904"/>
            <a:chOff x="958850" y="-60941"/>
            <a:chExt cx="9641437" cy="6872904"/>
          </a:xfrm>
        </p:grpSpPr>
        <p:sp>
          <p:nvSpPr>
            <p:cNvPr id="18435" name="CuadroTexto 20">
              <a:extLst>
                <a:ext uri="{FF2B5EF4-FFF2-40B4-BE49-F238E27FC236}">
                  <a16:creationId xmlns:a16="http://schemas.microsoft.com/office/drawing/2014/main" id="{A1378D1A-5354-E134-2A77-BC15F1869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8436" name="Imagen 2" descr="Mapa&#10;&#10;Descripción generada automáticamente">
              <a:extLst>
                <a:ext uri="{FF2B5EF4-FFF2-40B4-BE49-F238E27FC236}">
                  <a16:creationId xmlns:a16="http://schemas.microsoft.com/office/drawing/2014/main" id="{81CA12F8-BDB5-FA3D-9B69-1AB4B2894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50" y="1574800"/>
              <a:ext cx="9504363" cy="523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7CDA251F-ECA1-F770-C61C-E7F3B56AC83A}"/>
                </a:ext>
              </a:extLst>
            </p:cNvPr>
            <p:cNvSpPr/>
            <p:nvPr/>
          </p:nvSpPr>
          <p:spPr>
            <a:xfrm>
              <a:off x="4876800" y="5697538"/>
              <a:ext cx="750888" cy="325437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8438" name="CuadroTexto 4">
              <a:extLst>
                <a:ext uri="{FF2B5EF4-FFF2-40B4-BE49-F238E27FC236}">
                  <a16:creationId xmlns:a16="http://schemas.microsoft.com/office/drawing/2014/main" id="{35FD5E25-13E5-3F18-F9F7-C27941116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0775" y="5283200"/>
              <a:ext cx="954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>
                  <a:solidFill>
                    <a:srgbClr val="FF0000"/>
                  </a:solidFill>
                </a:rPr>
                <a:t>Suesca</a:t>
              </a:r>
              <a:endParaRPr lang="es-CO" altLang="es-CO" sz="1800">
                <a:solidFill>
                  <a:srgbClr val="FF0000"/>
                </a:solidFill>
              </a:endParaRPr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E624B028-70E4-7CDF-D4E1-7880B654CC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5475" y="5583238"/>
              <a:ext cx="625475" cy="268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40" name="CuadroTexto 14">
              <a:extLst>
                <a:ext uri="{FF2B5EF4-FFF2-40B4-BE49-F238E27FC236}">
                  <a16:creationId xmlns:a16="http://schemas.microsoft.com/office/drawing/2014/main" id="{34D6D121-B5FE-4A40-07D0-9206DA355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6936" y="722313"/>
              <a:ext cx="412164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C00000"/>
                  </a:solidFill>
                </a:rPr>
                <a:t>La región de la Laguna de  SUESCA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rgbClr val="C00000"/>
                  </a:solidFill>
                </a:rPr>
                <a:t>OSM Open Street </a:t>
              </a:r>
              <a:r>
                <a:rPr lang="es-MX" altLang="es-CO" sz="1800" dirty="0" err="1">
                  <a:solidFill>
                    <a:srgbClr val="C00000"/>
                  </a:solidFill>
                </a:rPr>
                <a:t>Map</a:t>
              </a:r>
              <a:endParaRPr lang="es-CO" altLang="es-CO" sz="1800" dirty="0">
                <a:solidFill>
                  <a:srgbClr val="C00000"/>
                </a:solidFill>
              </a:endParaRPr>
            </a:p>
          </p:txBody>
        </p: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99E19B-8501-728B-1D66-D1913390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88E1F80-6829-A01C-F5B4-A75E51EE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819128DA-AB91-0C31-E7CF-08DFC2D982FA}"/>
              </a:ext>
            </a:extLst>
          </p:cNvPr>
          <p:cNvGrpSpPr/>
          <p:nvPr/>
        </p:nvGrpSpPr>
        <p:grpSpPr>
          <a:xfrm>
            <a:off x="1357372" y="-60941"/>
            <a:ext cx="9242915" cy="4336326"/>
            <a:chOff x="1357372" y="-60941"/>
            <a:chExt cx="9242915" cy="4336326"/>
          </a:xfrm>
        </p:grpSpPr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99E19B-8501-728B-1D66-D1913390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88E1F80-6829-A01C-F5B4-A75E51EE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20E1E62-B7B9-42B5-AEBF-47FB228BADFE}"/>
                </a:ext>
              </a:extLst>
            </p:cNvPr>
            <p:cNvSpPr txBox="1"/>
            <p:nvPr/>
          </p:nvSpPr>
          <p:spPr>
            <a:xfrm>
              <a:off x="4349809" y="2705725"/>
              <a:ext cx="216758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600" dirty="0">
                  <a:solidFill>
                    <a:schemeClr val="accent1"/>
                  </a:solidFill>
                </a:rPr>
                <a:t>FIN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E8F63E5-ABB2-A895-0412-07C9C3A13851}"/>
              </a:ext>
            </a:extLst>
          </p:cNvPr>
          <p:cNvGrpSpPr/>
          <p:nvPr/>
        </p:nvGrpSpPr>
        <p:grpSpPr>
          <a:xfrm>
            <a:off x="1357373" y="-60941"/>
            <a:ext cx="9242914" cy="6615565"/>
            <a:chOff x="1357373" y="-60941"/>
            <a:chExt cx="9242914" cy="6615565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6BF5FA26-1479-CB23-2AC9-7B250CA765C2}"/>
                </a:ext>
              </a:extLst>
            </p:cNvPr>
            <p:cNvGrpSpPr/>
            <p:nvPr/>
          </p:nvGrpSpPr>
          <p:grpSpPr>
            <a:xfrm>
              <a:off x="1357373" y="153983"/>
              <a:ext cx="8222464" cy="6400641"/>
              <a:chOff x="1357372" y="153983"/>
              <a:chExt cx="8521797" cy="6663522"/>
            </a:xfrm>
          </p:grpSpPr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E0B57001-7264-2317-E8AA-59D09AA6A409}"/>
                  </a:ext>
                </a:extLst>
              </p:cNvPr>
              <p:cNvGrpSpPr/>
              <p:nvPr/>
            </p:nvGrpSpPr>
            <p:grpSpPr>
              <a:xfrm>
                <a:off x="1956754" y="153983"/>
                <a:ext cx="7922415" cy="6663522"/>
                <a:chOff x="1982392" y="82550"/>
                <a:chExt cx="7922415" cy="6663522"/>
              </a:xfrm>
            </p:grpSpPr>
            <p:sp>
              <p:nvSpPr>
                <p:cNvPr id="3074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245369B9-E6DF-A56E-F54D-13613CE0729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276600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s-CO" altLang="es-CO" sz="1800"/>
                </a:p>
              </p:txBody>
            </p:sp>
            <p:sp>
              <p:nvSpPr>
                <p:cNvPr id="3076" name="CuadroTexto 15">
                  <a:extLst>
                    <a:ext uri="{FF2B5EF4-FFF2-40B4-BE49-F238E27FC236}">
                      <a16:creationId xmlns:a16="http://schemas.microsoft.com/office/drawing/2014/main" id="{F1EEA0C0-840A-F434-48A3-60EE40D45B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25975" y="82550"/>
                  <a:ext cx="2398713" cy="585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CO" altLang="es-CO" sz="1600" b="1">
                      <a:cs typeface="Arial" panose="020B0604020202020204" pitchFamily="34" charset="0"/>
                    </a:rPr>
                    <a:t>PROYECTO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CO" altLang="es-CO" sz="1600" b="1">
                      <a:cs typeface="Arial" panose="020B0604020202020204" pitchFamily="34" charset="0"/>
                    </a:rPr>
                    <a:t>SATELITES SOCIALES</a:t>
                  </a:r>
                </a:p>
              </p:txBody>
            </p:sp>
            <p:pic>
              <p:nvPicPr>
                <p:cNvPr id="3077" name="Imagen 3">
                  <a:extLst>
                    <a:ext uri="{FF2B5EF4-FFF2-40B4-BE49-F238E27FC236}">
                      <a16:creationId xmlns:a16="http://schemas.microsoft.com/office/drawing/2014/main" id="{A2C79D59-87CF-5C09-651C-CFA4CB050B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2392" y="1478181"/>
                  <a:ext cx="7922415" cy="52678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D60B5266-C1DC-2CD6-133A-0DABB05AF360}"/>
                    </a:ext>
                  </a:extLst>
                </p:cNvPr>
                <p:cNvSpPr txBox="1"/>
                <p:nvPr/>
              </p:nvSpPr>
              <p:spPr>
                <a:xfrm>
                  <a:off x="3359823" y="635000"/>
                  <a:ext cx="5167551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s-MX" altLang="es-CO" b="1" dirty="0">
                      <a:solidFill>
                        <a:srgbClr val="C00000"/>
                      </a:solidFill>
                      <a:latin typeface="+mn-lt"/>
                      <a:cs typeface="Arial" panose="020B0604020202020204" pitchFamily="34" charset="0"/>
                    </a:rPr>
                    <a:t>El sitio:</a:t>
                  </a:r>
                </a:p>
                <a:p>
                  <a:pPr algn="ctr" eaLnBrk="1" hangingPunct="1">
                    <a:defRPr/>
                  </a:pPr>
                  <a:r>
                    <a:rPr lang="es-MX" altLang="es-CO" b="1" dirty="0">
                      <a:solidFill>
                        <a:srgbClr val="C00000"/>
                      </a:solidFill>
                      <a:latin typeface="+mn-lt"/>
                      <a:cs typeface="Arial" panose="020B0604020202020204" pitchFamily="34" charset="0"/>
                    </a:rPr>
                    <a:t>Estado de la laguna en </a:t>
                  </a:r>
                  <a:r>
                    <a:rPr lang="es-MX" dirty="0">
                      <a:solidFill>
                        <a:srgbClr val="1C1C1C"/>
                      </a:solidFill>
                      <a:latin typeface="+mn-lt"/>
                    </a:rPr>
                    <a:t>Febrero 11 de 2021</a:t>
                  </a:r>
                </a:p>
              </p:txBody>
            </p:sp>
          </p:grpSp>
          <p:pic>
            <p:nvPicPr>
              <p:cNvPr id="4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8C9F854A-DFA1-8118-85CC-DB1412E5BF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372" y="228600"/>
                <a:ext cx="2343091" cy="668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7154CA4-DCEE-1DA1-0A94-2A895920B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047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9D5DEBB-0A49-5168-E617-75029C9C7199}"/>
              </a:ext>
            </a:extLst>
          </p:cNvPr>
          <p:cNvGrpSpPr/>
          <p:nvPr/>
        </p:nvGrpSpPr>
        <p:grpSpPr>
          <a:xfrm>
            <a:off x="1357372" y="-60941"/>
            <a:ext cx="9727753" cy="6868141"/>
            <a:chOff x="1357372" y="-60941"/>
            <a:chExt cx="9727753" cy="6868141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1C9841A6-0F43-FC25-9E99-6193AD00052C}"/>
                </a:ext>
              </a:extLst>
            </p:cNvPr>
            <p:cNvGrpSpPr/>
            <p:nvPr/>
          </p:nvGrpSpPr>
          <p:grpSpPr>
            <a:xfrm>
              <a:off x="1557338" y="82550"/>
              <a:ext cx="9527787" cy="6724650"/>
              <a:chOff x="1557338" y="82550"/>
              <a:chExt cx="9527787" cy="6724650"/>
            </a:xfrm>
          </p:grpSpPr>
          <p:sp>
            <p:nvSpPr>
              <p:cNvPr id="4099" name="CuadroTexto 20">
                <a:extLst>
                  <a:ext uri="{FF2B5EF4-FFF2-40B4-BE49-F238E27FC236}">
                    <a16:creationId xmlns:a16="http://schemas.microsoft.com/office/drawing/2014/main" id="{C1381611-750B-65EE-AD1C-49E5414E6C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975" y="82550"/>
                <a:ext cx="2398713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 dirty="0">
                    <a:cs typeface="Arial" panose="020B0604020202020204" pitchFamily="34" charset="0"/>
                  </a:rPr>
                  <a:t>PROYECTO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 dirty="0"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pic>
            <p:nvPicPr>
              <p:cNvPr id="4100" name="Imagen 2" descr="Mapa&#10;&#10;Descripción generada automáticamente">
                <a:extLst>
                  <a:ext uri="{FF2B5EF4-FFF2-40B4-BE49-F238E27FC236}">
                    <a16:creationId xmlns:a16="http://schemas.microsoft.com/office/drawing/2014/main" id="{19BD9488-5512-4328-3434-9FDA3D17F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7338" y="1250950"/>
                <a:ext cx="9077325" cy="555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1" name="CuadroTexto 1">
                <a:extLst>
                  <a:ext uri="{FF2B5EF4-FFF2-40B4-BE49-F238E27FC236}">
                    <a16:creationId xmlns:a16="http://schemas.microsoft.com/office/drawing/2014/main" id="{4BFB44DE-9434-CF28-68E7-1097A24854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6587" y="837036"/>
                <a:ext cx="91785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800" dirty="0"/>
                  <a:t>Selección del territorio utilizando </a:t>
                </a:r>
                <a:r>
                  <a:rPr lang="es-CO" altLang="es-CO" sz="1800" b="1" dirty="0">
                    <a:solidFill>
                      <a:schemeClr val="accent1"/>
                    </a:solidFill>
                  </a:rPr>
                  <a:t>Open Access Hub </a:t>
                </a:r>
                <a:r>
                  <a:rPr lang="es-CO" altLang="es-CO" sz="1800" dirty="0"/>
                  <a:t>de </a:t>
                </a:r>
                <a:r>
                  <a:rPr lang="es-CO" altLang="es-CO" sz="1800" dirty="0" err="1"/>
                  <a:t>Copernicus</a:t>
                </a:r>
                <a:r>
                  <a:rPr lang="es-CO" altLang="es-CO" sz="1800" dirty="0"/>
                  <a:t>: </a:t>
                </a:r>
                <a:r>
                  <a:rPr lang="es-CO" altLang="es-CO" sz="1800" b="1" dirty="0">
                    <a:solidFill>
                      <a:schemeClr val="accent1"/>
                    </a:solidFill>
                  </a:rPr>
                  <a:t>Laguna de Suesca</a:t>
                </a:r>
              </a:p>
            </p:txBody>
          </p:sp>
          <p:sp>
            <p:nvSpPr>
              <p:cNvPr id="2" name="Elipse 1">
                <a:extLst>
                  <a:ext uri="{FF2B5EF4-FFF2-40B4-BE49-F238E27FC236}">
                    <a16:creationId xmlns:a16="http://schemas.microsoft.com/office/drawing/2014/main" id="{5BBE8339-B10D-9057-C1D0-F29DBD91DAA3}"/>
                  </a:ext>
                </a:extLst>
              </p:cNvPr>
              <p:cNvSpPr/>
              <p:nvPr/>
            </p:nvSpPr>
            <p:spPr>
              <a:xfrm rot="2593935">
                <a:off x="5815013" y="2259013"/>
                <a:ext cx="1123950" cy="36528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/>
              </a:p>
            </p:txBody>
          </p:sp>
        </p:grpSp>
        <p:pic>
          <p:nvPicPr>
            <p:cNvPr id="6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18814A0-7056-8B91-5BF9-329F90E16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7958189-B20C-08BD-09EA-C4E9EA28D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D4D4F059-2DE6-C9BF-2E32-A7F397EC4D7A}"/>
              </a:ext>
            </a:extLst>
          </p:cNvPr>
          <p:cNvGrpSpPr/>
          <p:nvPr/>
        </p:nvGrpSpPr>
        <p:grpSpPr>
          <a:xfrm>
            <a:off x="774941" y="-60941"/>
            <a:ext cx="10101130" cy="6872215"/>
            <a:chOff x="774941" y="-60941"/>
            <a:chExt cx="10101130" cy="6872215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39ED5A36-45B9-7D0E-85CB-A4F4F565A99D}"/>
                </a:ext>
              </a:extLst>
            </p:cNvPr>
            <p:cNvGrpSpPr/>
            <p:nvPr/>
          </p:nvGrpSpPr>
          <p:grpSpPr>
            <a:xfrm>
              <a:off x="774941" y="83343"/>
              <a:ext cx="10101130" cy="6727931"/>
              <a:chOff x="774941" y="83343"/>
              <a:chExt cx="10101130" cy="6727931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7B41157D-2657-4CCE-9C38-61DDEED6076B}"/>
                  </a:ext>
                </a:extLst>
              </p:cNvPr>
              <p:cNvSpPr txBox="1"/>
              <p:nvPr/>
            </p:nvSpPr>
            <p:spPr>
              <a:xfrm>
                <a:off x="1557629" y="654512"/>
                <a:ext cx="90395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Satélite: Sentinel-2</a:t>
                </a:r>
                <a:endParaRPr lang="es-CO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80BCAFE-9717-42FC-8779-88BAAAF52064}"/>
                  </a:ext>
                </a:extLst>
              </p:cNvPr>
              <p:cNvSpPr txBox="1"/>
              <p:nvPr/>
            </p:nvSpPr>
            <p:spPr>
              <a:xfrm>
                <a:off x="2187723" y="944828"/>
                <a:ext cx="67952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600" b="1" dirty="0">
                    <a:solidFill>
                      <a:srgbClr val="C00000"/>
                    </a:solidFill>
                  </a:rPr>
                  <a:t> Buscar el aislamiento de la zona de agua para evitar distorsiones</a:t>
                </a:r>
              </a:p>
              <a:p>
                <a:pPr algn="ctr"/>
                <a:r>
                  <a:rPr lang="es-CO" sz="1600" b="1" dirty="0">
                    <a:solidFill>
                      <a:srgbClr val="C00000"/>
                    </a:solidFill>
                  </a:rPr>
                  <a:t> con “ruidos” ambientales o de otras características y comparar las masas de agua en tiempos diferentes</a:t>
                </a:r>
              </a:p>
            </p:txBody>
          </p:sp>
          <p:sp>
            <p:nvSpPr>
              <p:cNvPr id="85" name="Rectángulo: esquinas redondeadas 84">
                <a:extLst>
                  <a:ext uri="{FF2B5EF4-FFF2-40B4-BE49-F238E27FC236}">
                    <a16:creationId xmlns:a16="http://schemas.microsoft.com/office/drawing/2014/main" id="{85C016E1-06CF-4A25-A0DF-B7C4C77F6F6D}"/>
                  </a:ext>
                </a:extLst>
              </p:cNvPr>
              <p:cNvSpPr/>
              <p:nvPr/>
            </p:nvSpPr>
            <p:spPr>
              <a:xfrm>
                <a:off x="5315917" y="5085036"/>
                <a:ext cx="742211" cy="59366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id="{24B7C9DE-3F93-474E-8543-F47B2F9BD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8783" y="2901736"/>
                <a:ext cx="1114508" cy="848314"/>
              </a:xfrm>
              <a:prstGeom prst="rect">
                <a:avLst/>
              </a:prstGeom>
            </p:spPr>
          </p:pic>
          <p:sp>
            <p:nvSpPr>
              <p:cNvPr id="47" name="Flecha: a la derecha 46">
                <a:extLst>
                  <a:ext uri="{FF2B5EF4-FFF2-40B4-BE49-F238E27FC236}">
                    <a16:creationId xmlns:a16="http://schemas.microsoft.com/office/drawing/2014/main" id="{13B0E926-902B-4DE9-A44F-0BD19014655B}"/>
                  </a:ext>
                </a:extLst>
              </p:cNvPr>
              <p:cNvSpPr/>
              <p:nvPr/>
            </p:nvSpPr>
            <p:spPr>
              <a:xfrm>
                <a:off x="2470811" y="3526382"/>
                <a:ext cx="169052" cy="251480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8" name="Flecha: a la derecha 47">
                <a:extLst>
                  <a:ext uri="{FF2B5EF4-FFF2-40B4-BE49-F238E27FC236}">
                    <a16:creationId xmlns:a16="http://schemas.microsoft.com/office/drawing/2014/main" id="{E01F6A48-59D3-4168-879A-5A202645F7DE}"/>
                  </a:ext>
                </a:extLst>
              </p:cNvPr>
              <p:cNvSpPr/>
              <p:nvPr/>
            </p:nvSpPr>
            <p:spPr>
              <a:xfrm rot="5400000">
                <a:off x="7974061" y="5018728"/>
                <a:ext cx="177074" cy="271891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51" name="Rectángulo: esquinas redondeadas 50">
                <a:extLst>
                  <a:ext uri="{FF2B5EF4-FFF2-40B4-BE49-F238E27FC236}">
                    <a16:creationId xmlns:a16="http://schemas.microsoft.com/office/drawing/2014/main" id="{41CFDA3E-D31D-41A7-B439-840CE4A75FF6}"/>
                  </a:ext>
                </a:extLst>
              </p:cNvPr>
              <p:cNvSpPr/>
              <p:nvPr/>
            </p:nvSpPr>
            <p:spPr>
              <a:xfrm>
                <a:off x="3121286" y="2493459"/>
                <a:ext cx="738803" cy="602409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Generar mapa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Diagrama de flujo: disco magnético 52">
                <a:extLst>
                  <a:ext uri="{FF2B5EF4-FFF2-40B4-BE49-F238E27FC236}">
                    <a16:creationId xmlns:a16="http://schemas.microsoft.com/office/drawing/2014/main" id="{6110A221-76D0-42F8-92D1-CA7AEB3A1B0F}"/>
                  </a:ext>
                </a:extLst>
              </p:cNvPr>
              <p:cNvSpPr/>
              <p:nvPr/>
            </p:nvSpPr>
            <p:spPr>
              <a:xfrm>
                <a:off x="4155656" y="2493459"/>
                <a:ext cx="888324" cy="614128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>
                    <a:solidFill>
                      <a:schemeClr val="accent2">
                        <a:lumMod val="75000"/>
                      </a:schemeClr>
                    </a:solidFill>
                  </a:rPr>
                  <a:t>Natural 4,3,2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4" name="Flecha: a la derecha 53">
                <a:extLst>
                  <a:ext uri="{FF2B5EF4-FFF2-40B4-BE49-F238E27FC236}">
                    <a16:creationId xmlns:a16="http://schemas.microsoft.com/office/drawing/2014/main" id="{AA6D0F7C-0A0D-47B4-9D9C-CC8C5BBA97A8}"/>
                  </a:ext>
                </a:extLst>
              </p:cNvPr>
              <p:cNvSpPr/>
              <p:nvPr/>
            </p:nvSpPr>
            <p:spPr>
              <a:xfrm rot="5400000">
                <a:off x="3560234" y="4213525"/>
                <a:ext cx="183315" cy="242629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63" name="Rectángulo: esquinas redondeadas 62">
                <a:extLst>
                  <a:ext uri="{FF2B5EF4-FFF2-40B4-BE49-F238E27FC236}">
                    <a16:creationId xmlns:a16="http://schemas.microsoft.com/office/drawing/2014/main" id="{87E6BD4F-1673-4552-B226-EA2F7B4E9DEE}"/>
                  </a:ext>
                </a:extLst>
              </p:cNvPr>
              <p:cNvSpPr/>
              <p:nvPr/>
            </p:nvSpPr>
            <p:spPr>
              <a:xfrm>
                <a:off x="1163269" y="2811047"/>
                <a:ext cx="1280368" cy="103187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  <a:alpha val="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cxnSp>
            <p:nvCxnSpPr>
              <p:cNvPr id="65" name="Conector recto de flecha 64">
                <a:extLst>
                  <a:ext uri="{FF2B5EF4-FFF2-40B4-BE49-F238E27FC236}">
                    <a16:creationId xmlns:a16="http://schemas.microsoft.com/office/drawing/2014/main" id="{11494D13-305B-4A13-AF86-56ED4BFF35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22166" y="3518039"/>
                <a:ext cx="105373" cy="250590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cto de flecha 65">
                <a:extLst>
                  <a:ext uri="{FF2B5EF4-FFF2-40B4-BE49-F238E27FC236}">
                    <a16:creationId xmlns:a16="http://schemas.microsoft.com/office/drawing/2014/main" id="{98DB2A3A-ED47-4C9D-B262-E49031BBB8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6086" y="2505179"/>
                <a:ext cx="0" cy="351876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cto de flecha 66">
                <a:extLst>
                  <a:ext uri="{FF2B5EF4-FFF2-40B4-BE49-F238E27FC236}">
                    <a16:creationId xmlns:a16="http://schemas.microsoft.com/office/drawing/2014/main" id="{5753D00E-9A66-4D5C-8602-D3D8F3F39B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48475" y="4877114"/>
                <a:ext cx="0" cy="97517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Cerrar llave 67">
                <a:extLst>
                  <a:ext uri="{FF2B5EF4-FFF2-40B4-BE49-F238E27FC236}">
                    <a16:creationId xmlns:a16="http://schemas.microsoft.com/office/drawing/2014/main" id="{5E8D2F0D-37C5-4361-845D-05EDD1ADC2B6}"/>
                  </a:ext>
                </a:extLst>
              </p:cNvPr>
              <p:cNvSpPr/>
              <p:nvPr/>
            </p:nvSpPr>
            <p:spPr>
              <a:xfrm rot="5400000">
                <a:off x="1771556" y="3448617"/>
                <a:ext cx="66966" cy="1076241"/>
              </a:xfrm>
              <a:prstGeom prst="rightBrace">
                <a:avLst>
                  <a:gd name="adj1" fmla="val 8333"/>
                  <a:gd name="adj2" fmla="val 5364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993B5ED3-A3C7-4E2F-BC1C-A7EFA30B9D9A}"/>
                  </a:ext>
                </a:extLst>
              </p:cNvPr>
              <p:cNvSpPr txBox="1"/>
              <p:nvPr/>
            </p:nvSpPr>
            <p:spPr>
              <a:xfrm>
                <a:off x="1425657" y="4067908"/>
                <a:ext cx="963434" cy="350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schemeClr val="accent2"/>
                    </a:solidFill>
                  </a:rPr>
                  <a:t>Misiones satelitales</a:t>
                </a:r>
                <a:endParaRPr lang="es-CO" sz="1000" dirty="0">
                  <a:solidFill>
                    <a:schemeClr val="accent2"/>
                  </a:solidFill>
                </a:endParaRPr>
              </a:p>
            </p:txBody>
          </p:sp>
          <p:pic>
            <p:nvPicPr>
              <p:cNvPr id="7" name="Imagen 6" descr="Imagen que contiene pasto, montaña, agua, grande&#10;&#10;Descripción generada automáticamente">
                <a:extLst>
                  <a:ext uri="{FF2B5EF4-FFF2-40B4-BE49-F238E27FC236}">
                    <a16:creationId xmlns:a16="http://schemas.microsoft.com/office/drawing/2014/main" id="{FC696B0B-8A75-4B42-976C-FE6617CCC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3289" y="2544843"/>
                <a:ext cx="667951" cy="641174"/>
              </a:xfrm>
              <a:prstGeom prst="rect">
                <a:avLst/>
              </a:prstGeom>
            </p:spPr>
          </p:pic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54C54283-7F29-4B20-B61D-A0446E4E5547}"/>
                  </a:ext>
                </a:extLst>
              </p:cNvPr>
              <p:cNvSpPr/>
              <p:nvPr/>
            </p:nvSpPr>
            <p:spPr>
              <a:xfrm>
                <a:off x="3063477" y="3314792"/>
                <a:ext cx="784861" cy="61868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Generar mapa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3" name="Imagen 72" descr="Imagen que contiene pastel, verde, viendo, fuego&#10;&#10;Descripción generada automáticamente">
                <a:extLst>
                  <a:ext uri="{FF2B5EF4-FFF2-40B4-BE49-F238E27FC236}">
                    <a16:creationId xmlns:a16="http://schemas.microsoft.com/office/drawing/2014/main" id="{1EA06E60-7CEF-45AC-8DEC-AB82BECD3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5498" y="3402063"/>
                <a:ext cx="669569" cy="641174"/>
              </a:xfrm>
              <a:prstGeom prst="rect">
                <a:avLst/>
              </a:prstGeom>
            </p:spPr>
          </p:pic>
          <p:pic>
            <p:nvPicPr>
              <p:cNvPr id="75" name="Imagen 74" descr="Imagen que contiene pasto, hidrante, verde, hombre&#10;&#10;Descripción generada automáticamente">
                <a:extLst>
                  <a:ext uri="{FF2B5EF4-FFF2-40B4-BE49-F238E27FC236}">
                    <a16:creationId xmlns:a16="http://schemas.microsoft.com/office/drawing/2014/main" id="{48FFF5FF-7039-4F72-9948-6C2A98BEF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362034" y="4140013"/>
                <a:ext cx="684766" cy="657314"/>
              </a:xfrm>
              <a:prstGeom prst="rect">
                <a:avLst/>
              </a:prstGeom>
            </p:spPr>
          </p:pic>
          <p:sp>
            <p:nvSpPr>
              <p:cNvPr id="79" name="Rectángulo: esquinas redondeadas 78">
                <a:extLst>
                  <a:ext uri="{FF2B5EF4-FFF2-40B4-BE49-F238E27FC236}">
                    <a16:creationId xmlns:a16="http://schemas.microsoft.com/office/drawing/2014/main" id="{D080979B-BDC8-40DE-9E40-53ABBE37A31D}"/>
                  </a:ext>
                </a:extLst>
              </p:cNvPr>
              <p:cNvSpPr/>
              <p:nvPr/>
            </p:nvSpPr>
            <p:spPr>
              <a:xfrm>
                <a:off x="3063477" y="4075218"/>
                <a:ext cx="775982" cy="68635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>
                    <a:solidFill>
                      <a:schemeClr val="tx1"/>
                    </a:solidFill>
                  </a:rPr>
                  <a:t>Reensamble para unificar resolución de bandas</a:t>
                </a:r>
              </a:p>
            </p:txBody>
          </p:sp>
          <p:sp>
            <p:nvSpPr>
              <p:cNvPr id="81" name="Rectángulo: esquinas redondeadas 80">
                <a:extLst>
                  <a:ext uri="{FF2B5EF4-FFF2-40B4-BE49-F238E27FC236}">
                    <a16:creationId xmlns:a16="http://schemas.microsoft.com/office/drawing/2014/main" id="{59728242-35B7-49DA-B421-D95EF0C0E333}"/>
                  </a:ext>
                </a:extLst>
              </p:cNvPr>
              <p:cNvSpPr/>
              <p:nvPr/>
            </p:nvSpPr>
            <p:spPr>
              <a:xfrm>
                <a:off x="4184681" y="5086735"/>
                <a:ext cx="769308" cy="58037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>
                    <a:solidFill>
                      <a:schemeClr val="tx1"/>
                    </a:solidFill>
                  </a:rPr>
                  <a:t>Reducir</a:t>
                </a:r>
              </a:p>
              <a:p>
                <a:pPr algn="ctr"/>
                <a:r>
                  <a:rPr lang="es-CO" sz="1000" dirty="0">
                    <a:solidFill>
                      <a:schemeClr val="tx1"/>
                    </a:solidFill>
                  </a:rPr>
                  <a:t>zona</a:t>
                </a:r>
              </a:p>
            </p:txBody>
          </p:sp>
          <p:sp>
            <p:nvSpPr>
              <p:cNvPr id="87" name="Rectángulo: esquinas redondeadas 86">
                <a:extLst>
                  <a:ext uri="{FF2B5EF4-FFF2-40B4-BE49-F238E27FC236}">
                    <a16:creationId xmlns:a16="http://schemas.microsoft.com/office/drawing/2014/main" id="{30184029-406B-428D-8828-2791076D2C8C}"/>
                  </a:ext>
                </a:extLst>
              </p:cNvPr>
              <p:cNvSpPr/>
              <p:nvPr/>
            </p:nvSpPr>
            <p:spPr>
              <a:xfrm>
                <a:off x="6337847" y="3933479"/>
                <a:ext cx="974514" cy="82707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>
                    <a:solidFill>
                      <a:schemeClr val="accent6">
                        <a:lumMod val="75000"/>
                      </a:schemeClr>
                    </a:solidFill>
                  </a:rPr>
                  <a:t>NDWI =</a:t>
                </a:r>
              </a:p>
              <a:p>
                <a:pPr algn="ctr"/>
                <a:r>
                  <a:rPr lang="es-CO" sz="1000" dirty="0">
                    <a:solidFill>
                      <a:schemeClr val="accent6">
                        <a:lumMod val="75000"/>
                      </a:schemeClr>
                    </a:solidFill>
                  </a:rPr>
                  <a:t>(B3-B8)/(B3+B8)</a:t>
                </a:r>
              </a:p>
            </p:txBody>
          </p:sp>
          <p:sp>
            <p:nvSpPr>
              <p:cNvPr id="91" name="Rectángulo: esquinas redondeadas 90">
                <a:extLst>
                  <a:ext uri="{FF2B5EF4-FFF2-40B4-BE49-F238E27FC236}">
                    <a16:creationId xmlns:a16="http://schemas.microsoft.com/office/drawing/2014/main" id="{C24D0C82-381A-4361-BB94-5D58D3FD08AE}"/>
                  </a:ext>
                </a:extLst>
              </p:cNvPr>
              <p:cNvSpPr/>
              <p:nvPr/>
            </p:nvSpPr>
            <p:spPr>
              <a:xfrm>
                <a:off x="7491473" y="4319648"/>
                <a:ext cx="1077568" cy="72340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>
                    <a:solidFill>
                      <a:schemeClr val="tx1"/>
                    </a:solidFill>
                  </a:rPr>
                  <a:t>NDWI_ </a:t>
                </a:r>
                <a:r>
                  <a:rPr lang="es-CO" sz="1000" dirty="0" err="1">
                    <a:solidFill>
                      <a:schemeClr val="tx1"/>
                    </a:solidFill>
                  </a:rPr>
                  <a:t>mask</a:t>
                </a:r>
                <a:r>
                  <a:rPr lang="es-CO" sz="1000" dirty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r>
                  <a:rPr lang="es-CO" sz="1000" dirty="0" err="1">
                    <a:solidFill>
                      <a:schemeClr val="tx1"/>
                    </a:solidFill>
                  </a:rPr>
                  <a:t>if</a:t>
                </a:r>
                <a:r>
                  <a:rPr lang="es-CO" sz="1000" dirty="0">
                    <a:solidFill>
                      <a:schemeClr val="tx1"/>
                    </a:solidFill>
                  </a:rPr>
                  <a:t> NDWI &gt; 0 </a:t>
                </a:r>
                <a:r>
                  <a:rPr lang="es-CO" sz="1000" dirty="0" err="1">
                    <a:solidFill>
                      <a:schemeClr val="tx1"/>
                    </a:solidFill>
                  </a:rPr>
                  <a:t>then</a:t>
                </a:r>
                <a:r>
                  <a:rPr lang="es-CO" sz="1000" dirty="0">
                    <a:solidFill>
                      <a:schemeClr val="tx1"/>
                    </a:solidFill>
                  </a:rPr>
                  <a:t> 1 </a:t>
                </a:r>
                <a:r>
                  <a:rPr lang="es-CO" sz="1000" dirty="0" err="1">
                    <a:solidFill>
                      <a:schemeClr val="tx1"/>
                    </a:solidFill>
                  </a:rPr>
                  <a:t>else</a:t>
                </a:r>
                <a:r>
                  <a:rPr lang="es-CO" sz="1000" dirty="0">
                    <a:solidFill>
                      <a:schemeClr val="tx1"/>
                    </a:solidFill>
                  </a:rPr>
                  <a:t> 0</a:t>
                </a:r>
              </a:p>
            </p:txBody>
          </p:sp>
          <p:sp>
            <p:nvSpPr>
              <p:cNvPr id="94" name="Cerrar llave 93">
                <a:extLst>
                  <a:ext uri="{FF2B5EF4-FFF2-40B4-BE49-F238E27FC236}">
                    <a16:creationId xmlns:a16="http://schemas.microsoft.com/office/drawing/2014/main" id="{E1A2A6B8-9D2F-41DA-8196-B441B17DC924}"/>
                  </a:ext>
                </a:extLst>
              </p:cNvPr>
              <p:cNvSpPr/>
              <p:nvPr/>
            </p:nvSpPr>
            <p:spPr>
              <a:xfrm flipH="1">
                <a:off x="2719124" y="2524148"/>
                <a:ext cx="169051" cy="2237425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96" name="Flecha: a la derecha 95">
                <a:extLst>
                  <a:ext uri="{FF2B5EF4-FFF2-40B4-BE49-F238E27FC236}">
                    <a16:creationId xmlns:a16="http://schemas.microsoft.com/office/drawing/2014/main" id="{8B0E62BA-F758-4A5A-AC53-CD6A5E3766B1}"/>
                  </a:ext>
                </a:extLst>
              </p:cNvPr>
              <p:cNvSpPr/>
              <p:nvPr/>
            </p:nvSpPr>
            <p:spPr>
              <a:xfrm>
                <a:off x="3901612" y="2691184"/>
                <a:ext cx="188923" cy="269652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8" name="Flecha: a la derecha 97">
                <a:extLst>
                  <a:ext uri="{FF2B5EF4-FFF2-40B4-BE49-F238E27FC236}">
                    <a16:creationId xmlns:a16="http://schemas.microsoft.com/office/drawing/2014/main" id="{12E56573-C006-4FAD-A268-CBF33284A1C1}"/>
                  </a:ext>
                </a:extLst>
              </p:cNvPr>
              <p:cNvSpPr/>
              <p:nvPr/>
            </p:nvSpPr>
            <p:spPr>
              <a:xfrm>
                <a:off x="5077684" y="4299486"/>
                <a:ext cx="238235" cy="269652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0" name="Flecha: a la derecha 99">
                <a:extLst>
                  <a:ext uri="{FF2B5EF4-FFF2-40B4-BE49-F238E27FC236}">
                    <a16:creationId xmlns:a16="http://schemas.microsoft.com/office/drawing/2014/main" id="{4893A80F-5D5A-48BA-8004-EB88B8975CD1}"/>
                  </a:ext>
                </a:extLst>
              </p:cNvPr>
              <p:cNvSpPr/>
              <p:nvPr/>
            </p:nvSpPr>
            <p:spPr>
              <a:xfrm>
                <a:off x="6119345" y="5236699"/>
                <a:ext cx="178362" cy="274491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2" name="Flecha: a la derecha 101">
                <a:extLst>
                  <a:ext uri="{FF2B5EF4-FFF2-40B4-BE49-F238E27FC236}">
                    <a16:creationId xmlns:a16="http://schemas.microsoft.com/office/drawing/2014/main" id="{D221A114-5C74-462F-A3A4-3B4F3BAEB4AE}"/>
                  </a:ext>
                </a:extLst>
              </p:cNvPr>
              <p:cNvSpPr/>
              <p:nvPr/>
            </p:nvSpPr>
            <p:spPr>
              <a:xfrm rot="5400000">
                <a:off x="4493521" y="4767303"/>
                <a:ext cx="178594" cy="318221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4" name="Flecha: a la derecha 103">
                <a:extLst>
                  <a:ext uri="{FF2B5EF4-FFF2-40B4-BE49-F238E27FC236}">
                    <a16:creationId xmlns:a16="http://schemas.microsoft.com/office/drawing/2014/main" id="{3EFFDAB7-2B0E-47B0-A3B0-F66EA2CC6130}"/>
                  </a:ext>
                </a:extLst>
              </p:cNvPr>
              <p:cNvSpPr/>
              <p:nvPr/>
            </p:nvSpPr>
            <p:spPr>
              <a:xfrm rot="21363761">
                <a:off x="3863094" y="4262133"/>
                <a:ext cx="223418" cy="270586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" name="Diagrama de flujo: disco magnético 1">
                <a:extLst>
                  <a:ext uri="{FF2B5EF4-FFF2-40B4-BE49-F238E27FC236}">
                    <a16:creationId xmlns:a16="http://schemas.microsoft.com/office/drawing/2014/main" id="{EFA40286-6FF1-4931-94C2-4506D42E52E2}"/>
                  </a:ext>
                </a:extLst>
              </p:cNvPr>
              <p:cNvSpPr/>
              <p:nvPr/>
            </p:nvSpPr>
            <p:spPr>
              <a:xfrm>
                <a:off x="4115537" y="3274131"/>
                <a:ext cx="934562" cy="69525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Infrarrojo falso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Bandas</a:t>
                </a: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 8, 4, 3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" name="Flecha: a la derecha 2">
                <a:extLst>
                  <a:ext uri="{FF2B5EF4-FFF2-40B4-BE49-F238E27FC236}">
                    <a16:creationId xmlns:a16="http://schemas.microsoft.com/office/drawing/2014/main" id="{79F2152C-185E-4A61-8098-E4F3420917AF}"/>
                  </a:ext>
                </a:extLst>
              </p:cNvPr>
              <p:cNvSpPr/>
              <p:nvPr/>
            </p:nvSpPr>
            <p:spPr>
              <a:xfrm>
                <a:off x="3876509" y="3504006"/>
                <a:ext cx="188923" cy="269652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5" name="Flecha: a la derecha 4">
                <a:extLst>
                  <a:ext uri="{FF2B5EF4-FFF2-40B4-BE49-F238E27FC236}">
                    <a16:creationId xmlns:a16="http://schemas.microsoft.com/office/drawing/2014/main" id="{E2B4C836-99D6-484D-B9D6-441EC8AA8E7B}"/>
                  </a:ext>
                </a:extLst>
              </p:cNvPr>
              <p:cNvSpPr/>
              <p:nvPr/>
            </p:nvSpPr>
            <p:spPr>
              <a:xfrm>
                <a:off x="5099958" y="2698884"/>
                <a:ext cx="188923" cy="269652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6" name="Flecha: a la derecha 5">
                <a:extLst>
                  <a:ext uri="{FF2B5EF4-FFF2-40B4-BE49-F238E27FC236}">
                    <a16:creationId xmlns:a16="http://schemas.microsoft.com/office/drawing/2014/main" id="{0ED64C12-8FD0-416B-8799-C171AC49A84D}"/>
                  </a:ext>
                </a:extLst>
              </p:cNvPr>
              <p:cNvSpPr/>
              <p:nvPr/>
            </p:nvSpPr>
            <p:spPr>
              <a:xfrm>
                <a:off x="5111501" y="3521639"/>
                <a:ext cx="188923" cy="269652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8" name="Diagrama de flujo: disco magnético 7">
                <a:extLst>
                  <a:ext uri="{FF2B5EF4-FFF2-40B4-BE49-F238E27FC236}">
                    <a16:creationId xmlns:a16="http://schemas.microsoft.com/office/drawing/2014/main" id="{4315BF97-3E9A-4651-A2EC-90033220F25F}"/>
                  </a:ext>
                </a:extLst>
              </p:cNvPr>
              <p:cNvSpPr/>
              <p:nvPr/>
            </p:nvSpPr>
            <p:spPr>
              <a:xfrm>
                <a:off x="4107102" y="4093670"/>
                <a:ext cx="924468" cy="69525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 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MSI </a:t>
                </a:r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Land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Water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11, 8 ,4</a:t>
                </a: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.</a:t>
                </a:r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resampled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" name="Diagrama de flujo: disco magnético 9">
                <a:extLst>
                  <a:ext uri="{FF2B5EF4-FFF2-40B4-BE49-F238E27FC236}">
                    <a16:creationId xmlns:a16="http://schemas.microsoft.com/office/drawing/2014/main" id="{C609226E-D8B5-49A9-8C9D-16487E612032}"/>
                  </a:ext>
                </a:extLst>
              </p:cNvPr>
              <p:cNvSpPr/>
              <p:nvPr/>
            </p:nvSpPr>
            <p:spPr>
              <a:xfrm>
                <a:off x="6334207" y="5015710"/>
                <a:ext cx="974514" cy="721036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Infrarrojo </a:t>
                </a: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cercano B8</a:t>
                </a:r>
              </a:p>
              <a:p>
                <a:pPr algn="ctr"/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..</a:t>
                </a:r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resampled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" name="Flecha: a la derecha 12">
                <a:extLst>
                  <a:ext uri="{FF2B5EF4-FFF2-40B4-BE49-F238E27FC236}">
                    <a16:creationId xmlns:a16="http://schemas.microsoft.com/office/drawing/2014/main" id="{DF275E4D-31CF-482D-9723-2C888D2DB2CE}"/>
                  </a:ext>
                </a:extLst>
              </p:cNvPr>
              <p:cNvSpPr/>
              <p:nvPr/>
            </p:nvSpPr>
            <p:spPr>
              <a:xfrm rot="5400000">
                <a:off x="6672293" y="5773914"/>
                <a:ext cx="171212" cy="285955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4" name="Flecha: a la derecha 13">
                <a:extLst>
                  <a:ext uri="{FF2B5EF4-FFF2-40B4-BE49-F238E27FC236}">
                    <a16:creationId xmlns:a16="http://schemas.microsoft.com/office/drawing/2014/main" id="{77BA2B16-4AD0-4A8E-903C-2373DE002F7C}"/>
                  </a:ext>
                </a:extLst>
              </p:cNvPr>
              <p:cNvSpPr/>
              <p:nvPr/>
            </p:nvSpPr>
            <p:spPr>
              <a:xfrm rot="16200000">
                <a:off x="6753658" y="4750512"/>
                <a:ext cx="171212" cy="285955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5" name="Diagrama de flujo: disco magnético 14">
                <a:extLst>
                  <a:ext uri="{FF2B5EF4-FFF2-40B4-BE49-F238E27FC236}">
                    <a16:creationId xmlns:a16="http://schemas.microsoft.com/office/drawing/2014/main" id="{D9A79927-6A60-46E3-84F4-0C47AB049C77}"/>
                  </a:ext>
                </a:extLst>
              </p:cNvPr>
              <p:cNvSpPr/>
              <p:nvPr/>
            </p:nvSpPr>
            <p:spPr>
              <a:xfrm>
                <a:off x="6370551" y="2824566"/>
                <a:ext cx="938172" cy="80324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NDWI</a:t>
                </a: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.</a:t>
                </a:r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..</a:t>
                </a:r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resampled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Flecha: a la derecha 15">
                <a:extLst>
                  <a:ext uri="{FF2B5EF4-FFF2-40B4-BE49-F238E27FC236}">
                    <a16:creationId xmlns:a16="http://schemas.microsoft.com/office/drawing/2014/main" id="{26EAE4E3-6D98-4532-BA63-BF4980B35B72}"/>
                  </a:ext>
                </a:extLst>
              </p:cNvPr>
              <p:cNvSpPr/>
              <p:nvPr/>
            </p:nvSpPr>
            <p:spPr>
              <a:xfrm rot="16200000">
                <a:off x="6761474" y="3668280"/>
                <a:ext cx="171212" cy="285955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7" name="Flecha: a la derecha 16">
                <a:extLst>
                  <a:ext uri="{FF2B5EF4-FFF2-40B4-BE49-F238E27FC236}">
                    <a16:creationId xmlns:a16="http://schemas.microsoft.com/office/drawing/2014/main" id="{251B2FF1-E1FD-42AC-B3F2-00519B957089}"/>
                  </a:ext>
                </a:extLst>
              </p:cNvPr>
              <p:cNvSpPr/>
              <p:nvPr/>
            </p:nvSpPr>
            <p:spPr>
              <a:xfrm>
                <a:off x="7396395" y="3127574"/>
                <a:ext cx="178362" cy="274491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9" name="Flecha: a la derecha 18">
                <a:extLst>
                  <a:ext uri="{FF2B5EF4-FFF2-40B4-BE49-F238E27FC236}">
                    <a16:creationId xmlns:a16="http://schemas.microsoft.com/office/drawing/2014/main" id="{41F0D9A1-C4BE-43DD-B956-681000D50752}"/>
                  </a:ext>
                </a:extLst>
              </p:cNvPr>
              <p:cNvSpPr/>
              <p:nvPr/>
            </p:nvSpPr>
            <p:spPr>
              <a:xfrm rot="5400000">
                <a:off x="7895489" y="3687936"/>
                <a:ext cx="171212" cy="285955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2" name="Diagrama de flujo: disco magnético 21">
                <a:extLst>
                  <a:ext uri="{FF2B5EF4-FFF2-40B4-BE49-F238E27FC236}">
                    <a16:creationId xmlns:a16="http://schemas.microsoft.com/office/drawing/2014/main" id="{18651CC4-6775-4985-939E-02078CE8B423}"/>
                  </a:ext>
                </a:extLst>
              </p:cNvPr>
              <p:cNvSpPr/>
              <p:nvPr/>
            </p:nvSpPr>
            <p:spPr>
              <a:xfrm>
                <a:off x="7610201" y="5271658"/>
                <a:ext cx="1005763" cy="626311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NDWI_mask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.</a:t>
                </a:r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..</a:t>
                </a:r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resampled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Flecha: a la derecha 26">
                <a:extLst>
                  <a:ext uri="{FF2B5EF4-FFF2-40B4-BE49-F238E27FC236}">
                    <a16:creationId xmlns:a16="http://schemas.microsoft.com/office/drawing/2014/main" id="{70D0A009-6D7C-46AD-ABD1-96F8332AA087}"/>
                  </a:ext>
                </a:extLst>
              </p:cNvPr>
              <p:cNvSpPr/>
              <p:nvPr/>
            </p:nvSpPr>
            <p:spPr>
              <a:xfrm rot="5400000">
                <a:off x="7991620" y="5860704"/>
                <a:ext cx="171212" cy="285955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FAEF7F8E-57E7-4FD0-9E57-8CA4596AC229}"/>
                  </a:ext>
                </a:extLst>
              </p:cNvPr>
              <p:cNvSpPr/>
              <p:nvPr/>
            </p:nvSpPr>
            <p:spPr>
              <a:xfrm>
                <a:off x="8706516" y="5881166"/>
                <a:ext cx="853403" cy="69658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>
                    <a:solidFill>
                      <a:schemeClr val="accent2">
                        <a:lumMod val="75000"/>
                      </a:schemeClr>
                    </a:solidFill>
                  </a:rPr>
                  <a:t>Exportar </a:t>
                </a:r>
                <a:r>
                  <a:rPr lang="es-CO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GeoTIFF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" name="Diagrama de flujo: disco magnético 28">
                <a:extLst>
                  <a:ext uri="{FF2B5EF4-FFF2-40B4-BE49-F238E27FC236}">
                    <a16:creationId xmlns:a16="http://schemas.microsoft.com/office/drawing/2014/main" id="{3CE5800A-FAAB-4841-BE81-A3E295C4DCAD}"/>
                  </a:ext>
                </a:extLst>
              </p:cNvPr>
              <p:cNvSpPr/>
              <p:nvPr/>
            </p:nvSpPr>
            <p:spPr>
              <a:xfrm>
                <a:off x="9856859" y="5902186"/>
                <a:ext cx="722953" cy="696587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.</a:t>
                </a:r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tif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1" name="Flecha: a la derecha 30">
                <a:extLst>
                  <a:ext uri="{FF2B5EF4-FFF2-40B4-BE49-F238E27FC236}">
                    <a16:creationId xmlns:a16="http://schemas.microsoft.com/office/drawing/2014/main" id="{C56C47CC-06E3-4C1D-9A2A-AAEE5B1E1A6F}"/>
                  </a:ext>
                </a:extLst>
              </p:cNvPr>
              <p:cNvSpPr/>
              <p:nvPr/>
            </p:nvSpPr>
            <p:spPr>
              <a:xfrm>
                <a:off x="5007742" y="5214458"/>
                <a:ext cx="188923" cy="269652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2" name="Flecha: a la derecha 31">
                <a:extLst>
                  <a:ext uri="{FF2B5EF4-FFF2-40B4-BE49-F238E27FC236}">
                    <a16:creationId xmlns:a16="http://schemas.microsoft.com/office/drawing/2014/main" id="{42C5C15C-1DFF-413C-9B9D-AB593AD9E983}"/>
                  </a:ext>
                </a:extLst>
              </p:cNvPr>
              <p:cNvSpPr/>
              <p:nvPr/>
            </p:nvSpPr>
            <p:spPr>
              <a:xfrm>
                <a:off x="9634995" y="6129404"/>
                <a:ext cx="184469" cy="260992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3" name="Flecha: a la derecha 32">
                <a:extLst>
                  <a:ext uri="{FF2B5EF4-FFF2-40B4-BE49-F238E27FC236}">
                    <a16:creationId xmlns:a16="http://schemas.microsoft.com/office/drawing/2014/main" id="{91050704-58C7-44CB-9371-C5439C23CF63}"/>
                  </a:ext>
                </a:extLst>
              </p:cNvPr>
              <p:cNvSpPr/>
              <p:nvPr/>
            </p:nvSpPr>
            <p:spPr>
              <a:xfrm>
                <a:off x="8373947" y="6230248"/>
                <a:ext cx="184469" cy="260992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4" name="Flecha: a la derecha 33">
                <a:extLst>
                  <a:ext uri="{FF2B5EF4-FFF2-40B4-BE49-F238E27FC236}">
                    <a16:creationId xmlns:a16="http://schemas.microsoft.com/office/drawing/2014/main" id="{781B79FF-4664-43F4-8F69-CEF8CB3403F2}"/>
                  </a:ext>
                </a:extLst>
              </p:cNvPr>
              <p:cNvSpPr/>
              <p:nvPr/>
            </p:nvSpPr>
            <p:spPr>
              <a:xfrm rot="16200000">
                <a:off x="10119766" y="5564680"/>
                <a:ext cx="219947" cy="413025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E053F28F-8FF8-46E7-8629-7AA7F77CA667}"/>
                  </a:ext>
                </a:extLst>
              </p:cNvPr>
              <p:cNvSpPr/>
              <p:nvPr/>
            </p:nvSpPr>
            <p:spPr>
              <a:xfrm>
                <a:off x="9408806" y="3400430"/>
                <a:ext cx="1467265" cy="1494787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41" name="Rectángulo: esquinas redondeadas 40">
                <a:extLst>
                  <a:ext uri="{FF2B5EF4-FFF2-40B4-BE49-F238E27FC236}">
                    <a16:creationId xmlns:a16="http://schemas.microsoft.com/office/drawing/2014/main" id="{6FC465EC-54F8-4421-9CF4-D34A337A73D1}"/>
                  </a:ext>
                </a:extLst>
              </p:cNvPr>
              <p:cNvSpPr/>
              <p:nvPr/>
            </p:nvSpPr>
            <p:spPr>
              <a:xfrm>
                <a:off x="9871298" y="5236699"/>
                <a:ext cx="722954" cy="38405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>
                    <a:solidFill>
                      <a:schemeClr val="tx1"/>
                    </a:solidFill>
                  </a:rPr>
                  <a:t>QGIS</a:t>
                </a:r>
              </a:p>
            </p:txBody>
          </p:sp>
          <p:sp>
            <p:nvSpPr>
              <p:cNvPr id="42" name="Flecha: a la derecha 41">
                <a:extLst>
                  <a:ext uri="{FF2B5EF4-FFF2-40B4-BE49-F238E27FC236}">
                    <a16:creationId xmlns:a16="http://schemas.microsoft.com/office/drawing/2014/main" id="{BE61BDAC-584E-49A8-A5D5-31E45FEDFD96}"/>
                  </a:ext>
                </a:extLst>
              </p:cNvPr>
              <p:cNvSpPr/>
              <p:nvPr/>
            </p:nvSpPr>
            <p:spPr>
              <a:xfrm rot="16200000">
                <a:off x="10118896" y="4971817"/>
                <a:ext cx="171212" cy="285955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3" name="Rectángulo: esquinas redondeadas 22">
                <a:extLst>
                  <a:ext uri="{FF2B5EF4-FFF2-40B4-BE49-F238E27FC236}">
                    <a16:creationId xmlns:a16="http://schemas.microsoft.com/office/drawing/2014/main" id="{5303FEF9-9C62-4680-A526-A117EDD11676}"/>
                  </a:ext>
                </a:extLst>
              </p:cNvPr>
              <p:cNvSpPr/>
              <p:nvPr/>
            </p:nvSpPr>
            <p:spPr>
              <a:xfrm>
                <a:off x="5292181" y="1887003"/>
                <a:ext cx="827157" cy="294764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2074BDFD-74A9-4226-9F23-CB12E7A1E844}"/>
                  </a:ext>
                </a:extLst>
              </p:cNvPr>
              <p:cNvSpPr txBox="1"/>
              <p:nvPr/>
            </p:nvSpPr>
            <p:spPr>
              <a:xfrm>
                <a:off x="5256638" y="1886462"/>
                <a:ext cx="911894" cy="620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000" dirty="0"/>
                  <a:t>Imágenes para ubicar visualmente el territorio</a:t>
                </a:r>
              </a:p>
            </p:txBody>
          </p:sp>
          <p:sp>
            <p:nvSpPr>
              <p:cNvPr id="25" name="Rectángulo: esquinas redondeadas 24">
                <a:extLst>
                  <a:ext uri="{FF2B5EF4-FFF2-40B4-BE49-F238E27FC236}">
                    <a16:creationId xmlns:a16="http://schemas.microsoft.com/office/drawing/2014/main" id="{39084F9A-7D89-4987-B3CB-D5A9BA71E873}"/>
                  </a:ext>
                </a:extLst>
              </p:cNvPr>
              <p:cNvSpPr/>
              <p:nvPr/>
            </p:nvSpPr>
            <p:spPr>
              <a:xfrm>
                <a:off x="5279358" y="5015709"/>
                <a:ext cx="903933" cy="134625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4D261EC7-EBB6-4583-B1C4-D74749222432}"/>
                  </a:ext>
                </a:extLst>
              </p:cNvPr>
              <p:cNvSpPr txBox="1"/>
              <p:nvPr/>
            </p:nvSpPr>
            <p:spPr>
              <a:xfrm>
                <a:off x="5340678" y="5673971"/>
                <a:ext cx="788897" cy="620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000" dirty="0"/>
                  <a:t>Proceso de </a:t>
                </a:r>
              </a:p>
              <a:p>
                <a:pPr algn="ctr"/>
                <a:r>
                  <a:rPr lang="es-CO" sz="1000" dirty="0"/>
                  <a:t>escogencia </a:t>
                </a:r>
              </a:p>
              <a:p>
                <a:pPr algn="ctr"/>
                <a:r>
                  <a:rPr lang="es-CO" sz="1000" dirty="0"/>
                  <a:t>de zona </a:t>
                </a:r>
              </a:p>
              <a:p>
                <a:pPr algn="ctr"/>
                <a:r>
                  <a:rPr lang="es-CO" sz="1000" dirty="0"/>
                  <a:t>reducida</a:t>
                </a:r>
              </a:p>
            </p:txBody>
          </p:sp>
          <p:sp>
            <p:nvSpPr>
              <p:cNvPr id="35" name="Rectángulo: esquinas redondeadas 34">
                <a:extLst>
                  <a:ext uri="{FF2B5EF4-FFF2-40B4-BE49-F238E27FC236}">
                    <a16:creationId xmlns:a16="http://schemas.microsoft.com/office/drawing/2014/main" id="{29DB1A38-94FD-49D3-A2F2-07378AA502A6}"/>
                  </a:ext>
                </a:extLst>
              </p:cNvPr>
              <p:cNvSpPr/>
              <p:nvPr/>
            </p:nvSpPr>
            <p:spPr>
              <a:xfrm>
                <a:off x="6297707" y="2493459"/>
                <a:ext cx="2116975" cy="122023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967E6B42-9AE9-473A-9C95-A5EA19A2722D}"/>
                  </a:ext>
                </a:extLst>
              </p:cNvPr>
              <p:cNvSpPr txBox="1"/>
              <p:nvPr/>
            </p:nvSpPr>
            <p:spPr>
              <a:xfrm>
                <a:off x="6516883" y="2541868"/>
                <a:ext cx="1558483" cy="215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000" dirty="0"/>
                  <a:t>Análisis de masas de agua</a:t>
                </a:r>
              </a:p>
            </p:txBody>
          </p:sp>
          <p:sp>
            <p:nvSpPr>
              <p:cNvPr id="39" name="Rectángulo: esquinas redondeadas 38">
                <a:extLst>
                  <a:ext uri="{FF2B5EF4-FFF2-40B4-BE49-F238E27FC236}">
                    <a16:creationId xmlns:a16="http://schemas.microsoft.com/office/drawing/2014/main" id="{AC00BB72-03B9-41F9-ADBC-A87CAE19E5D7}"/>
                  </a:ext>
                </a:extLst>
              </p:cNvPr>
              <p:cNvSpPr/>
              <p:nvPr/>
            </p:nvSpPr>
            <p:spPr>
              <a:xfrm>
                <a:off x="7451302" y="3933479"/>
                <a:ext cx="1183543" cy="287779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932EDD72-EAF1-4DE9-8736-16A30767EAE3}"/>
                  </a:ext>
                </a:extLst>
              </p:cNvPr>
              <p:cNvSpPr txBox="1"/>
              <p:nvPr/>
            </p:nvSpPr>
            <p:spPr>
              <a:xfrm>
                <a:off x="7485576" y="3883627"/>
                <a:ext cx="11285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000" dirty="0"/>
                  <a:t>Eliminación final de “ruido”</a:t>
                </a: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0EFFE4F0-F337-464E-B254-A291630010D9}"/>
                  </a:ext>
                </a:extLst>
              </p:cNvPr>
              <p:cNvSpPr txBox="1"/>
              <p:nvPr/>
            </p:nvSpPr>
            <p:spPr>
              <a:xfrm>
                <a:off x="9707938" y="2642200"/>
                <a:ext cx="1020793" cy="485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000" dirty="0"/>
                  <a:t>Territorio con la zona de agua delimitada</a:t>
                </a:r>
              </a:p>
            </p:txBody>
          </p:sp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52EC6936-976E-4919-8D49-BD522B501AA4}"/>
                  </a:ext>
                </a:extLst>
              </p:cNvPr>
              <p:cNvSpPr txBox="1"/>
              <p:nvPr/>
            </p:nvSpPr>
            <p:spPr>
              <a:xfrm>
                <a:off x="774941" y="5805823"/>
                <a:ext cx="2702618" cy="458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>
                    <a:solidFill>
                      <a:srgbClr val="C00000"/>
                    </a:solidFill>
                  </a:rPr>
                  <a:t>MSI</a:t>
                </a:r>
                <a:r>
                  <a:rPr lang="es-CO" sz="1400" dirty="0"/>
                  <a:t>: Multi </a:t>
                </a:r>
                <a:r>
                  <a:rPr lang="es-CO" sz="1400" dirty="0" err="1"/>
                  <a:t>Spectral</a:t>
                </a:r>
                <a:r>
                  <a:rPr lang="es-CO" sz="1400" dirty="0"/>
                  <a:t> </a:t>
                </a:r>
                <a:r>
                  <a:rPr lang="es-CO" sz="1400" dirty="0" err="1"/>
                  <a:t>Instrument</a:t>
                </a:r>
                <a:endParaRPr lang="es-CO" sz="1400" dirty="0"/>
              </a:p>
              <a:p>
                <a:r>
                  <a:rPr lang="es-CO" sz="1400" dirty="0">
                    <a:solidFill>
                      <a:srgbClr val="C00000"/>
                    </a:solidFill>
                  </a:rPr>
                  <a:t>NDWI</a:t>
                </a:r>
                <a:r>
                  <a:rPr lang="es-CO" sz="1400" dirty="0"/>
                  <a:t>: Índice de agua normalizado</a:t>
                </a:r>
              </a:p>
            </p:txBody>
          </p: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A5DAD65F-428E-B12C-D14F-9EAC7F1C209D}"/>
                  </a:ext>
                </a:extLst>
              </p:cNvPr>
              <p:cNvGrpSpPr/>
              <p:nvPr/>
            </p:nvGrpSpPr>
            <p:grpSpPr>
              <a:xfrm>
                <a:off x="5344427" y="5236699"/>
                <a:ext cx="629923" cy="342467"/>
                <a:chOff x="2505074" y="1576388"/>
                <a:chExt cx="7220386" cy="5199061"/>
              </a:xfrm>
            </p:grpSpPr>
            <p:grpSp>
              <p:nvGrpSpPr>
                <p:cNvPr id="55" name="Grupo 29">
                  <a:extLst>
                    <a:ext uri="{FF2B5EF4-FFF2-40B4-BE49-F238E27FC236}">
                      <a16:creationId xmlns:a16="http://schemas.microsoft.com/office/drawing/2014/main" id="{0422C0D6-D91B-2B16-9C23-F32535C023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05074" y="1727200"/>
                  <a:ext cx="7220386" cy="5048249"/>
                  <a:chOff x="1843088" y="1968500"/>
                  <a:chExt cx="7362216" cy="5102830"/>
                </a:xfrm>
              </p:grpSpPr>
              <p:pic>
                <p:nvPicPr>
                  <p:cNvPr id="61" name="Imagen 6">
                    <a:extLst>
                      <a:ext uri="{FF2B5EF4-FFF2-40B4-BE49-F238E27FC236}">
                        <a16:creationId xmlns:a16="http://schemas.microsoft.com/office/drawing/2014/main" id="{768B1D42-3095-1F9B-999C-161F76803CC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43088" y="1968500"/>
                    <a:ext cx="7362216" cy="51028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Elipse 61">
                    <a:extLst>
                      <a:ext uri="{FF2B5EF4-FFF2-40B4-BE49-F238E27FC236}">
                        <a16:creationId xmlns:a16="http://schemas.microsoft.com/office/drawing/2014/main" id="{B1689837-9B31-B298-028D-FB5C666A4743}"/>
                      </a:ext>
                    </a:extLst>
                  </p:cNvPr>
                  <p:cNvSpPr/>
                  <p:nvPr/>
                </p:nvSpPr>
                <p:spPr>
                  <a:xfrm>
                    <a:off x="3554036" y="2995485"/>
                    <a:ext cx="540640" cy="4525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CO"/>
                  </a:p>
                </p:txBody>
              </p:sp>
              <p:sp>
                <p:nvSpPr>
                  <p:cNvPr id="64" name="Elipse 63">
                    <a:extLst>
                      <a:ext uri="{FF2B5EF4-FFF2-40B4-BE49-F238E27FC236}">
                        <a16:creationId xmlns:a16="http://schemas.microsoft.com/office/drawing/2014/main" id="{6265DB3F-FC62-B7EB-8161-671D5E4AC863}"/>
                      </a:ext>
                    </a:extLst>
                  </p:cNvPr>
                  <p:cNvSpPr/>
                  <p:nvPr/>
                </p:nvSpPr>
                <p:spPr>
                  <a:xfrm>
                    <a:off x="5922169" y="5572574"/>
                    <a:ext cx="539022" cy="4525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CO"/>
                  </a:p>
                </p:txBody>
              </p:sp>
              <p:sp>
                <p:nvSpPr>
                  <p:cNvPr id="70" name="Elipse 69">
                    <a:extLst>
                      <a:ext uri="{FF2B5EF4-FFF2-40B4-BE49-F238E27FC236}">
                        <a16:creationId xmlns:a16="http://schemas.microsoft.com/office/drawing/2014/main" id="{F4C95F0F-3248-24AD-05C8-FFF8916452ED}"/>
                      </a:ext>
                    </a:extLst>
                  </p:cNvPr>
                  <p:cNvSpPr/>
                  <p:nvPr/>
                </p:nvSpPr>
                <p:spPr>
                  <a:xfrm>
                    <a:off x="3554036" y="5591830"/>
                    <a:ext cx="540640" cy="4525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CO"/>
                  </a:p>
                </p:txBody>
              </p:sp>
              <p:sp>
                <p:nvSpPr>
                  <p:cNvPr id="71" name="Elipse 70">
                    <a:extLst>
                      <a:ext uri="{FF2B5EF4-FFF2-40B4-BE49-F238E27FC236}">
                        <a16:creationId xmlns:a16="http://schemas.microsoft.com/office/drawing/2014/main" id="{5A0B6071-8FF2-AF39-7DD5-D0D6B8875B47}"/>
                      </a:ext>
                    </a:extLst>
                  </p:cNvPr>
                  <p:cNvSpPr/>
                  <p:nvPr/>
                </p:nvSpPr>
                <p:spPr>
                  <a:xfrm>
                    <a:off x="5993391" y="3001903"/>
                    <a:ext cx="539022" cy="4525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CO"/>
                  </a:p>
                </p:txBody>
              </p:sp>
              <p:cxnSp>
                <p:nvCxnSpPr>
                  <p:cNvPr id="72" name="Conector recto 71">
                    <a:extLst>
                      <a:ext uri="{FF2B5EF4-FFF2-40B4-BE49-F238E27FC236}">
                        <a16:creationId xmlns:a16="http://schemas.microsoft.com/office/drawing/2014/main" id="{B55900B6-F846-113E-729B-59D61EDB2463}"/>
                      </a:ext>
                    </a:extLst>
                  </p:cNvPr>
                  <p:cNvCxnSpPr>
                    <a:cxnSpLocks/>
                    <a:stCxn id="62" idx="6"/>
                    <a:endCxn id="71" idx="2"/>
                  </p:cNvCxnSpPr>
                  <p:nvPr/>
                </p:nvCxnSpPr>
                <p:spPr>
                  <a:xfrm>
                    <a:off x="4094677" y="3221743"/>
                    <a:ext cx="1898715" cy="8023"/>
                  </a:xfrm>
                  <a:prstGeom prst="line">
                    <a:avLst/>
                  </a:prstGeom>
                  <a:ln w="15875">
                    <a:solidFill>
                      <a:srgbClr val="FFC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Conector recto 73">
                    <a:extLst>
                      <a:ext uri="{FF2B5EF4-FFF2-40B4-BE49-F238E27FC236}">
                        <a16:creationId xmlns:a16="http://schemas.microsoft.com/office/drawing/2014/main" id="{2569DBB6-E937-FA76-4F28-76D6963C18E4}"/>
                      </a:ext>
                    </a:extLst>
                  </p:cNvPr>
                  <p:cNvCxnSpPr>
                    <a:cxnSpLocks/>
                    <a:stCxn id="62" idx="5"/>
                    <a:endCxn id="70" idx="7"/>
                  </p:cNvCxnSpPr>
                  <p:nvPr/>
                </p:nvCxnSpPr>
                <p:spPr>
                  <a:xfrm>
                    <a:off x="4015361" y="3382209"/>
                    <a:ext cx="0" cy="2275413"/>
                  </a:xfrm>
                  <a:prstGeom prst="line">
                    <a:avLst/>
                  </a:prstGeom>
                  <a:ln w="15875">
                    <a:solidFill>
                      <a:srgbClr val="FFC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onector recto 75">
                    <a:extLst>
                      <a:ext uri="{FF2B5EF4-FFF2-40B4-BE49-F238E27FC236}">
                        <a16:creationId xmlns:a16="http://schemas.microsoft.com/office/drawing/2014/main" id="{9449D01D-2BAE-E693-D251-1CF8352E3682}"/>
                      </a:ext>
                    </a:extLst>
                  </p:cNvPr>
                  <p:cNvCxnSpPr>
                    <a:cxnSpLocks/>
                    <a:stCxn id="64" idx="0"/>
                    <a:endCxn id="71" idx="4"/>
                  </p:cNvCxnSpPr>
                  <p:nvPr/>
                </p:nvCxnSpPr>
                <p:spPr>
                  <a:xfrm flipV="1">
                    <a:off x="6190871" y="3454418"/>
                    <a:ext cx="71222" cy="2118156"/>
                  </a:xfrm>
                  <a:prstGeom prst="line">
                    <a:avLst/>
                  </a:prstGeom>
                  <a:ln w="15875">
                    <a:solidFill>
                      <a:srgbClr val="FFC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onector recto 76">
                    <a:extLst>
                      <a:ext uri="{FF2B5EF4-FFF2-40B4-BE49-F238E27FC236}">
                        <a16:creationId xmlns:a16="http://schemas.microsoft.com/office/drawing/2014/main" id="{BC9F7369-0923-734C-4123-3532EDBA42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54209" y="5773158"/>
                    <a:ext cx="1867960" cy="0"/>
                  </a:xfrm>
                  <a:prstGeom prst="line">
                    <a:avLst/>
                  </a:prstGeom>
                  <a:ln w="15875">
                    <a:solidFill>
                      <a:srgbClr val="FFC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Arco 56">
                  <a:extLst>
                    <a:ext uri="{FF2B5EF4-FFF2-40B4-BE49-F238E27FC236}">
                      <a16:creationId xmlns:a16="http://schemas.microsoft.com/office/drawing/2014/main" id="{5EBCC0B6-67F6-67F9-C3CC-18FE9CE9AD8E}"/>
                    </a:ext>
                  </a:extLst>
                </p:cNvPr>
                <p:cNvSpPr/>
                <p:nvPr/>
              </p:nvSpPr>
              <p:spPr>
                <a:xfrm rot="18990184">
                  <a:off x="4894263" y="1576388"/>
                  <a:ext cx="731837" cy="723900"/>
                </a:xfrm>
                <a:prstGeom prst="arc">
                  <a:avLst>
                    <a:gd name="adj1" fmla="val 16200000"/>
                    <a:gd name="adj2" fmla="val 21308298"/>
                  </a:avLst>
                </a:prstGeom>
                <a:ln w="19050">
                  <a:solidFill>
                    <a:srgbClr val="C0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cxnSp>
              <p:nvCxnSpPr>
                <p:cNvPr id="58" name="Conector recto de flecha 57">
                  <a:extLst>
                    <a:ext uri="{FF2B5EF4-FFF2-40B4-BE49-F238E27FC236}">
                      <a16:creationId xmlns:a16="http://schemas.microsoft.com/office/drawing/2014/main" id="{B29641E2-0ACA-A85E-3C7F-B03E7AB8FE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3138" y="1966913"/>
                  <a:ext cx="1028700" cy="833437"/>
                </a:xfrm>
                <a:prstGeom prst="straightConnector1">
                  <a:avLst/>
                </a:prstGeom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4" name="Imagen 83">
                <a:extLst>
                  <a:ext uri="{FF2B5EF4-FFF2-40B4-BE49-F238E27FC236}">
                    <a16:creationId xmlns:a16="http://schemas.microsoft.com/office/drawing/2014/main" id="{00FF91CF-932D-241C-757F-647932527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8292" y="3034299"/>
                <a:ext cx="787790" cy="425367"/>
              </a:xfrm>
              <a:prstGeom prst="rect">
                <a:avLst/>
              </a:prstGeom>
            </p:spPr>
          </p:pic>
          <p:pic>
            <p:nvPicPr>
              <p:cNvPr id="86" name="Imagen 2" descr="Mapa&#10;&#10;Descripción generada automáticamente">
                <a:extLst>
                  <a:ext uri="{FF2B5EF4-FFF2-40B4-BE49-F238E27FC236}">
                    <a16:creationId xmlns:a16="http://schemas.microsoft.com/office/drawing/2014/main" id="{931F7A47-35A3-56F3-74EB-E948CF538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4945" y="6073240"/>
                <a:ext cx="726554" cy="40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Imagen 89">
                <a:extLst>
                  <a:ext uri="{FF2B5EF4-FFF2-40B4-BE49-F238E27FC236}">
                    <a16:creationId xmlns:a16="http://schemas.microsoft.com/office/drawing/2014/main" id="{E4BFD147-877F-3928-5E4B-5DAAD8138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5287" y="6138163"/>
                <a:ext cx="871021" cy="475864"/>
              </a:xfrm>
              <a:prstGeom prst="rect">
                <a:avLst/>
              </a:prstGeom>
            </p:spPr>
          </p:pic>
          <p:pic>
            <p:nvPicPr>
              <p:cNvPr id="93" name="Imagen 2" descr="Icono&#10;&#10;Descripción generada automáticamente">
                <a:extLst>
                  <a:ext uri="{FF2B5EF4-FFF2-40B4-BE49-F238E27FC236}">
                    <a16:creationId xmlns:a16="http://schemas.microsoft.com/office/drawing/2014/main" id="{2BB020B1-FC8A-0AA3-C6C4-228D2BE2D6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3110" y="3576920"/>
                <a:ext cx="1358656" cy="1215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134019C-10F4-0C16-80D0-F7BA341E575B}"/>
                  </a:ext>
                </a:extLst>
              </p:cNvPr>
              <p:cNvSpPr txBox="1"/>
              <p:nvPr/>
            </p:nvSpPr>
            <p:spPr>
              <a:xfrm>
                <a:off x="1014624" y="2425573"/>
                <a:ext cx="1480851" cy="329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ALGORITMO</a:t>
                </a:r>
              </a:p>
            </p:txBody>
          </p:sp>
        </p:grpSp>
        <p:pic>
          <p:nvPicPr>
            <p:cNvPr id="26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DDEA860A-141F-3262-63DE-CDEF02400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77CF48E0-EC02-B937-AD0C-0D2DA0022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926F19F-80F2-F6C9-4C32-B9F81F43E3FC}"/>
              </a:ext>
            </a:extLst>
          </p:cNvPr>
          <p:cNvGrpSpPr/>
          <p:nvPr/>
        </p:nvGrpSpPr>
        <p:grpSpPr>
          <a:xfrm>
            <a:off x="341832" y="-60941"/>
            <a:ext cx="11613734" cy="6581382"/>
            <a:chOff x="341832" y="-60941"/>
            <a:chExt cx="11613734" cy="6581382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3B02DE0D-DB73-D597-AC56-72B216984147}"/>
                </a:ext>
              </a:extLst>
            </p:cNvPr>
            <p:cNvGrpSpPr/>
            <p:nvPr/>
          </p:nvGrpSpPr>
          <p:grpSpPr>
            <a:xfrm>
              <a:off x="341832" y="82551"/>
              <a:ext cx="11613734" cy="6437890"/>
              <a:chOff x="-239713" y="82550"/>
              <a:chExt cx="12306301" cy="6755697"/>
            </a:xfrm>
          </p:grpSpPr>
          <p:grpSp>
            <p:nvGrpSpPr>
              <p:cNvPr id="6151" name="Grupo 6">
                <a:extLst>
                  <a:ext uri="{FF2B5EF4-FFF2-40B4-BE49-F238E27FC236}">
                    <a16:creationId xmlns:a16="http://schemas.microsoft.com/office/drawing/2014/main" id="{10EF7548-8E85-6D3B-EED3-57A967AAE8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39713" y="1281997"/>
                <a:ext cx="10315576" cy="5556250"/>
                <a:chOff x="490128" y="1233577"/>
                <a:chExt cx="10592143" cy="5684837"/>
              </a:xfrm>
            </p:grpSpPr>
            <p:pic>
              <p:nvPicPr>
                <p:cNvPr id="6155" name="Imagen 2" descr="Mapa&#10;&#10;Descripción generada automáticamente">
                  <a:extLst>
                    <a:ext uri="{FF2B5EF4-FFF2-40B4-BE49-F238E27FC236}">
                      <a16:creationId xmlns:a16="http://schemas.microsoft.com/office/drawing/2014/main" id="{DCB3E30E-455B-98CF-A9F7-1B484B4CD7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8349" y="1233577"/>
                  <a:ext cx="9775825" cy="5684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Elipse 1">
                  <a:extLst>
                    <a:ext uri="{FF2B5EF4-FFF2-40B4-BE49-F238E27FC236}">
                      <a16:creationId xmlns:a16="http://schemas.microsoft.com/office/drawing/2014/main" id="{70F0300D-5B08-9F82-AAAC-5C05C08F48F2}"/>
                    </a:ext>
                  </a:extLst>
                </p:cNvPr>
                <p:cNvSpPr/>
                <p:nvPr/>
              </p:nvSpPr>
              <p:spPr>
                <a:xfrm rot="18923684">
                  <a:off x="490128" y="3196377"/>
                  <a:ext cx="5776940" cy="1638858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sp>
              <p:nvSpPr>
                <p:cNvPr id="14" name="Elipse 13">
                  <a:extLst>
                    <a:ext uri="{FF2B5EF4-FFF2-40B4-BE49-F238E27FC236}">
                      <a16:creationId xmlns:a16="http://schemas.microsoft.com/office/drawing/2014/main" id="{014A42FE-D07D-5B03-DB50-78ABF854CB3D}"/>
                    </a:ext>
                  </a:extLst>
                </p:cNvPr>
                <p:cNvSpPr/>
                <p:nvPr/>
              </p:nvSpPr>
              <p:spPr>
                <a:xfrm rot="18923684">
                  <a:off x="5305332" y="3323068"/>
                  <a:ext cx="5776939" cy="1640482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</p:grpSp>
          <p:sp>
            <p:nvSpPr>
              <p:cNvPr id="6147" name="CuadroTexto 20">
                <a:extLst>
                  <a:ext uri="{FF2B5EF4-FFF2-40B4-BE49-F238E27FC236}">
                    <a16:creationId xmlns:a16="http://schemas.microsoft.com/office/drawing/2014/main" id="{92C65EB3-3F8E-9770-65F2-A775780B26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975" y="82550"/>
                <a:ext cx="2398713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PROYECTO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54B65B43-56AB-3BE6-E7C2-615B26D22054}"/>
                  </a:ext>
                </a:extLst>
              </p:cNvPr>
              <p:cNvGrpSpPr/>
              <p:nvPr/>
            </p:nvGrpSpPr>
            <p:grpSpPr>
              <a:xfrm>
                <a:off x="965399" y="590167"/>
                <a:ext cx="11101189" cy="4307773"/>
                <a:chOff x="965399" y="590167"/>
                <a:chExt cx="11101189" cy="4307773"/>
              </a:xfrm>
            </p:grpSpPr>
            <p:sp>
              <p:nvSpPr>
                <p:cNvPr id="6148" name="CuadroTexto 6">
                  <a:extLst>
                    <a:ext uri="{FF2B5EF4-FFF2-40B4-BE49-F238E27FC236}">
                      <a16:creationId xmlns:a16="http://schemas.microsoft.com/office/drawing/2014/main" id="{656642D5-92AD-4223-4FE8-1DFA6636FD6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27998" y="590167"/>
                  <a:ext cx="4834978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600" b="1" dirty="0">
                      <a:solidFill>
                        <a:srgbClr val="C00000"/>
                      </a:solidFill>
                    </a:rPr>
                    <a:t>Zoom imagen natural de la Laguna de  SUESCA</a:t>
                  </a:r>
                  <a:endParaRPr lang="es-CO" altLang="es-CO" sz="16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149" name="CuadroTexto 7">
                  <a:extLst>
                    <a:ext uri="{FF2B5EF4-FFF2-40B4-BE49-F238E27FC236}">
                      <a16:creationId xmlns:a16="http://schemas.microsoft.com/office/drawing/2014/main" id="{80AB76F8-E8D5-F87A-84EA-60B29597CE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399" y="893762"/>
                  <a:ext cx="22748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0070C0"/>
                      </a:solidFill>
                    </a:rPr>
                    <a:t>Febrero 13 de 2020</a:t>
                  </a:r>
                  <a:endParaRPr lang="es-CO" altLang="es-CO" sz="18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6150" name="CuadroTexto 8">
                  <a:extLst>
                    <a:ext uri="{FF2B5EF4-FFF2-40B4-BE49-F238E27FC236}">
                      <a16:creationId xmlns:a16="http://schemas.microsoft.com/office/drawing/2014/main" id="{BDE29F6B-6D3C-9D62-F8E0-D6145B05EC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37487" y="895350"/>
                  <a:ext cx="2276475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0070C0"/>
                      </a:solidFill>
                    </a:rPr>
                    <a:t>Febrero 17 de 2021</a:t>
                  </a:r>
                  <a:endParaRPr lang="es-CO" altLang="es-CO" sz="18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3321" name="CuadroTexto 11">
                  <a:extLst>
                    <a:ext uri="{FF2B5EF4-FFF2-40B4-BE49-F238E27FC236}">
                      <a16:creationId xmlns:a16="http://schemas.microsoft.com/office/drawing/2014/main" id="{E0E7F1E5-D3E6-6734-1AA1-01A883709D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68453" y="908328"/>
                  <a:ext cx="167225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s-CO" altLang="es-CO" sz="18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Bandas 4, 3, 2</a:t>
                  </a:r>
                  <a:endParaRPr lang="es-CO" altLang="es-CO" sz="18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53" name="CuadroTexto 2">
                  <a:extLst>
                    <a:ext uri="{FF2B5EF4-FFF2-40B4-BE49-F238E27FC236}">
                      <a16:creationId xmlns:a16="http://schemas.microsoft.com/office/drawing/2014/main" id="{CA2E013A-BAA4-DBD5-D481-2DD290D3C4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56800" y="2312617"/>
                  <a:ext cx="2109788" cy="25853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CO" altLang="es-CO" sz="1800" dirty="0"/>
                    <a:t>Se alcanzan a ver las imágenes del agua, </a:t>
                  </a:r>
                  <a:r>
                    <a:rPr lang="es-CO" altLang="es-CO" sz="1800" b="1" dirty="0">
                      <a:solidFill>
                        <a:srgbClr val="C00000"/>
                      </a:solidFill>
                    </a:rPr>
                    <a:t>pero no se puede asegurar cuál es la masa de agua real </a:t>
                  </a:r>
                  <a:r>
                    <a:rPr lang="es-CO" altLang="es-CO" sz="1800" dirty="0"/>
                    <a:t>hasta no aplicar el algoritmo que se va a desarrollar</a:t>
                  </a:r>
                </a:p>
              </p:txBody>
            </p:sp>
          </p:grpSp>
        </p:grpSp>
        <p:pic>
          <p:nvPicPr>
            <p:cNvPr id="4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96BC03CB-E84D-9E43-E289-09694BAAD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33DF338-3D1D-067A-8594-92C079466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6">
            <a:extLst>
              <a:ext uri="{FF2B5EF4-FFF2-40B4-BE49-F238E27FC236}">
                <a16:creationId xmlns:a16="http://schemas.microsoft.com/office/drawing/2014/main" id="{E1E8CB80-8A31-7539-43F4-BF65E65EA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533" y="1117972"/>
            <a:ext cx="5491393" cy="34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800" b="1" dirty="0">
                <a:solidFill>
                  <a:srgbClr val="C00000"/>
                </a:solidFill>
              </a:rPr>
              <a:t>Zoom imagen infrarroja de la Laguna de  SUESCA</a:t>
            </a:r>
            <a:endParaRPr lang="es-CO" altLang="es-CO" sz="1800" b="1" dirty="0">
              <a:solidFill>
                <a:srgbClr val="C00000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C5CF07-F204-3E0D-062B-E042D5187BFA}"/>
              </a:ext>
            </a:extLst>
          </p:cNvPr>
          <p:cNvGrpSpPr/>
          <p:nvPr/>
        </p:nvGrpSpPr>
        <p:grpSpPr>
          <a:xfrm>
            <a:off x="1051133" y="264920"/>
            <a:ext cx="10545510" cy="6452074"/>
            <a:chOff x="1051133" y="264920"/>
            <a:chExt cx="10545510" cy="6452074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9201DAAC-CDC5-773D-F10D-57912CFD3006}"/>
                </a:ext>
              </a:extLst>
            </p:cNvPr>
            <p:cNvGrpSpPr/>
            <p:nvPr/>
          </p:nvGrpSpPr>
          <p:grpSpPr>
            <a:xfrm>
              <a:off x="1051133" y="419454"/>
              <a:ext cx="10545510" cy="6297540"/>
              <a:chOff x="854075" y="82550"/>
              <a:chExt cx="10993438" cy="6753225"/>
            </a:xfrm>
          </p:grpSpPr>
          <p:sp>
            <p:nvSpPr>
              <p:cNvPr id="8195" name="CuadroTexto 20">
                <a:extLst>
                  <a:ext uri="{FF2B5EF4-FFF2-40B4-BE49-F238E27FC236}">
                    <a16:creationId xmlns:a16="http://schemas.microsoft.com/office/drawing/2014/main" id="{5DB33EF1-AD26-27E6-811C-834A858E5B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975" y="82550"/>
                <a:ext cx="2398713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PROYECTO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pic>
            <p:nvPicPr>
              <p:cNvPr id="8196" name="Imagen 2" descr="Mapa&#10;&#10;Descripción generada automáticamente">
                <a:extLst>
                  <a:ext uri="{FF2B5EF4-FFF2-40B4-BE49-F238E27FC236}">
                    <a16:creationId xmlns:a16="http://schemas.microsoft.com/office/drawing/2014/main" id="{9FEB7897-E8A5-24F2-C8BA-66094DD479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801" y="1579683"/>
                <a:ext cx="9092357" cy="525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8" name="CuadroTexto 9">
                <a:extLst>
                  <a:ext uri="{FF2B5EF4-FFF2-40B4-BE49-F238E27FC236}">
                    <a16:creationId xmlns:a16="http://schemas.microsoft.com/office/drawing/2014/main" id="{FD22F016-49B3-D198-D596-9CD31241F1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25036" y="1170109"/>
                <a:ext cx="2274887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b="1" dirty="0">
                    <a:solidFill>
                      <a:srgbClr val="0070C0"/>
                    </a:solidFill>
                  </a:rPr>
                  <a:t>Febrero 17 de 2021</a:t>
                </a:r>
                <a:endParaRPr lang="es-CO" altLang="es-CO" sz="1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FBE9DC5A-3005-0753-8271-C205255C51AB}"/>
                  </a:ext>
                </a:extLst>
              </p:cNvPr>
              <p:cNvSpPr/>
              <p:nvPr/>
            </p:nvSpPr>
            <p:spPr>
              <a:xfrm rot="18923684">
                <a:off x="854075" y="2819400"/>
                <a:ext cx="5360988" cy="163988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67250CFB-28DF-A767-B6C4-6612A8F8D5CB}"/>
                  </a:ext>
                </a:extLst>
              </p:cNvPr>
              <p:cNvSpPr/>
              <p:nvPr/>
            </p:nvSpPr>
            <p:spPr>
              <a:xfrm rot="18923684">
                <a:off x="5400675" y="2898775"/>
                <a:ext cx="5360988" cy="163988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/>
              </a:p>
            </p:txBody>
          </p:sp>
          <p:sp>
            <p:nvSpPr>
              <p:cNvPr id="15371" name="CuadroTexto 10">
                <a:extLst>
                  <a:ext uri="{FF2B5EF4-FFF2-40B4-BE49-F238E27FC236}">
                    <a16:creationId xmlns:a16="http://schemas.microsoft.com/office/drawing/2014/main" id="{80C55D8E-800A-FE80-3225-7C32B2FFC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2581" y="1170108"/>
                <a:ext cx="3365500" cy="369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s-MX" altLang="es-CO" sz="1800" b="1" dirty="0">
                    <a:solidFill>
                      <a:schemeClr val="accent2">
                        <a:lumMod val="50000"/>
                      </a:schemeClr>
                    </a:solidFill>
                  </a:rPr>
                  <a:t>Infrarrojo falso </a:t>
                </a:r>
                <a:r>
                  <a:rPr lang="es-MX" altLang="es-CO" sz="1800" dirty="0">
                    <a:solidFill>
                      <a:schemeClr val="accent2">
                        <a:lumMod val="50000"/>
                      </a:schemeClr>
                    </a:solidFill>
                  </a:rPr>
                  <a:t>Bandas 8, 4, 3</a:t>
                </a:r>
                <a:endParaRPr lang="es-CO" altLang="es-CO" sz="1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02" name="CuadroTexto 11">
                <a:extLst>
                  <a:ext uri="{FF2B5EF4-FFF2-40B4-BE49-F238E27FC236}">
                    <a16:creationId xmlns:a16="http://schemas.microsoft.com/office/drawing/2014/main" id="{4D3B6347-0431-BAB8-623B-19C421C475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77513" y="3022600"/>
                <a:ext cx="1270000" cy="147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dirty="0"/>
                  <a:t>Se hacen más visibles 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dirty="0"/>
                  <a:t>las zonas del agua</a:t>
                </a:r>
                <a:endParaRPr lang="es-CO" altLang="es-CO" sz="1800" dirty="0"/>
              </a:p>
            </p:txBody>
          </p:sp>
          <p:sp>
            <p:nvSpPr>
              <p:cNvPr id="8203" name="CuadroTexto 7">
                <a:extLst>
                  <a:ext uri="{FF2B5EF4-FFF2-40B4-BE49-F238E27FC236}">
                    <a16:creationId xmlns:a16="http://schemas.microsoft.com/office/drawing/2014/main" id="{D06FAF3C-935A-7835-33DA-AB67C84656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1025" y="1173282"/>
                <a:ext cx="227488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b="1" dirty="0">
                    <a:solidFill>
                      <a:srgbClr val="0070C0"/>
                    </a:solidFill>
                  </a:rPr>
                  <a:t>Febrero 13 de 2020</a:t>
                </a:r>
                <a:endParaRPr lang="es-CO" altLang="es-CO" sz="1800" b="1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4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4C15ED6-76EF-B967-9149-F1CB96042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437" y="534924"/>
              <a:ext cx="2247622" cy="62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EF1B332-EB7D-AA7C-3513-D7DCF8971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4326" y="264920"/>
              <a:ext cx="1831423" cy="10291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EBF36EF5-4A30-EE93-FFFC-88FD9D3E6E62}"/>
              </a:ext>
            </a:extLst>
          </p:cNvPr>
          <p:cNvGrpSpPr/>
          <p:nvPr/>
        </p:nvGrpSpPr>
        <p:grpSpPr>
          <a:xfrm>
            <a:off x="1357372" y="-60941"/>
            <a:ext cx="10005953" cy="6918941"/>
            <a:chOff x="1357372" y="-60941"/>
            <a:chExt cx="10005953" cy="6918941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3EE34D0D-1177-38EA-D45A-23A92D93B38C}"/>
                </a:ext>
              </a:extLst>
            </p:cNvPr>
            <p:cNvGrpSpPr/>
            <p:nvPr/>
          </p:nvGrpSpPr>
          <p:grpSpPr>
            <a:xfrm>
              <a:off x="2235200" y="82550"/>
              <a:ext cx="9128125" cy="6775450"/>
              <a:chOff x="2235200" y="82550"/>
              <a:chExt cx="9128125" cy="6775450"/>
            </a:xfrm>
          </p:grpSpPr>
          <p:sp>
            <p:nvSpPr>
              <p:cNvPr id="10243" name="CuadroTexto 20">
                <a:extLst>
                  <a:ext uri="{FF2B5EF4-FFF2-40B4-BE49-F238E27FC236}">
                    <a16:creationId xmlns:a16="http://schemas.microsoft.com/office/drawing/2014/main" id="{F7D5A796-9F8A-F5EE-73DF-D46FB8E42B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975" y="82550"/>
                <a:ext cx="2398713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PROYECTO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10244" name="CuadroTexto 6">
                <a:extLst>
                  <a:ext uri="{FF2B5EF4-FFF2-40B4-BE49-F238E27FC236}">
                    <a16:creationId xmlns:a16="http://schemas.microsoft.com/office/drawing/2014/main" id="{CE128A96-ADE2-4978-70D4-092604838D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0375" y="1371600"/>
                <a:ext cx="20320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b="1" dirty="0">
                    <a:solidFill>
                      <a:srgbClr val="0070C0"/>
                    </a:solidFill>
                  </a:rPr>
                  <a:t>Junio 25 de 2020</a:t>
                </a:r>
                <a:endParaRPr lang="es-CO" altLang="es-CO" sz="1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245" name="CuadroTexto 7">
                <a:extLst>
                  <a:ext uri="{FF2B5EF4-FFF2-40B4-BE49-F238E27FC236}">
                    <a16:creationId xmlns:a16="http://schemas.microsoft.com/office/drawing/2014/main" id="{67EE5957-58D0-9427-DC75-B01BEB5D03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6200" y="1393825"/>
                <a:ext cx="227488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b="1">
                    <a:solidFill>
                      <a:srgbClr val="0070C0"/>
                    </a:solidFill>
                  </a:rPr>
                  <a:t>Febrero 17 de 2021</a:t>
                </a:r>
                <a:endParaRPr lang="es-CO" altLang="es-CO" sz="1800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10246" name="CuadroTexto 8">
                <a:extLst>
                  <a:ext uri="{FF2B5EF4-FFF2-40B4-BE49-F238E27FC236}">
                    <a16:creationId xmlns:a16="http://schemas.microsoft.com/office/drawing/2014/main" id="{EC26C808-8BCA-DA90-11E0-2009C0D071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0375" y="849422"/>
                <a:ext cx="612218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dirty="0">
                    <a:solidFill>
                      <a:srgbClr val="C00000"/>
                    </a:solidFill>
                  </a:rPr>
                  <a:t>Imagen de tierra y agua en la región Laguna de  SUESCA</a:t>
                </a:r>
                <a:endParaRPr lang="es-CO" altLang="es-CO" sz="180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0247" name="Imagen 2" descr="Pantalla de video juego&#10;&#10;Descripción generada automáticamente con confianza media">
                <a:extLst>
                  <a:ext uri="{FF2B5EF4-FFF2-40B4-BE49-F238E27FC236}">
                    <a16:creationId xmlns:a16="http://schemas.microsoft.com/office/drawing/2014/main" id="{5A29CDED-3BAA-07D8-3E07-A8EC4A4E6F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5200" y="1717675"/>
                <a:ext cx="7180263" cy="514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48" name="CuadroTexto 10">
                <a:extLst>
                  <a:ext uri="{FF2B5EF4-FFF2-40B4-BE49-F238E27FC236}">
                    <a16:creationId xmlns:a16="http://schemas.microsoft.com/office/drawing/2014/main" id="{F425D59B-1FE3-0698-AB0A-684386C277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7331" y="1103717"/>
                <a:ext cx="60960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dirty="0">
                    <a:solidFill>
                      <a:schemeClr val="accent1"/>
                    </a:solidFill>
                  </a:rPr>
                  <a:t>MSI </a:t>
                </a:r>
                <a:r>
                  <a:rPr lang="es-MX" altLang="es-CO" sz="1800" dirty="0" err="1">
                    <a:solidFill>
                      <a:schemeClr val="accent1"/>
                    </a:solidFill>
                  </a:rPr>
                  <a:t>Land</a:t>
                </a:r>
                <a:r>
                  <a:rPr lang="es-MX" altLang="es-CO" sz="1800" dirty="0">
                    <a:solidFill>
                      <a:schemeClr val="accent1"/>
                    </a:solidFill>
                  </a:rPr>
                  <a:t> </a:t>
                </a:r>
                <a:r>
                  <a:rPr lang="es-MX" altLang="es-CO" sz="1800" dirty="0" err="1">
                    <a:solidFill>
                      <a:schemeClr val="accent1"/>
                    </a:solidFill>
                  </a:rPr>
                  <a:t>Water</a:t>
                </a:r>
                <a:r>
                  <a:rPr lang="es-MX" altLang="es-CO" sz="1800" dirty="0">
                    <a:solidFill>
                      <a:schemeClr val="accent1"/>
                    </a:solidFill>
                  </a:rPr>
                  <a:t> </a:t>
                </a:r>
                <a:r>
                  <a:rPr lang="es-MX" altLang="es-CO" sz="1800" dirty="0"/>
                  <a:t>(Tierra Agua), Bandas </a:t>
                </a:r>
                <a:r>
                  <a:rPr lang="es-MX" altLang="es-CO" sz="1800" dirty="0">
                    <a:solidFill>
                      <a:schemeClr val="accent1"/>
                    </a:solidFill>
                  </a:rPr>
                  <a:t>11, 8, 4</a:t>
                </a:r>
                <a:endParaRPr lang="es-CO" altLang="es-CO" sz="1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249" name="CuadroTexto 2">
                <a:extLst>
                  <a:ext uri="{FF2B5EF4-FFF2-40B4-BE49-F238E27FC236}">
                    <a16:creationId xmlns:a16="http://schemas.microsoft.com/office/drawing/2014/main" id="{4A36184B-5993-4B77-1E96-43217DDEBD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67875" y="3429000"/>
                <a:ext cx="16954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800">
                    <a:solidFill>
                      <a:schemeClr val="accent1"/>
                    </a:solidFill>
                  </a:rPr>
                  <a:t>Después de Reensamblar las bandas</a:t>
                </a:r>
              </a:p>
            </p:txBody>
          </p:sp>
        </p:grp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9940A12E-B158-6732-6264-2249D1ED3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65560E1-F1E3-EF36-09D0-7D6FD7F41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715DFD8-7D40-EF11-EA4D-F263EEB43EE2}"/>
              </a:ext>
            </a:extLst>
          </p:cNvPr>
          <p:cNvGrpSpPr/>
          <p:nvPr/>
        </p:nvGrpSpPr>
        <p:grpSpPr>
          <a:xfrm>
            <a:off x="1283124" y="145544"/>
            <a:ext cx="10274680" cy="6566912"/>
            <a:chOff x="1283124" y="145544"/>
            <a:chExt cx="10274680" cy="656691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2DFB723D-793A-3B62-172F-320FC6C03339}"/>
                </a:ext>
              </a:extLst>
            </p:cNvPr>
            <p:cNvGrpSpPr/>
            <p:nvPr/>
          </p:nvGrpSpPr>
          <p:grpSpPr>
            <a:xfrm>
              <a:off x="1283124" y="145544"/>
              <a:ext cx="10274680" cy="6566912"/>
              <a:chOff x="1710414" y="82550"/>
              <a:chExt cx="10274680" cy="6566912"/>
            </a:xfrm>
          </p:grpSpPr>
          <p:sp>
            <p:nvSpPr>
              <p:cNvPr id="38915" name="CuadroTexto 8">
                <a:extLst>
                  <a:ext uri="{FF2B5EF4-FFF2-40B4-BE49-F238E27FC236}">
                    <a16:creationId xmlns:a16="http://schemas.microsoft.com/office/drawing/2014/main" id="{757C775B-47B6-DD8D-E89C-11D2FA72CC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975" y="82550"/>
                <a:ext cx="2398713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PROYECTO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pic>
            <p:nvPicPr>
              <p:cNvPr id="38919" name="Imagen 2" descr="Imagen que contiene texto&#10;&#10;Descripción generada automáticamente">
                <a:extLst>
                  <a:ext uri="{FF2B5EF4-FFF2-40B4-BE49-F238E27FC236}">
                    <a16:creationId xmlns:a16="http://schemas.microsoft.com/office/drawing/2014/main" id="{B4219443-4126-2D4A-36DB-DBEE547EB1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3790" y="2321010"/>
                <a:ext cx="4041304" cy="266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A93CAD93-F6C3-E4E0-175D-253E08F9798B}"/>
                  </a:ext>
                </a:extLst>
              </p:cNvPr>
              <p:cNvSpPr/>
              <p:nvPr/>
            </p:nvSpPr>
            <p:spPr bwMode="auto">
              <a:xfrm>
                <a:off x="2673940" y="3680260"/>
                <a:ext cx="4857701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CO" sz="16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NDWI</a:t>
                </a:r>
                <a:r>
                  <a:rPr lang="es-CO" sz="1600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 se utiliza para el análisis de </a:t>
                </a:r>
                <a:r>
                  <a:rPr lang="es-CO" sz="1600" b="1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masas de agua. </a:t>
                </a:r>
                <a:r>
                  <a:rPr lang="es-CO" sz="1600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Utiliza</a:t>
                </a:r>
                <a:r>
                  <a:rPr lang="es-CO" sz="1600" b="1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 bandas verdes y casi infrarrojas de imágenes de teledetección</a:t>
                </a:r>
                <a:r>
                  <a:rPr lang="es-CO" sz="1600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. Puede mejorar la información sobre el agua de manera eficiente en la mayoría de los casos. Es sensible a la acumulación de tierra y resulta en la sobreestimación de los cuerpos de agua. </a:t>
                </a:r>
                <a:endParaRPr lang="es-CO" sz="1600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26" name="Rectángulo 22">
                <a:extLst>
                  <a:ext uri="{FF2B5EF4-FFF2-40B4-BE49-F238E27FC236}">
                    <a16:creationId xmlns:a16="http://schemas.microsoft.com/office/drawing/2014/main" id="{45A019FB-2E54-71E4-BA9C-3BCCD97A5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0414" y="6372471"/>
                <a:ext cx="6880663" cy="276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200">
                    <a:cs typeface="Arial" panose="020B0604020202020204" pitchFamily="34" charset="0"/>
                    <a:hlinkClick r:id="rId3"/>
                  </a:rPr>
                  <a:t>https://acolita.com/lista-de-indices-espectrales-en-sentinel-2-y-landsat/</a:t>
                </a:r>
                <a:r>
                  <a:rPr lang="es-CO" altLang="es-CO" sz="1200">
                    <a:cs typeface="Arial" panose="020B0604020202020204" pitchFamily="34" charset="0"/>
                  </a:rPr>
                  <a:t>  </a:t>
                </a:r>
                <a:r>
                  <a:rPr lang="es-CO" altLang="es-CO" sz="1200">
                    <a:cs typeface="Arial" panose="020B0604020202020204" pitchFamily="34" charset="0"/>
                    <a:hlinkClick r:id="rId4"/>
                  </a:rPr>
                  <a:t>https://eos.com/ndwi/es/</a:t>
                </a:r>
                <a:endParaRPr lang="es-CO" altLang="es-CO" sz="1200">
                  <a:cs typeface="Arial" panose="020B0604020202020204" pitchFamily="34" charset="0"/>
                </a:endParaRPr>
              </a:p>
            </p:txBody>
          </p:sp>
          <p:sp>
            <p:nvSpPr>
              <p:cNvPr id="38917" name="CuadroTexto 24">
                <a:extLst>
                  <a:ext uri="{FF2B5EF4-FFF2-40B4-BE49-F238E27FC236}">
                    <a16:creationId xmlns:a16="http://schemas.microsoft.com/office/drawing/2014/main" id="{B8520C0C-7F0A-8865-6C4E-849F970C97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5237" y="969376"/>
                <a:ext cx="686604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dirty="0">
                    <a:solidFill>
                      <a:schemeClr val="accent1"/>
                    </a:solidFill>
                  </a:rPr>
                  <a:t>Se va a aplicar el Índice Diferencial de Agua Normalizado: </a:t>
                </a:r>
                <a:r>
                  <a:rPr lang="es-MX" altLang="es-CO" sz="1800" b="1" dirty="0">
                    <a:solidFill>
                      <a:srgbClr val="C00000"/>
                    </a:solidFill>
                  </a:rPr>
                  <a:t>NDWI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b="1" dirty="0">
                    <a:solidFill>
                      <a:schemeClr val="accent1"/>
                    </a:solidFill>
                  </a:rPr>
                  <a:t>Para mejorar la información de presencia de agua</a:t>
                </a:r>
                <a:endParaRPr lang="es-CO" altLang="es-CO" sz="18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F61C5113-65A2-4C13-7AA7-BD191F47D3D2}"/>
                  </a:ext>
                </a:extLst>
              </p:cNvPr>
              <p:cNvSpPr txBox="1"/>
              <p:nvPr/>
            </p:nvSpPr>
            <p:spPr>
              <a:xfrm>
                <a:off x="3264685" y="2211558"/>
                <a:ext cx="3480504" cy="92333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s-CO" dirty="0"/>
                  <a:t>Formula: </a:t>
                </a:r>
              </a:p>
              <a:p>
                <a:pPr algn="ctr">
                  <a:defRPr/>
                </a:pPr>
                <a:r>
                  <a:rPr lang="es-CO" sz="1800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(</a:t>
                </a:r>
                <a:r>
                  <a:rPr lang="es-CO" sz="1800" dirty="0">
                    <a:solidFill>
                      <a:schemeClr val="accent6">
                        <a:lumMod val="75000"/>
                      </a:schemeClr>
                    </a:solidFill>
                    <a:cs typeface="Arial" panose="020B0604020202020204" pitchFamily="34" charset="0"/>
                  </a:rPr>
                  <a:t>B3</a:t>
                </a:r>
                <a:r>
                  <a:rPr lang="es-CO" sz="1800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es-CO" sz="18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B8</a:t>
                </a:r>
                <a:r>
                  <a:rPr lang="es-CO" sz="1800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) / (</a:t>
                </a:r>
                <a:r>
                  <a:rPr lang="es-CO" sz="1800" dirty="0">
                    <a:solidFill>
                      <a:schemeClr val="accent6">
                        <a:lumMod val="75000"/>
                      </a:schemeClr>
                    </a:solidFill>
                    <a:cs typeface="Arial" panose="020B0604020202020204" pitchFamily="34" charset="0"/>
                  </a:rPr>
                  <a:t>B3</a:t>
                </a:r>
                <a:r>
                  <a:rPr lang="es-CO" sz="1800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 + </a:t>
                </a:r>
                <a:r>
                  <a:rPr lang="es-CO" sz="18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B8</a:t>
                </a:r>
                <a:r>
                  <a:rPr lang="es-CO" sz="1800" dirty="0">
                    <a:solidFill>
                      <a:srgbClr val="3A3A3A"/>
                    </a:solidFill>
                    <a:cs typeface="Arial" panose="020B0604020202020204" pitchFamily="34" charset="0"/>
                  </a:rPr>
                  <a:t>)</a:t>
                </a:r>
              </a:p>
              <a:p>
                <a:pPr algn="ctr">
                  <a:defRPr/>
                </a:pPr>
                <a:r>
                  <a:rPr lang="es-CO" sz="1800" dirty="0">
                    <a:solidFill>
                      <a:schemeClr val="accent6">
                        <a:lumMod val="75000"/>
                      </a:schemeClr>
                    </a:solidFill>
                    <a:cs typeface="Arial" panose="020B0604020202020204" pitchFamily="34" charset="0"/>
                  </a:rPr>
                  <a:t>B3: Verde; </a:t>
                </a:r>
                <a:r>
                  <a:rPr lang="es-CO" sz="18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B8 Infrarrojo cercano</a:t>
                </a:r>
                <a:endParaRPr lang="es-CO" dirty="0"/>
              </a:p>
            </p:txBody>
          </p:sp>
        </p:grpSp>
        <p:pic>
          <p:nvPicPr>
            <p:cNvPr id="4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DB7031E1-B707-ECCB-C137-97498E77F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82900F10-CC2E-9C2F-6D66-EC3DC5C9E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073" y="-60941"/>
            <a:ext cx="1909214" cy="1103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F97DB378-D5BD-A57A-1A9C-D09C7B6127CB}"/>
              </a:ext>
            </a:extLst>
          </p:cNvPr>
          <p:cNvGrpSpPr/>
          <p:nvPr/>
        </p:nvGrpSpPr>
        <p:grpSpPr>
          <a:xfrm>
            <a:off x="468119" y="-60941"/>
            <a:ext cx="9983388" cy="6726661"/>
            <a:chOff x="468119" y="-60941"/>
            <a:chExt cx="9983388" cy="672666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24ECD3A-DA72-9932-7A2C-642D52A67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19" y="1124762"/>
              <a:ext cx="9983388" cy="5540958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5375BB0-0548-84BB-43BF-8E735D798C6A}"/>
                </a:ext>
              </a:extLst>
            </p:cNvPr>
            <p:cNvSpPr txBox="1"/>
            <p:nvPr/>
          </p:nvSpPr>
          <p:spPr>
            <a:xfrm>
              <a:off x="3456394" y="779956"/>
              <a:ext cx="5684809" cy="359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</a:rPr>
                <a:t>Imagen después de aplicar </a:t>
              </a:r>
              <a:r>
                <a:rPr lang="es-CO" b="1" dirty="0">
                  <a:solidFill>
                    <a:srgbClr val="C00000"/>
                  </a:solidFill>
                </a:rPr>
                <a:t>NDWI</a:t>
              </a:r>
              <a:r>
                <a:rPr lang="es-CO" b="1" dirty="0">
                  <a:solidFill>
                    <a:schemeClr val="accent1"/>
                  </a:solidFill>
                </a:rPr>
                <a:t> (B3-B8)/(B3 + B8)</a:t>
              </a: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81F7C25-BECB-4639-4607-2518DF969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314" y="220554"/>
              <a:ext cx="2308685" cy="65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0DCA21C-7D1D-CC6C-56F2-20204634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0328" y="-60941"/>
              <a:ext cx="1881179" cy="10729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10491</TotalTime>
  <Words>659</Words>
  <Application>Microsoft Office PowerPoint</Application>
  <PresentationFormat>Panorámica</PresentationFormat>
  <Paragraphs>131</Paragraphs>
  <Slides>14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Liberation Serif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724</cp:revision>
  <dcterms:created xsi:type="dcterms:W3CDTF">2020-07-12T17:09:54Z</dcterms:created>
  <dcterms:modified xsi:type="dcterms:W3CDTF">2023-01-10T15:56:15Z</dcterms:modified>
</cp:coreProperties>
</file>