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8" r:id="rId2"/>
    <p:sldId id="380" r:id="rId3"/>
    <p:sldId id="518" r:id="rId4"/>
    <p:sldId id="256" r:id="rId5"/>
    <p:sldId id="633" r:id="rId6"/>
    <p:sldId id="519" r:id="rId7"/>
    <p:sldId id="520" r:id="rId8"/>
    <p:sldId id="331" r:id="rId9"/>
    <p:sldId id="382" r:id="rId10"/>
    <p:sldId id="332" r:id="rId11"/>
    <p:sldId id="346" r:id="rId12"/>
    <p:sldId id="258" r:id="rId13"/>
    <p:sldId id="354" r:id="rId14"/>
    <p:sldId id="355" r:id="rId15"/>
    <p:sldId id="357" r:id="rId16"/>
    <p:sldId id="358" r:id="rId17"/>
    <p:sldId id="360" r:id="rId18"/>
    <p:sldId id="369" r:id="rId19"/>
    <p:sldId id="370" r:id="rId20"/>
    <p:sldId id="384" r:id="rId21"/>
    <p:sldId id="363" r:id="rId22"/>
    <p:sldId id="366" r:id="rId23"/>
    <p:sldId id="372" r:id="rId24"/>
    <p:sldId id="631" r:id="rId25"/>
    <p:sldId id="632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BB0F1-BA70-4194-935C-813955D42D91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1705-B8CB-4F06-8FBB-4B4C351595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2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23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3B9FB-1D8D-48E0-B129-5115777A8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784D8-69DD-4D89-BFFA-378C4C098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0BDBC3-0C5B-4C8F-A524-30F108B5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BB976-171C-4EF0-A1A4-EB9435F9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32187F-FC56-4C12-8534-D1E66147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7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B2683-3F3A-4DCC-BEDF-474F7B35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2E9F27-0DF8-44BC-A24A-9F9ED95FB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A8908-BD4D-49C3-8D24-DF3CA7AD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F5B4A-0CB7-41E2-8498-D0C3AA15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A80B0-9146-4A5F-8A16-51349C59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5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E2D739-445F-4B7B-AB74-DA1199CF7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77B1FA-3D54-427D-92D8-DA82E1C81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6C2EC-A509-4907-AB1F-EA97ADDD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F5093-4D8A-480E-B782-215C2216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FFD28-281A-4515-9B38-F51708DD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08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884A4-DD40-4FA0-8B6E-847D3BF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D4216-66D6-43B4-9CCE-5B17A33AA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64456-1765-4353-BCAA-06669A45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39EBD9-EF12-42CC-9E94-7B1D444B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E1F48-B112-4D4D-A56E-93DE5C52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0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77DA0-611D-46E5-BAD0-19B0B5B6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F759-9579-4C6A-8274-993881D9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0937E-DCD8-4E5E-9DB5-5FD22151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7E1F6-87EA-466E-B212-E824E6CC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2CCED5-8659-4D8E-B91F-D45A15D7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53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BD2C-66F8-4DF2-8175-5EF5934B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FE4B3B-696C-46EB-B898-DC2895AE8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006F2E-4FB9-46F4-BC01-457A8B93F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ACB791-DB69-46C2-902B-4427B6FC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0C39C1-86A5-48B1-A1DF-B6BAEA18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DB9711-E55F-410D-96FA-0ECF240C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99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91FF9-7C98-4464-A3DE-EB79B094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FF69DF-53FE-4280-AD81-9D9D9ECA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64EA3F-83A6-4AD3-BC73-9DDDCFEE7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697F9C-BA44-4E08-B22A-25504FE11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3FA369-E235-4320-99D5-3C6200F2F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3BDB03-3775-43B1-AF5B-B503B2F28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1FA313-C29F-4D5D-88FA-27AEE47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DE7A18-4728-44DA-9D8F-AA0EFBC9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76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CB91E-C136-413A-8575-54BDE7CE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B48797-72F1-4213-9AD6-FB41C230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2F43FF-D3E7-40BB-9E00-F7597284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9B8E61-7282-4018-993E-6494E28E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67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1A896E-D648-45DC-9B3B-F52B99F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57276C-5088-49D1-8B2D-9358A19B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A9A37-EA3D-4449-AFEA-FB3B577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50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F83DF-2D4F-4E18-9AED-C3D0C300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A19-B6D1-41BF-A470-611E4EFD6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CDB357-212F-410A-AC62-E97138E9D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7EFCA7-4A15-4A83-B979-43DB4099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EDA13D-6CDF-46F8-AD9A-E482EBEC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D4ECCF-DF46-4EB3-A931-5C1907F7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1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3ECE1-A5D9-42F3-9CA0-50DDD862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7B07C4-851C-45EA-AF25-BED543FC7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71D95A-A825-4C32-98F2-11F635A55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B6744F-620D-430C-B98E-D4DD509A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7AE998-A6B4-46CD-B714-CED71AB5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9B8A74-BA43-4B2B-96CD-6A78B27D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527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EF48822-B16B-4B07-8DA9-A1F11275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CA33A4-C9D0-40E7-B732-74138549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6D5306-1438-4F2C-8CAE-F8653CF31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78F33-44D3-4D52-9661-0E6A487F7B4C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07169-10D0-44C6-A198-F64F6CACC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BD2CAB-32CE-4192-8095-BE09BBEFD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85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ostenibilidad.semana.com/medio-ambiente/articulo/incendios-en-el-catatumbo-agravaron-la-mala-calidad-del-aire-en-cucuta/495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colita.com/lista-de-indices-espectrales-en-sentinel-2-y-landsat/" TargetMode="External"/><Relationship Id="rId2" Type="http://schemas.openxmlformats.org/officeDocument/2006/relationships/hyperlink" Target="http://www.gisandbeers.com/analisis-severidad-incendios-indice-n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geo.university/pages/spectral-indices-with-multispectral-satellite-dat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swGA_61kNk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swGA_61kNk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1048233" y="1460622"/>
            <a:ext cx="964879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Incendio en el Catatumbo, Colombia, en Marzo de 2020</a:t>
            </a: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Manuel Dávila Sguerra</a:t>
            </a: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Documento técnico sobre la metodología para el análisis</a:t>
            </a: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Información en:</a:t>
            </a:r>
          </a:p>
          <a:p>
            <a:pPr algn="ctr" fontAlgn="base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https://sostenibilidad.semana.com/medio-ambiente/articulo/incendios-en-el-catatumbo-agravaron-la-mala-calidad-del-aire-en-cucuta/49573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31A5E4-1039-409D-AFAA-4B7EB98B6BC5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F6449A6-2381-0A4F-577C-CF585C661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508" y="802760"/>
            <a:ext cx="3083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MX" altLang="es-CO" sz="2800" b="1" dirty="0">
                <a:solidFill>
                  <a:srgbClr val="C00000"/>
                </a:solidFill>
                <a:cs typeface="Arial" panose="020B0604020202020204" pitchFamily="34" charset="0"/>
              </a:rPr>
              <a:t>La Noticia</a:t>
            </a:r>
            <a:r>
              <a:rPr lang="es-MX" altLang="es-CO" sz="2800" b="1" dirty="0"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00778B3-B9B3-E74A-C43A-CBCAD0A1A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33" y="292047"/>
            <a:ext cx="2652230" cy="75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7C425A-7235-ED72-32FA-F5A929FB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969" y="292047"/>
            <a:ext cx="19082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F9B6BE0-1F43-49A7-BACB-91856E773E18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F5388D-6BF1-4FD1-A4A9-C771425FB453}"/>
              </a:ext>
            </a:extLst>
          </p:cNvPr>
          <p:cNvSpPr txBox="1"/>
          <p:nvPr/>
        </p:nvSpPr>
        <p:spPr>
          <a:xfrm>
            <a:off x="2374347" y="670668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Flujo de trabajo de conversión de bandas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6C882C6-AF59-1306-A731-6FF2E893B920}"/>
              </a:ext>
            </a:extLst>
          </p:cNvPr>
          <p:cNvGrpSpPr/>
          <p:nvPr/>
        </p:nvGrpSpPr>
        <p:grpSpPr>
          <a:xfrm>
            <a:off x="3458451" y="1240645"/>
            <a:ext cx="4579603" cy="5544063"/>
            <a:chOff x="213842" y="1102748"/>
            <a:chExt cx="4579603" cy="5544063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AF8142F7-1C9D-4B0D-93C5-7A8DF33AACE0}"/>
                </a:ext>
              </a:extLst>
            </p:cNvPr>
            <p:cNvGrpSpPr/>
            <p:nvPr/>
          </p:nvGrpSpPr>
          <p:grpSpPr>
            <a:xfrm>
              <a:off x="213842" y="1102748"/>
              <a:ext cx="4579603" cy="5544063"/>
              <a:chOff x="112039" y="1281189"/>
              <a:chExt cx="4917012" cy="5699782"/>
            </a:xfrm>
          </p:grpSpPr>
          <p:pic>
            <p:nvPicPr>
              <p:cNvPr id="4" name="Imagen 3" descr="Una captura de pantalla de una red social&#10;&#10;Descripción generada automáticamente">
                <a:extLst>
                  <a:ext uri="{FF2B5EF4-FFF2-40B4-BE49-F238E27FC236}">
                    <a16:creationId xmlns:a16="http://schemas.microsoft.com/office/drawing/2014/main" id="{EED26A0A-2560-410E-A6D2-75BB34CC2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39" y="1281189"/>
                <a:ext cx="4917012" cy="5699782"/>
              </a:xfrm>
              <a:prstGeom prst="rect">
                <a:avLst/>
              </a:prstGeom>
            </p:spPr>
          </p:pic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CE7338B-A61C-4031-A8ED-44F382145E44}"/>
                  </a:ext>
                </a:extLst>
              </p:cNvPr>
              <p:cNvSpPr/>
              <p:nvPr/>
            </p:nvSpPr>
            <p:spPr>
              <a:xfrm>
                <a:off x="1063237" y="2953132"/>
                <a:ext cx="830677" cy="577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Raster</a:t>
                </a:r>
                <a:r>
                  <a:rPr lang="es-CO" sz="1000" b="1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geometric</a:t>
                </a:r>
                <a:r>
                  <a:rPr lang="es-CO" sz="1000" b="1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resample</a:t>
                </a:r>
                <a:endParaRPr lang="es-CO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D350E47C-561F-4025-A62D-1F20BDAF4CB4}"/>
                  </a:ext>
                </a:extLst>
              </p:cNvPr>
              <p:cNvSpPr/>
              <p:nvPr/>
            </p:nvSpPr>
            <p:spPr>
              <a:xfrm>
                <a:off x="1974940" y="2953132"/>
                <a:ext cx="830677" cy="577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Raster</a:t>
                </a:r>
                <a:r>
                  <a:rPr lang="es-CO" sz="1000" b="1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geometric</a:t>
                </a:r>
                <a:r>
                  <a:rPr lang="es-CO" sz="1000" b="1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Subset</a:t>
                </a:r>
                <a:endParaRPr lang="es-CO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DDF1D916-E27A-4E9A-8539-B9A6A6FE9196}"/>
                  </a:ext>
                </a:extLst>
              </p:cNvPr>
              <p:cNvSpPr/>
              <p:nvPr/>
            </p:nvSpPr>
            <p:spPr>
              <a:xfrm>
                <a:off x="2403102" y="1797137"/>
                <a:ext cx="805029" cy="413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Raster</a:t>
                </a:r>
                <a:r>
                  <a:rPr lang="es-CO" sz="1000" b="1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BandMath</a:t>
                </a:r>
                <a:endParaRPr lang="es-CO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28AD3BCB-97C3-4A9C-85B6-3353213D7AC6}"/>
                  </a:ext>
                </a:extLst>
              </p:cNvPr>
              <p:cNvSpPr/>
              <p:nvPr/>
            </p:nvSpPr>
            <p:spPr>
              <a:xfrm>
                <a:off x="3061517" y="2953132"/>
                <a:ext cx="881973" cy="413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Raster</a:t>
                </a:r>
                <a:r>
                  <a:rPr lang="es-CO" sz="1000" b="1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CO" sz="1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BandMerge</a:t>
                </a:r>
                <a:endParaRPr lang="es-CO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Cuadro de texto 87">
              <a:extLst>
                <a:ext uri="{FF2B5EF4-FFF2-40B4-BE49-F238E27FC236}">
                  <a16:creationId xmlns:a16="http://schemas.microsoft.com/office/drawing/2014/main" id="{C5C08755-7C55-4831-B01A-BF79EFB993A4}"/>
                </a:ext>
              </a:extLst>
            </p:cNvPr>
            <p:cNvSpPr txBox="1"/>
            <p:nvPr/>
          </p:nvSpPr>
          <p:spPr>
            <a:xfrm>
              <a:off x="314872" y="2006626"/>
              <a:ext cx="851198" cy="41402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es-CO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Leer los </a:t>
              </a:r>
            </a:p>
            <a:p>
              <a:pPr>
                <a:lnSpc>
                  <a:spcPct val="107000"/>
                </a:lnSpc>
              </a:pPr>
              <a:r>
                <a:rPr lang="es-CO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dos mapas</a:t>
              </a:r>
            </a:p>
          </p:txBody>
        </p:sp>
        <p:sp>
          <p:nvSpPr>
            <p:cNvPr id="16" name="Cuadro de texto 88">
              <a:extLst>
                <a:ext uri="{FF2B5EF4-FFF2-40B4-BE49-F238E27FC236}">
                  <a16:creationId xmlns:a16="http://schemas.microsoft.com/office/drawing/2014/main" id="{03F9FD35-7132-4458-B5F8-039293C2F1F4}"/>
                </a:ext>
              </a:extLst>
            </p:cNvPr>
            <p:cNvSpPr txBox="1"/>
            <p:nvPr/>
          </p:nvSpPr>
          <p:spPr>
            <a:xfrm>
              <a:off x="1215683" y="1903121"/>
              <a:ext cx="671195" cy="53207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C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Reensa</a:t>
              </a:r>
              <a:endParaRPr lang="es-C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mblar</a:t>
              </a:r>
              <a:endParaRPr lang="es-C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bandas</a:t>
              </a:r>
              <a:endParaRPr lang="es-CO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uadro de texto 89">
              <a:extLst>
                <a:ext uri="{FF2B5EF4-FFF2-40B4-BE49-F238E27FC236}">
                  <a16:creationId xmlns:a16="http://schemas.microsoft.com/office/drawing/2014/main" id="{72467DF3-3A94-4019-AD64-9D134C6CB6D8}"/>
                </a:ext>
              </a:extLst>
            </p:cNvPr>
            <p:cNvSpPr txBox="1"/>
            <p:nvPr/>
          </p:nvSpPr>
          <p:spPr>
            <a:xfrm>
              <a:off x="1847629" y="3262436"/>
              <a:ext cx="911740" cy="53207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Subconjunto</a:t>
              </a:r>
            </a:p>
            <a:p>
              <a:pPr>
                <a:lnSpc>
                  <a:spcPct val="107000"/>
                </a:lnSpc>
              </a:pPr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Delimitar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CO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Terreno </a:t>
              </a:r>
              <a:endParaRPr lang="es-CO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uadro de texto 90">
              <a:extLst>
                <a:ext uri="{FF2B5EF4-FFF2-40B4-BE49-F238E27FC236}">
                  <a16:creationId xmlns:a16="http://schemas.microsoft.com/office/drawing/2014/main" id="{204F239D-69E5-45E6-AA22-D996F1CD881E}"/>
                </a:ext>
              </a:extLst>
            </p:cNvPr>
            <p:cNvSpPr txBox="1"/>
            <p:nvPr/>
          </p:nvSpPr>
          <p:spPr>
            <a:xfrm>
              <a:off x="3005038" y="2024312"/>
              <a:ext cx="1222375" cy="25844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CO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Cálculo del </a:t>
              </a:r>
              <a:r>
                <a:rPr lang="es-CO" sz="1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NBR</a:t>
              </a:r>
              <a:endParaRPr lang="es-CO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Cuadro de texto 91">
              <a:extLst>
                <a:ext uri="{FF2B5EF4-FFF2-40B4-BE49-F238E27FC236}">
                  <a16:creationId xmlns:a16="http://schemas.microsoft.com/office/drawing/2014/main" id="{AABCE1C2-A4F4-4328-A65B-E2313991B0AC}"/>
                </a:ext>
              </a:extLst>
            </p:cNvPr>
            <p:cNvSpPr txBox="1"/>
            <p:nvPr/>
          </p:nvSpPr>
          <p:spPr>
            <a:xfrm>
              <a:off x="2923220" y="3129601"/>
              <a:ext cx="1304194" cy="56218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CO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Mezclar </a:t>
              </a:r>
            </a:p>
            <a:p>
              <a:r>
                <a:rPr lang="es-CO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bandas</a:t>
              </a:r>
            </a:p>
            <a:p>
              <a:r>
                <a:rPr lang="es-CO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3,8,12,cloud_mask</a:t>
              </a:r>
            </a:p>
          </p:txBody>
        </p:sp>
      </p:grpSp>
      <p:pic>
        <p:nvPicPr>
          <p:cNvPr id="20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DCDBF33-56CC-6FB0-7E61-C313C45A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C16E7-BC4E-5597-9F8A-46E095101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F9B6BE0-1F43-49A7-BACB-91856E773E18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1FB9A1D-0C12-4DD1-857F-61E94914A531}"/>
              </a:ext>
            </a:extLst>
          </p:cNvPr>
          <p:cNvSpPr/>
          <p:nvPr/>
        </p:nvSpPr>
        <p:spPr>
          <a:xfrm>
            <a:off x="3657755" y="6167681"/>
            <a:ext cx="4958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http://www.gisandbeers.com/analisis-severidad-incendios-indice-nbr/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https://acolita.com/lista-de-indices-espectrales-en-sentinel-2-y-landsat/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4DBA664-0765-40AA-8EC1-0C5BDBB3A4A8}"/>
              </a:ext>
            </a:extLst>
          </p:cNvPr>
          <p:cNvSpPr/>
          <p:nvPr/>
        </p:nvSpPr>
        <p:spPr>
          <a:xfrm>
            <a:off x="1013904" y="3429000"/>
            <a:ext cx="10246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CO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incendios forestales </a:t>
            </a:r>
            <a:r>
              <a:rPr lang="es-CO" sz="20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un fenómeno natural o provocado por el hombre que destruye los recursos naturales, el ganado vivo, desequilibra el medio ambiente local, libera una gran cantidad de gases de efecto invernadero, etc. El </a:t>
            </a:r>
            <a:r>
              <a:rPr lang="es-CO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Calcinación Normalizado (NBRI) </a:t>
            </a:r>
            <a:r>
              <a:rPr lang="es-CO" sz="20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aprovecha las bandas espectrales de infrarrojo cercano e infrarrojo de onda corta, que son sensibles a los cambios en la vegetación, para </a:t>
            </a:r>
            <a:r>
              <a:rPr lang="es-CO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detectar áreas quemadas </a:t>
            </a:r>
            <a:r>
              <a:rPr lang="es-CO" sz="20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monitorear la recuperación del ecosistema (</a:t>
            </a:r>
            <a:r>
              <a:rPr lang="es-CO" sz="2000" dirty="0">
                <a:solidFill>
                  <a:srgbClr val="1E73B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GU, 2019</a:t>
            </a:r>
            <a:r>
              <a:rPr lang="es-CO" sz="20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D7F7B7F-6D95-8BA3-2739-719F0FA7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53648BB-5FAC-8FDB-F543-3CD234AAD45A}"/>
              </a:ext>
            </a:extLst>
          </p:cNvPr>
          <p:cNvSpPr txBox="1"/>
          <p:nvPr/>
        </p:nvSpPr>
        <p:spPr>
          <a:xfrm>
            <a:off x="1563460" y="902610"/>
            <a:ext cx="81724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Cálculo del índice de calcinación Normalizado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para detectar áreas quemadas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4841C1-9249-6061-DB81-BC84864B459D}"/>
              </a:ext>
            </a:extLst>
          </p:cNvPr>
          <p:cNvSpPr txBox="1"/>
          <p:nvPr/>
        </p:nvSpPr>
        <p:spPr>
          <a:xfrm>
            <a:off x="2120113" y="2567490"/>
            <a:ext cx="705912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NBRI (</a:t>
            </a:r>
            <a:r>
              <a:rPr lang="es-CO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 = (B8 – B12) / (B8 + B12)</a:t>
            </a:r>
            <a:endParaRPr lang="es-CO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4ACFE8-676B-F870-340B-E787ED777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negro, foto, viejo&#10;&#10;Descripción generada automáticamente">
            <a:extLst>
              <a:ext uri="{FF2B5EF4-FFF2-40B4-BE49-F238E27FC236}">
                <a16:creationId xmlns:a16="http://schemas.microsoft.com/office/drawing/2014/main" id="{DDD4583E-0DDB-4FEC-B1BB-90F6EDF7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05" y="1199374"/>
            <a:ext cx="7773772" cy="565862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4E253C4-92E0-4161-8201-73220CA12042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9E5968-A9E1-4464-88FA-0C497DFEEC21}"/>
              </a:ext>
            </a:extLst>
          </p:cNvPr>
          <p:cNvSpPr txBox="1"/>
          <p:nvPr/>
        </p:nvSpPr>
        <p:spPr>
          <a:xfrm>
            <a:off x="2768838" y="720361"/>
            <a:ext cx="686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Visualización de NBR en ambos mapas</a:t>
            </a:r>
          </a:p>
        </p:txBody>
      </p:sp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23B9ED6-2388-58A1-D0C1-E7E87205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621A9B-03B1-0E42-83FE-77D41F797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7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EC0DD7E-863B-47C7-A51A-804E969B1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61" y="2567442"/>
            <a:ext cx="5065285" cy="345893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0CE3E8D-B526-400E-955F-F5C52C8C488F}"/>
              </a:ext>
            </a:extLst>
          </p:cNvPr>
          <p:cNvSpPr/>
          <p:nvPr/>
        </p:nvSpPr>
        <p:spPr>
          <a:xfrm>
            <a:off x="3111561" y="6262987"/>
            <a:ext cx="532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hlinkClick r:id="rId3"/>
              </a:rPr>
              <a:t>https://www.youtube.com/watch?v=_swGA_61kNk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D2414BF-211A-43D4-8075-E09425CF68A5}"/>
              </a:ext>
            </a:extLst>
          </p:cNvPr>
          <p:cNvSpPr txBox="1"/>
          <p:nvPr/>
        </p:nvSpPr>
        <p:spPr>
          <a:xfrm>
            <a:off x="1822278" y="831625"/>
            <a:ext cx="8178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Descubrir presencia  de agua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Índice diferencial de Agua Normalizado (NDWI)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1D2F949-785F-345C-CEA6-AFB584A67A7B}"/>
              </a:ext>
            </a:extLst>
          </p:cNvPr>
          <p:cNvSpPr txBox="1"/>
          <p:nvPr/>
        </p:nvSpPr>
        <p:spPr>
          <a:xfrm>
            <a:off x="-1804" y="1875920"/>
            <a:ext cx="12327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 err="1">
                <a:solidFill>
                  <a:schemeClr val="accent1"/>
                </a:solidFill>
              </a:rPr>
              <a:t>If</a:t>
            </a:r>
            <a:r>
              <a:rPr lang="es-CO" sz="1600" b="1" dirty="0">
                <a:solidFill>
                  <a:schemeClr val="accent1"/>
                </a:solidFill>
              </a:rPr>
              <a:t> (cloud_mask_19dici &gt; 0 </a:t>
            </a:r>
            <a:r>
              <a:rPr lang="es-CO" sz="1600" b="1" dirty="0" err="1">
                <a:solidFill>
                  <a:schemeClr val="accent1"/>
                </a:solidFill>
              </a:rPr>
              <a:t>or</a:t>
            </a:r>
            <a:r>
              <a:rPr lang="es-CO" sz="1600" b="1" dirty="0">
                <a:solidFill>
                  <a:schemeClr val="accent1"/>
                </a:solidFill>
              </a:rPr>
              <a:t> cloud_mask_20mar &gt; 0 </a:t>
            </a:r>
            <a:r>
              <a:rPr lang="es-CO" sz="1600" b="1" dirty="0" err="1">
                <a:solidFill>
                  <a:schemeClr val="accent1"/>
                </a:solidFill>
              </a:rPr>
              <a:t>or</a:t>
            </a:r>
            <a:r>
              <a:rPr lang="es-CO" sz="1600" b="1" dirty="0">
                <a:solidFill>
                  <a:schemeClr val="accent1"/>
                </a:solidFill>
              </a:rPr>
              <a:t> ((B3_19dici – B8_19dic) /(B3_19dici + B3_19dici)) &gt; = 0)  </a:t>
            </a:r>
            <a:r>
              <a:rPr lang="es-CO" sz="1600" b="1" dirty="0" err="1">
                <a:solidFill>
                  <a:schemeClr val="accent1"/>
                </a:solidFill>
              </a:rPr>
              <a:t>then</a:t>
            </a:r>
            <a:r>
              <a:rPr lang="es-CO" sz="1600" b="1" dirty="0">
                <a:solidFill>
                  <a:schemeClr val="accent1"/>
                </a:solidFill>
              </a:rPr>
              <a:t> 1 </a:t>
            </a:r>
            <a:r>
              <a:rPr lang="es-CO" sz="1600" b="1" dirty="0" err="1">
                <a:solidFill>
                  <a:schemeClr val="accent1"/>
                </a:solidFill>
              </a:rPr>
              <a:t>else</a:t>
            </a:r>
            <a:r>
              <a:rPr lang="es-CO" sz="1600" b="1" dirty="0">
                <a:solidFill>
                  <a:schemeClr val="accent1"/>
                </a:solidFill>
              </a:rPr>
              <a:t> 0 </a:t>
            </a: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1A3C95E-98B0-A4BF-1670-3852A3ECD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E9015BD-488B-AA51-AE69-7B36B84CB896}"/>
              </a:ext>
            </a:extLst>
          </p:cNvPr>
          <p:cNvSpPr txBox="1"/>
          <p:nvPr/>
        </p:nvSpPr>
        <p:spPr>
          <a:xfrm>
            <a:off x="8432312" y="3869398"/>
            <a:ext cx="2426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 err="1">
                <a:solidFill>
                  <a:srgbClr val="C00000"/>
                </a:solidFill>
              </a:rPr>
              <a:t>cloud_water_mask</a:t>
            </a:r>
            <a:endParaRPr lang="es-CO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94F46D-AD9C-9F93-7412-92725A191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C36F991A-A558-4BE6-9B79-C6505D0E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" y="1127247"/>
            <a:ext cx="10553351" cy="564740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36427E5-7B2B-4BCC-8E54-70C076D89806}"/>
              </a:ext>
            </a:extLst>
          </p:cNvPr>
          <p:cNvSpPr txBox="1"/>
          <p:nvPr/>
        </p:nvSpPr>
        <p:spPr>
          <a:xfrm>
            <a:off x="3597701" y="636073"/>
            <a:ext cx="5301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 de “</a:t>
            </a:r>
            <a:r>
              <a:rPr lang="es-CO" sz="2800" b="1" dirty="0" err="1">
                <a:solidFill>
                  <a:srgbClr val="C00000"/>
                </a:solidFill>
              </a:rPr>
              <a:t>cloud_water_mask</a:t>
            </a:r>
            <a:r>
              <a:rPr lang="es-CO" sz="2800" b="1" dirty="0">
                <a:solidFill>
                  <a:srgbClr val="C00000"/>
                </a:solidFill>
              </a:rPr>
              <a:t>”</a:t>
            </a:r>
          </a:p>
        </p:txBody>
      </p:sp>
      <p:pic>
        <p:nvPicPr>
          <p:cNvPr id="7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7DF5BBF-3541-85D3-F8E7-829FAB24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832FB8-C8D2-758D-CCED-4A7536AEE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83879AB-2CE2-7591-43D6-BF8FD08B5380}"/>
              </a:ext>
            </a:extLst>
          </p:cNvPr>
          <p:cNvCxnSpPr>
            <a:cxnSpLocks/>
          </p:cNvCxnSpPr>
          <p:nvPr/>
        </p:nvCxnSpPr>
        <p:spPr>
          <a:xfrm flipH="1">
            <a:off x="7981772" y="1171454"/>
            <a:ext cx="384561" cy="3212539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7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89C463-A568-4E0F-9740-A6A659FA5EE0}"/>
              </a:ext>
            </a:extLst>
          </p:cNvPr>
          <p:cNvSpPr txBox="1"/>
          <p:nvPr/>
        </p:nvSpPr>
        <p:spPr>
          <a:xfrm>
            <a:off x="2030552" y="861178"/>
            <a:ext cx="76754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RBR </a:t>
            </a:r>
            <a:r>
              <a:rPr lang="es-MX" sz="2800" b="1" dirty="0">
                <a:solidFill>
                  <a:srgbClr val="C00000"/>
                </a:solidFill>
                <a:cs typeface="Arial" panose="020B0604020202020204" pitchFamily="34" charset="0"/>
              </a:rPr>
              <a:t>la Relación de combustión relativizada</a:t>
            </a:r>
          </a:p>
          <a:p>
            <a:pPr algn="ctr"/>
            <a:r>
              <a:rPr lang="es-MX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Prefuego</a:t>
            </a:r>
            <a:r>
              <a:rPr lang="es-MX" sz="2800" b="1" dirty="0">
                <a:solidFill>
                  <a:srgbClr val="C00000"/>
                </a:solidFill>
                <a:cs typeface="Arial" panose="020B0604020202020204" pitchFamily="34" charset="0"/>
              </a:rPr>
              <a:t> y </a:t>
            </a:r>
            <a:r>
              <a:rPr lang="es-MX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Posfuego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8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76BD9847-0A7C-4255-AD24-87745A82F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5" y="1977567"/>
            <a:ext cx="4297212" cy="292744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68B8413-3686-4422-A2A2-A3448A973C7D}"/>
              </a:ext>
            </a:extLst>
          </p:cNvPr>
          <p:cNvSpPr/>
          <p:nvPr/>
        </p:nvSpPr>
        <p:spPr>
          <a:xfrm>
            <a:off x="3739165" y="6466880"/>
            <a:ext cx="4172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https://www.youtube.com/watch?v=_swGA_61kNk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AEB0FF3-6367-4350-A528-11B5B0881DDF}"/>
              </a:ext>
            </a:extLst>
          </p:cNvPr>
          <p:cNvSpPr/>
          <p:nvPr/>
        </p:nvSpPr>
        <p:spPr>
          <a:xfrm>
            <a:off x="5640616" y="1923338"/>
            <a:ext cx="477306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diferencia de NBR entre </a:t>
            </a:r>
            <a:r>
              <a:rPr lang="es-MX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pre-fuego</a:t>
            </a:r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MX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post-fuego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es la relación de quema normalizada delta (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dNBR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𝑑𝑁𝐵𝑅 = 𝑁𝐵𝑅𝑝𝑟𝑒 − 𝑓𝑖𝑟𝑒 - 𝑁𝐵𝑅𝑝𝑜𝑠𝑡 − 𝑓𝑖𝑟𝑒</a:t>
            </a:r>
          </a:p>
          <a:p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Relación de combustión relativizada (RBR) </a:t>
            </a:r>
          </a:p>
          <a:p>
            <a:endParaRPr lang="es-MX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𝑅𝐵𝑅 = (𝑑𝑁𝐵𝑅 (𝑁𝐵𝑅𝑝𝑟𝑒 − 𝑓𝑖𝑟𝑒 + 1.001)</a:t>
            </a:r>
          </a:p>
          <a:p>
            <a:r>
              <a:rPr lang="es-MX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(𝑁𝐵𝑅𝑝𝑟𝑒 − 𝑓𝑖𝑟𝑒 - 𝑁𝐵𝑅𝑝𝑜𝑠𝑡 − 𝑓𝑖𝑟𝑒 (𝑁𝐵𝑅𝑝𝑟𝑒 − 𝑓𝑖𝑟𝑒 + 1.001))</a:t>
            </a:r>
          </a:p>
          <a:p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EF4348D-8DDF-066E-962D-4B4DE8C2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AA257D-1452-7C3F-41A3-D84611CF9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5F1D13-4600-4A53-A463-47E21C4FE6C9}"/>
              </a:ext>
            </a:extLst>
          </p:cNvPr>
          <p:cNvSpPr txBox="1"/>
          <p:nvPr/>
        </p:nvSpPr>
        <p:spPr>
          <a:xfrm>
            <a:off x="1668802" y="1108285"/>
            <a:ext cx="83984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RBR: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para detectar los píxeles que no contienen agua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AD1924-9412-4BAD-947A-3593348E4A86}"/>
              </a:ext>
            </a:extLst>
          </p:cNvPr>
          <p:cNvSpPr txBox="1"/>
          <p:nvPr/>
        </p:nvSpPr>
        <p:spPr>
          <a:xfrm>
            <a:off x="967154" y="4065114"/>
            <a:ext cx="11346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rgbClr val="C00000"/>
                </a:solidFill>
              </a:rPr>
              <a:t>Si nuestra máscara de agua de nuestra nube es cero, es decir que no contiene pixeles de agua entonces</a:t>
            </a:r>
          </a:p>
          <a:p>
            <a:pPr algn="ctr"/>
            <a:r>
              <a:rPr lang="es-CO" sz="2800" dirty="0">
                <a:solidFill>
                  <a:srgbClr val="C00000"/>
                </a:solidFill>
              </a:rPr>
              <a:t>Calculamos </a:t>
            </a:r>
            <a:r>
              <a:rPr lang="es-CO" sz="2800" b="1" dirty="0">
                <a:solidFill>
                  <a:srgbClr val="C00000"/>
                </a:solidFill>
              </a:rPr>
              <a:t>NBR</a:t>
            </a:r>
            <a:r>
              <a:rPr lang="es-CO" sz="2800" dirty="0">
                <a:solidFill>
                  <a:srgbClr val="C00000"/>
                </a:solidFill>
              </a:rPr>
              <a:t> </a:t>
            </a:r>
            <a:endParaRPr lang="es-ES" sz="2800" dirty="0">
              <a:solidFill>
                <a:srgbClr val="C00000"/>
              </a:solidFill>
            </a:endParaRPr>
          </a:p>
        </p:txBody>
      </p:sp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D0913D-D846-4232-B477-4C765ED1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54B4CB-B59D-DCDF-7FD6-68C6DCB17764}"/>
              </a:ext>
            </a:extLst>
          </p:cNvPr>
          <p:cNvSpPr txBox="1"/>
          <p:nvPr/>
        </p:nvSpPr>
        <p:spPr>
          <a:xfrm>
            <a:off x="773586" y="3087976"/>
            <a:ext cx="1050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>
                <a:solidFill>
                  <a:schemeClr val="accent1"/>
                </a:solidFill>
              </a:rPr>
              <a:t>If</a:t>
            </a:r>
            <a:r>
              <a:rPr lang="es-CO" b="1" dirty="0">
                <a:solidFill>
                  <a:schemeClr val="accent1"/>
                </a:solidFill>
              </a:rPr>
              <a:t> </a:t>
            </a:r>
            <a:r>
              <a:rPr lang="es-CO" b="1" dirty="0" err="1">
                <a:solidFill>
                  <a:schemeClr val="accent1"/>
                </a:solidFill>
              </a:rPr>
              <a:t>cloud_water_mask</a:t>
            </a:r>
            <a:r>
              <a:rPr lang="es-CO" b="1" dirty="0">
                <a:solidFill>
                  <a:schemeClr val="accent1"/>
                </a:solidFill>
              </a:rPr>
              <a:t> == 0 </a:t>
            </a:r>
            <a:r>
              <a:rPr lang="es-CO" b="1" dirty="0" err="1">
                <a:solidFill>
                  <a:schemeClr val="accent1"/>
                </a:solidFill>
              </a:rPr>
              <a:t>then</a:t>
            </a:r>
            <a:r>
              <a:rPr lang="es-CO" b="1" dirty="0">
                <a:solidFill>
                  <a:schemeClr val="accent1"/>
                </a:solidFill>
              </a:rPr>
              <a:t> ((NBR_19dici – NBR_20mar) / (NBR_19dci + 1.001)) </a:t>
            </a:r>
            <a:r>
              <a:rPr lang="es-CO" b="1" dirty="0" err="1">
                <a:solidFill>
                  <a:schemeClr val="accent1"/>
                </a:solidFill>
              </a:rPr>
              <a:t>else</a:t>
            </a:r>
            <a:r>
              <a:rPr lang="es-CO" b="1" dirty="0">
                <a:solidFill>
                  <a:schemeClr val="accent1"/>
                </a:solidFill>
              </a:rPr>
              <a:t> </a:t>
            </a:r>
            <a:r>
              <a:rPr lang="es-CO" b="1" dirty="0" err="1">
                <a:solidFill>
                  <a:schemeClr val="accent1"/>
                </a:solidFill>
              </a:rPr>
              <a:t>NaN</a:t>
            </a:r>
            <a:endParaRPr lang="es-CO" b="1" dirty="0">
              <a:solidFill>
                <a:schemeClr val="accent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4F8A9B-8571-E893-5013-1A258F51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EBB6C1-1D4F-4863-9D45-9B384A132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23" y="1246582"/>
            <a:ext cx="7448107" cy="548868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5B0C0EF-EEC0-4337-8906-6E4A5B611A85}"/>
              </a:ext>
            </a:extLst>
          </p:cNvPr>
          <p:cNvSpPr txBox="1"/>
          <p:nvPr/>
        </p:nvSpPr>
        <p:spPr>
          <a:xfrm>
            <a:off x="4956260" y="661807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 RBR</a:t>
            </a:r>
            <a:endParaRPr lang="es-ES" sz="2800" b="1" dirty="0">
              <a:solidFill>
                <a:srgbClr val="C00000"/>
              </a:solidFill>
            </a:endParaRP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90B4BF7-EFC0-4576-1409-39ADE351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A2A077C-C096-CB96-6336-F5532AA72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7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D78C73-9226-43A3-899D-A6D56E4B31C0}"/>
              </a:ext>
            </a:extLst>
          </p:cNvPr>
          <p:cNvSpPr txBox="1"/>
          <p:nvPr/>
        </p:nvSpPr>
        <p:spPr>
          <a:xfrm>
            <a:off x="3544888" y="1443301"/>
            <a:ext cx="4820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RBR_: ver zona incendiada</a:t>
            </a:r>
            <a:endParaRPr lang="es-ES" sz="2800" b="1" dirty="0">
              <a:solidFill>
                <a:srgbClr val="C00000"/>
              </a:solidFill>
            </a:endParaRPr>
          </a:p>
        </p:txBody>
      </p:sp>
      <p:pic>
        <p:nvPicPr>
          <p:cNvPr id="7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9DBC728-46FC-5629-AB7B-BF961B73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E49922-D5C8-0084-CA50-DC63DB682C7C}"/>
              </a:ext>
            </a:extLst>
          </p:cNvPr>
          <p:cNvSpPr txBox="1"/>
          <p:nvPr/>
        </p:nvSpPr>
        <p:spPr>
          <a:xfrm>
            <a:off x="1998317" y="3044279"/>
            <a:ext cx="9078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err="1">
                <a:solidFill>
                  <a:srgbClr val="C00000"/>
                </a:solidFill>
              </a:rPr>
              <a:t>If</a:t>
            </a:r>
            <a:r>
              <a:rPr lang="es-CO" sz="4400" b="1" dirty="0">
                <a:solidFill>
                  <a:srgbClr val="C00000"/>
                </a:solidFill>
              </a:rPr>
              <a:t> RBR &gt; 0.27 </a:t>
            </a:r>
            <a:r>
              <a:rPr lang="es-CO" sz="4400" b="1" dirty="0" err="1">
                <a:solidFill>
                  <a:srgbClr val="C00000"/>
                </a:solidFill>
              </a:rPr>
              <a:t>then</a:t>
            </a:r>
            <a:r>
              <a:rPr lang="es-CO" sz="4400" b="1" dirty="0">
                <a:solidFill>
                  <a:srgbClr val="C00000"/>
                </a:solidFill>
              </a:rPr>
              <a:t> RBR  </a:t>
            </a:r>
            <a:r>
              <a:rPr lang="es-CO" sz="4400" b="1" dirty="0" err="1">
                <a:solidFill>
                  <a:srgbClr val="C00000"/>
                </a:solidFill>
              </a:rPr>
              <a:t>else</a:t>
            </a:r>
            <a:r>
              <a:rPr lang="es-CO" sz="4400" b="1" dirty="0">
                <a:solidFill>
                  <a:srgbClr val="C00000"/>
                </a:solidFill>
              </a:rPr>
              <a:t> </a:t>
            </a:r>
            <a:r>
              <a:rPr lang="es-CO" sz="4400" b="1" dirty="0" err="1">
                <a:solidFill>
                  <a:srgbClr val="C00000"/>
                </a:solidFill>
              </a:rPr>
              <a:t>NaN</a:t>
            </a:r>
            <a:endParaRPr lang="es-CO" sz="4400" b="1" dirty="0">
              <a:solidFill>
                <a:srgbClr val="C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A40CE5-F781-1461-FC96-631BEB2D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4" descr="Imagen que contiene monitor, tabla, computadora&#10;&#10;Descripción generada automáticamente">
            <a:extLst>
              <a:ext uri="{FF2B5EF4-FFF2-40B4-BE49-F238E27FC236}">
                <a16:creationId xmlns:a16="http://schemas.microsoft.com/office/drawing/2014/main" id="{A85CA6D5-5A60-436A-8EC4-280437ADC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23" y="1102241"/>
            <a:ext cx="7703354" cy="56724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CFEDD2-A334-4633-B3E2-2700158C25B7}"/>
              </a:ext>
            </a:extLst>
          </p:cNvPr>
          <p:cNvSpPr txBox="1"/>
          <p:nvPr/>
        </p:nvSpPr>
        <p:spPr>
          <a:xfrm>
            <a:off x="5104796" y="699277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 RBR_</a:t>
            </a:r>
            <a:endParaRPr lang="es-ES" sz="2800" b="1" dirty="0">
              <a:solidFill>
                <a:srgbClr val="C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ECA8DA-1042-4D8E-94BC-FD9F81A36806}"/>
              </a:ext>
            </a:extLst>
          </p:cNvPr>
          <p:cNvSpPr txBox="1"/>
          <p:nvPr/>
        </p:nvSpPr>
        <p:spPr>
          <a:xfrm>
            <a:off x="10122195" y="322166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Área incendiada</a:t>
            </a:r>
            <a:endParaRPr lang="es-ES" b="1" dirty="0">
              <a:solidFill>
                <a:srgbClr val="C00000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DCC3892-BA80-4D12-A0D7-C23A186A646C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203989" y="3406331"/>
            <a:ext cx="2918206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D21B192-B0A4-8FD9-F401-B4667554D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6D69A79-53BE-4EF6-57D1-838D322B2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8A5F6098-1CB1-4973-A937-F3F3B44C6A68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662AEAF-4393-4D65-B0D9-80FFF8F55A17}"/>
              </a:ext>
            </a:extLst>
          </p:cNvPr>
          <p:cNvSpPr/>
          <p:nvPr/>
        </p:nvSpPr>
        <p:spPr>
          <a:xfrm>
            <a:off x="85458" y="1282836"/>
            <a:ext cx="11297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Incendios en el Catatumbo agravaron la mala calidad del aire en Cúcuta</a:t>
            </a:r>
            <a:endParaRPr lang="es-CO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EFF6865-B548-4ED1-A9D5-623ABA5D3AF7}"/>
              </a:ext>
            </a:extLst>
          </p:cNvPr>
          <p:cNvSpPr/>
          <p:nvPr/>
        </p:nvSpPr>
        <p:spPr>
          <a:xfrm>
            <a:off x="280921" y="2169351"/>
            <a:ext cx="10998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lo menos </a:t>
            </a:r>
            <a:r>
              <a:rPr lang="es-MX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hectáreas de vegetación nativa fueron arrasadas por las llamas</a:t>
            </a:r>
            <a:r>
              <a:rPr lang="es-MX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 espera que las lluvias que se vienen registrando en la región ayuden a liquidar los focos y permitan mejorar las condiciones del aire en la región.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742FD6-6E7A-40AF-9387-70E5E4536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90" y="3129496"/>
            <a:ext cx="6782134" cy="359453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4CF060C-1B13-D3F0-3639-A9BDCDD81F91}"/>
              </a:ext>
            </a:extLst>
          </p:cNvPr>
          <p:cNvSpPr txBox="1"/>
          <p:nvPr/>
        </p:nvSpPr>
        <p:spPr>
          <a:xfrm>
            <a:off x="4418870" y="686756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El sitio</a:t>
            </a:r>
          </a:p>
        </p:txBody>
      </p:sp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B4C4954-B041-A4EA-15ED-4A22340BA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90EDB8-BD40-F923-154E-0981EDDC4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CFEDD2-A334-4633-B3E2-2700158C25B7}"/>
              </a:ext>
            </a:extLst>
          </p:cNvPr>
          <p:cNvSpPr txBox="1"/>
          <p:nvPr/>
        </p:nvSpPr>
        <p:spPr>
          <a:xfrm>
            <a:off x="3297261" y="855876"/>
            <a:ext cx="62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ZOOM Mapa RBR_ Zona incendiada</a:t>
            </a:r>
            <a:endParaRPr lang="es-ES" sz="2800" b="1" dirty="0">
              <a:solidFill>
                <a:srgbClr val="C00000"/>
              </a:solidFill>
            </a:endParaRPr>
          </a:p>
        </p:txBody>
      </p:sp>
      <p:pic>
        <p:nvPicPr>
          <p:cNvPr id="10" name="Imagen 9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D1A04C7E-2E47-4A06-8AC9-A5A76FBD0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03" y="1448135"/>
            <a:ext cx="9963594" cy="5604522"/>
          </a:xfrm>
          <a:prstGeom prst="rect">
            <a:avLst/>
          </a:prstGeom>
        </p:spPr>
      </p:pic>
      <p:pic>
        <p:nvPicPr>
          <p:cNvPr id="5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91DA844-2DAD-CC29-6EF8-0D405507B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1B45AAD-7792-4CFF-69FF-57E5B33F0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EAD214D4-24E0-1A2C-B302-E8C9C1E2BE76}"/>
              </a:ext>
            </a:extLst>
          </p:cNvPr>
          <p:cNvSpPr/>
          <p:nvPr/>
        </p:nvSpPr>
        <p:spPr>
          <a:xfrm>
            <a:off x="5521569" y="3525715"/>
            <a:ext cx="1582616" cy="1336431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50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4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4D918052-BCD4-47A3-A8CF-357BE9066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7" y="1077050"/>
            <a:ext cx="8813951" cy="57809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387651-35C2-4409-A3D6-00A879D6DFC0}"/>
              </a:ext>
            </a:extLst>
          </p:cNvPr>
          <p:cNvSpPr txBox="1"/>
          <p:nvPr/>
        </p:nvSpPr>
        <p:spPr>
          <a:xfrm>
            <a:off x="3330225" y="623911"/>
            <a:ext cx="599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Lectura del </a:t>
            </a:r>
            <a:r>
              <a:rPr lang="es-CO" sz="2800" b="1" dirty="0" err="1">
                <a:solidFill>
                  <a:srgbClr val="C00000"/>
                </a:solidFill>
              </a:rPr>
              <a:t>GeoTiff</a:t>
            </a:r>
            <a:r>
              <a:rPr lang="es-CO" sz="2800" b="1" dirty="0">
                <a:solidFill>
                  <a:srgbClr val="C00000"/>
                </a:solidFill>
              </a:rPr>
              <a:t> con QGIS</a:t>
            </a:r>
            <a:endParaRPr lang="es-ES" sz="2800" b="1" dirty="0">
              <a:solidFill>
                <a:srgbClr val="C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4C8C4D-07D5-4ABA-A0B5-801819897063}"/>
              </a:ext>
            </a:extLst>
          </p:cNvPr>
          <p:cNvSpPr txBox="1"/>
          <p:nvPr/>
        </p:nvSpPr>
        <p:spPr>
          <a:xfrm>
            <a:off x="10175359" y="368325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Área incendiada</a:t>
            </a:r>
            <a:endParaRPr lang="es-ES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1483420-873D-4C78-A273-436AAD84049A}"/>
              </a:ext>
            </a:extLst>
          </p:cNvPr>
          <p:cNvCxnSpPr>
            <a:cxnSpLocks/>
          </p:cNvCxnSpPr>
          <p:nvPr/>
        </p:nvCxnSpPr>
        <p:spPr>
          <a:xfrm flipH="1">
            <a:off x="7208874" y="3848986"/>
            <a:ext cx="2817628" cy="350874"/>
          </a:xfrm>
          <a:prstGeom prst="straightConnector1">
            <a:avLst/>
          </a:prstGeom>
          <a:ln w="95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2C8517DB-2523-468E-8F1C-81654EF6AA73}"/>
              </a:ext>
            </a:extLst>
          </p:cNvPr>
          <p:cNvSpPr/>
          <p:nvPr/>
        </p:nvSpPr>
        <p:spPr>
          <a:xfrm>
            <a:off x="6833286" y="4052585"/>
            <a:ext cx="494271" cy="350874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021E96E-C988-DF86-DF12-E7934A69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3BE648-CE49-5FF4-8937-609680CE1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9CDF72DC-39DF-493A-890B-720EA5AA5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75" y="1295328"/>
            <a:ext cx="5176405" cy="58098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EA611FB-36A7-4B20-A65A-8F9FD6401B33}"/>
              </a:ext>
            </a:extLst>
          </p:cNvPr>
          <p:cNvSpPr txBox="1"/>
          <p:nvPr/>
        </p:nvSpPr>
        <p:spPr>
          <a:xfrm>
            <a:off x="1029652" y="698009"/>
            <a:ext cx="980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Simbología con QGIS: Mínimos y Máximos para la trama</a:t>
            </a:r>
            <a:endParaRPr lang="es-ES" sz="2800" b="1" dirty="0">
              <a:solidFill>
                <a:srgbClr val="C0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184B6C-DFD0-4E3D-8E93-12007E2DC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37" y="1882509"/>
            <a:ext cx="2091109" cy="3859102"/>
          </a:xfrm>
          <a:prstGeom prst="rect">
            <a:avLst/>
          </a:prstGeom>
        </p:spPr>
      </p:pic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DCE8162-F171-91EA-50A8-885A4034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12D5E1-ACDE-CE13-AE02-BA0480C6D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9" name="Imagen 8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60DD6DF-F046-47D8-B0B4-7B78D16A6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5" y="1160890"/>
            <a:ext cx="10461072" cy="569711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640B92-010F-4BE4-ACDB-3FC12259DFF7}"/>
              </a:ext>
            </a:extLst>
          </p:cNvPr>
          <p:cNvSpPr txBox="1"/>
          <p:nvPr/>
        </p:nvSpPr>
        <p:spPr>
          <a:xfrm>
            <a:off x="2010586" y="634428"/>
            <a:ext cx="817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Zoom al Mapa de la Zona incendiada con QGIS</a:t>
            </a:r>
            <a:endParaRPr lang="es-ES" sz="2800" b="1" dirty="0">
              <a:solidFill>
                <a:srgbClr val="C00000"/>
              </a:solidFill>
            </a:endParaRP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BC56AD5-562F-BA2E-3529-F77F48C24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09E0A5F-6EC1-AF95-3CF4-B998D39B2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id="{72B4FE6B-3935-4F3D-9113-861F03FFA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2" y="1037451"/>
            <a:ext cx="11033936" cy="5724834"/>
          </a:xfrm>
          <a:prstGeom prst="rect">
            <a:avLst/>
          </a:prstGeom>
        </p:spPr>
      </p:pic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441B4F3-8A7A-48AE-BDAD-86D81B657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0" y="95715"/>
            <a:ext cx="1617562" cy="46108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1E3FF5-B697-3043-E430-F0FCA8D04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0FE774C-0EC1-311D-47A1-505B0DADC64D}"/>
              </a:ext>
            </a:extLst>
          </p:cNvPr>
          <p:cNvSpPr/>
          <p:nvPr/>
        </p:nvSpPr>
        <p:spPr>
          <a:xfrm>
            <a:off x="2187723" y="1264778"/>
            <a:ext cx="658027" cy="572568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57EB84-D081-4D2B-F201-C95B949C35DE}"/>
              </a:ext>
            </a:extLst>
          </p:cNvPr>
          <p:cNvSpPr txBox="1"/>
          <p:nvPr/>
        </p:nvSpPr>
        <p:spPr>
          <a:xfrm>
            <a:off x="3032728" y="608662"/>
            <a:ext cx="6920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 de la Zona incendiada con QGIS</a:t>
            </a:r>
            <a:endParaRPr lang="es-ES" sz="2800" b="1" dirty="0">
              <a:solidFill>
                <a:srgbClr val="C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7A82DA7-800E-BACC-BD8E-709CF0F46607}"/>
              </a:ext>
            </a:extLst>
          </p:cNvPr>
          <p:cNvSpPr txBox="1"/>
          <p:nvPr/>
        </p:nvSpPr>
        <p:spPr>
          <a:xfrm>
            <a:off x="5635869" y="2905780"/>
            <a:ext cx="3323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Alertas tempranas</a:t>
            </a:r>
          </a:p>
        </p:txBody>
      </p:sp>
    </p:spTree>
    <p:extLst>
      <p:ext uri="{BB962C8B-B14F-4D97-AF65-F5344CB8AC3E}">
        <p14:creationId xmlns:p14="http://schemas.microsoft.com/office/powerpoint/2010/main" val="733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599E19B-8501-728B-1D66-D1913390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72" y="228600"/>
            <a:ext cx="2343091" cy="66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8E1F80-6829-A01C-F5B4-A75E51EE8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073" y="-60941"/>
            <a:ext cx="1909214" cy="11035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349809" y="2705725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41157D-2657-4CCE-9C38-61DDEED6076B}"/>
              </a:ext>
            </a:extLst>
          </p:cNvPr>
          <p:cNvSpPr txBox="1"/>
          <p:nvPr/>
        </p:nvSpPr>
        <p:spPr>
          <a:xfrm>
            <a:off x="4049488" y="720189"/>
            <a:ext cx="3506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ALGORITMO</a:t>
            </a:r>
          </a:p>
        </p:txBody>
      </p:sp>
      <p:sp>
        <p:nvSpPr>
          <p:cNvPr id="165" name="Flecha: a la derecha 164">
            <a:extLst>
              <a:ext uri="{FF2B5EF4-FFF2-40B4-BE49-F238E27FC236}">
                <a16:creationId xmlns:a16="http://schemas.microsoft.com/office/drawing/2014/main" id="{E2315B42-C39C-4F90-ACC7-0606F286B45B}"/>
              </a:ext>
            </a:extLst>
          </p:cNvPr>
          <p:cNvSpPr/>
          <p:nvPr/>
        </p:nvSpPr>
        <p:spPr>
          <a:xfrm>
            <a:off x="13141210" y="5028684"/>
            <a:ext cx="156990" cy="234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C5019AF-BF43-4255-A912-068ECDCCE8F2}"/>
              </a:ext>
            </a:extLst>
          </p:cNvPr>
          <p:cNvGrpSpPr/>
          <p:nvPr/>
        </p:nvGrpSpPr>
        <p:grpSpPr>
          <a:xfrm>
            <a:off x="24411" y="1243834"/>
            <a:ext cx="12111964" cy="5640202"/>
            <a:chOff x="24411" y="1243834"/>
            <a:chExt cx="12111964" cy="5640202"/>
          </a:xfrm>
        </p:grpSpPr>
        <p:sp>
          <p:nvSpPr>
            <p:cNvPr id="189" name="Rectángulo: esquinas redondeadas 188">
              <a:extLst>
                <a:ext uri="{FF2B5EF4-FFF2-40B4-BE49-F238E27FC236}">
                  <a16:creationId xmlns:a16="http://schemas.microsoft.com/office/drawing/2014/main" id="{4BDF2A3E-6EBD-4B77-9F93-42BB86CDCB51}"/>
                </a:ext>
              </a:extLst>
            </p:cNvPr>
            <p:cNvSpPr/>
            <p:nvPr/>
          </p:nvSpPr>
          <p:spPr>
            <a:xfrm>
              <a:off x="2017888" y="4858580"/>
              <a:ext cx="842876" cy="66243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tx1"/>
                </a:solidFill>
              </a:endParaRPr>
            </a:p>
          </p:txBody>
        </p: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24B7C9DE-3F93-474E-8543-F47B2F9B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03" y="2402654"/>
              <a:ext cx="1221087" cy="968254"/>
            </a:xfrm>
            <a:prstGeom prst="rect">
              <a:avLst/>
            </a:prstGeom>
          </p:spPr>
        </p:pic>
        <p:sp>
          <p:nvSpPr>
            <p:cNvPr id="47" name="Flecha: a la derecha 46">
              <a:extLst>
                <a:ext uri="{FF2B5EF4-FFF2-40B4-BE49-F238E27FC236}">
                  <a16:creationId xmlns:a16="http://schemas.microsoft.com/office/drawing/2014/main" id="{13B0E926-902B-4DE9-A44F-0BD19014655B}"/>
                </a:ext>
              </a:extLst>
            </p:cNvPr>
            <p:cNvSpPr/>
            <p:nvPr/>
          </p:nvSpPr>
          <p:spPr>
            <a:xfrm>
              <a:off x="1488205" y="3115616"/>
              <a:ext cx="185218" cy="28703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41CFDA3E-D31D-41A7-B439-840CE4A75FF6}"/>
                </a:ext>
              </a:extLst>
            </p:cNvPr>
            <p:cNvSpPr/>
            <p:nvPr/>
          </p:nvSpPr>
          <p:spPr>
            <a:xfrm>
              <a:off x="3283065" y="1936654"/>
              <a:ext cx="809454" cy="6875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</a:rPr>
                <a:t>Generar mapa</a:t>
              </a:r>
              <a:endParaRPr lang="es-CO" sz="1200" dirty="0">
                <a:solidFill>
                  <a:schemeClr val="tx1"/>
                </a:solidFill>
              </a:endParaRPr>
            </a:p>
          </p:txBody>
        </p:sp>
        <p:sp>
          <p:nvSpPr>
            <p:cNvPr id="53" name="Diagrama de flujo: disco magnético 52">
              <a:extLst>
                <a:ext uri="{FF2B5EF4-FFF2-40B4-BE49-F238E27FC236}">
                  <a16:creationId xmlns:a16="http://schemas.microsoft.com/office/drawing/2014/main" id="{6110A221-76D0-42F8-92D1-CA7AEB3A1B0F}"/>
                </a:ext>
              </a:extLst>
            </p:cNvPr>
            <p:cNvSpPr/>
            <p:nvPr/>
          </p:nvSpPr>
          <p:spPr>
            <a:xfrm>
              <a:off x="4399572" y="1936654"/>
              <a:ext cx="973274" cy="70095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accent2">
                      <a:lumMod val="75000"/>
                    </a:schemeClr>
                  </a:solidFill>
                </a:rPr>
                <a:t>Penetración atmosférica</a:t>
              </a:r>
            </a:p>
            <a:p>
              <a:pPr algn="ctr"/>
              <a:r>
                <a:rPr lang="es-MX" sz="1200" dirty="0">
                  <a:solidFill>
                    <a:schemeClr val="accent2">
                      <a:lumMod val="75000"/>
                    </a:schemeClr>
                  </a:solidFill>
                </a:rPr>
                <a:t>12,11,8A</a:t>
              </a:r>
              <a:endParaRPr lang="es-CO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4" name="Flecha: a la derecha 53">
              <a:extLst>
                <a:ext uri="{FF2B5EF4-FFF2-40B4-BE49-F238E27FC236}">
                  <a16:creationId xmlns:a16="http://schemas.microsoft.com/office/drawing/2014/main" id="{AA6D0F7C-0A0D-47B4-9D9C-CC8C5BBA97A8}"/>
                </a:ext>
              </a:extLst>
            </p:cNvPr>
            <p:cNvSpPr/>
            <p:nvPr/>
          </p:nvSpPr>
          <p:spPr>
            <a:xfrm rot="5400000">
              <a:off x="3759795" y="3905463"/>
              <a:ext cx="209233" cy="26583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87E6BD4F-1673-4552-B226-EA2F7B4E9DEE}"/>
                </a:ext>
              </a:extLst>
            </p:cNvPr>
            <p:cNvSpPr/>
            <p:nvPr/>
          </p:nvSpPr>
          <p:spPr>
            <a:xfrm>
              <a:off x="55625" y="2299144"/>
              <a:ext cx="1402808" cy="1177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8" name="Cerrar llave 67">
              <a:extLst>
                <a:ext uri="{FF2B5EF4-FFF2-40B4-BE49-F238E27FC236}">
                  <a16:creationId xmlns:a16="http://schemas.microsoft.com/office/drawing/2014/main" id="{5E8D2F0D-37C5-4361-845D-05EDD1ADC2B6}"/>
                </a:ext>
              </a:extLst>
            </p:cNvPr>
            <p:cNvSpPr/>
            <p:nvPr/>
          </p:nvSpPr>
          <p:spPr>
            <a:xfrm rot="5400000">
              <a:off x="720549" y="3051479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93B5ED3-A3C7-4E2F-BC1C-A7EFA30B9D9A}"/>
                </a:ext>
              </a:extLst>
            </p:cNvPr>
            <p:cNvSpPr txBox="1"/>
            <p:nvPr/>
          </p:nvSpPr>
          <p:spPr>
            <a:xfrm>
              <a:off x="371248" y="3693238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54C54283-7F29-4B20-B61D-A0446E4E5547}"/>
                </a:ext>
              </a:extLst>
            </p:cNvPr>
            <p:cNvSpPr/>
            <p:nvPr/>
          </p:nvSpPr>
          <p:spPr>
            <a:xfrm>
              <a:off x="3219727" y="2874110"/>
              <a:ext cx="859917" cy="706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</a:rPr>
                <a:t>Generar mapa</a:t>
              </a:r>
              <a:endParaRPr lang="es-CO" sz="12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ángulo: esquinas redondeadas 78">
              <a:extLst>
                <a:ext uri="{FF2B5EF4-FFF2-40B4-BE49-F238E27FC236}">
                  <a16:creationId xmlns:a16="http://schemas.microsoft.com/office/drawing/2014/main" id="{D080979B-BDC8-40DE-9E40-53ABBE37A31D}"/>
                </a:ext>
              </a:extLst>
            </p:cNvPr>
            <p:cNvSpPr/>
            <p:nvPr/>
          </p:nvSpPr>
          <p:spPr>
            <a:xfrm>
              <a:off x="3219727" y="3742050"/>
              <a:ext cx="850189" cy="78339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Reensamble para unificar resolución de bandas</a:t>
              </a:r>
            </a:p>
          </p:txBody>
        </p:sp>
        <p:sp>
          <p:nvSpPr>
            <p:cNvPr id="94" name="Cerrar llave 93">
              <a:extLst>
                <a:ext uri="{FF2B5EF4-FFF2-40B4-BE49-F238E27FC236}">
                  <a16:creationId xmlns:a16="http://schemas.microsoft.com/office/drawing/2014/main" id="{E1A2A6B8-9D2F-41DA-8196-B441B17DC924}"/>
                </a:ext>
              </a:extLst>
            </p:cNvPr>
            <p:cNvSpPr/>
            <p:nvPr/>
          </p:nvSpPr>
          <p:spPr>
            <a:xfrm flipH="1">
              <a:off x="3063759" y="1971680"/>
              <a:ext cx="185217" cy="255376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96" name="Flecha: a la derecha 95">
              <a:extLst>
                <a:ext uri="{FF2B5EF4-FFF2-40B4-BE49-F238E27FC236}">
                  <a16:creationId xmlns:a16="http://schemas.microsoft.com/office/drawing/2014/main" id="{8B0E62BA-F758-4A5A-AC53-CD6A5E3766B1}"/>
                </a:ext>
              </a:extLst>
            </p:cNvPr>
            <p:cNvSpPr/>
            <p:nvPr/>
          </p:nvSpPr>
          <p:spPr>
            <a:xfrm>
              <a:off x="4138013" y="2162333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4" name="Flecha: a la derecha 103">
              <a:extLst>
                <a:ext uri="{FF2B5EF4-FFF2-40B4-BE49-F238E27FC236}">
                  <a16:creationId xmlns:a16="http://schemas.microsoft.com/office/drawing/2014/main" id="{3EFFDAB7-2B0E-47B0-A3B0-F66EA2CC6130}"/>
                </a:ext>
              </a:extLst>
            </p:cNvPr>
            <p:cNvSpPr/>
            <p:nvPr/>
          </p:nvSpPr>
          <p:spPr>
            <a:xfrm rot="21363761">
              <a:off x="4095812" y="3955393"/>
              <a:ext cx="244783" cy="30884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" name="Diagrama de flujo: disco magnético 1">
              <a:extLst>
                <a:ext uri="{FF2B5EF4-FFF2-40B4-BE49-F238E27FC236}">
                  <a16:creationId xmlns:a16="http://schemas.microsoft.com/office/drawing/2014/main" id="{EFA40286-6FF1-4931-94C2-4506D42E52E2}"/>
                </a:ext>
              </a:extLst>
            </p:cNvPr>
            <p:cNvSpPr/>
            <p:nvPr/>
          </p:nvSpPr>
          <p:spPr>
            <a:xfrm>
              <a:off x="4355616" y="2797389"/>
              <a:ext cx="1089214" cy="82386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accent2">
                      <a:lumMod val="75000"/>
                    </a:schemeClr>
                  </a:solidFill>
                </a:rPr>
                <a:t>Penetración atmosférica</a:t>
              </a:r>
            </a:p>
            <a:p>
              <a:pPr algn="ctr"/>
              <a:r>
                <a:rPr lang="es-MX" sz="1200" dirty="0">
                  <a:solidFill>
                    <a:schemeClr val="accent2">
                      <a:lumMod val="75000"/>
                    </a:schemeClr>
                  </a:solidFill>
                </a:rPr>
                <a:t>12,11,8A</a:t>
              </a:r>
              <a:endParaRPr lang="es-CO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" name="Flecha: a la derecha 2">
              <a:extLst>
                <a:ext uri="{FF2B5EF4-FFF2-40B4-BE49-F238E27FC236}">
                  <a16:creationId xmlns:a16="http://schemas.microsoft.com/office/drawing/2014/main" id="{79F2152C-185E-4A61-8098-E4F3420917AF}"/>
                </a:ext>
              </a:extLst>
            </p:cNvPr>
            <p:cNvSpPr/>
            <p:nvPr/>
          </p:nvSpPr>
          <p:spPr>
            <a:xfrm>
              <a:off x="4110508" y="3090076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E2B4C836-99D6-484D-B9D6-441EC8AA8E7B}"/>
                </a:ext>
              </a:extLst>
            </p:cNvPr>
            <p:cNvSpPr/>
            <p:nvPr/>
          </p:nvSpPr>
          <p:spPr>
            <a:xfrm>
              <a:off x="5450955" y="2171121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Flecha: a la derecha 5">
              <a:extLst>
                <a:ext uri="{FF2B5EF4-FFF2-40B4-BE49-F238E27FC236}">
                  <a16:creationId xmlns:a16="http://schemas.microsoft.com/office/drawing/2014/main" id="{0ED64C12-8FD0-416B-8799-C171AC49A84D}"/>
                </a:ext>
              </a:extLst>
            </p:cNvPr>
            <p:cNvSpPr/>
            <p:nvPr/>
          </p:nvSpPr>
          <p:spPr>
            <a:xfrm>
              <a:off x="5463602" y="3110203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5303FEF9-9C62-4680-A526-A117EDD11676}"/>
                </a:ext>
              </a:extLst>
            </p:cNvPr>
            <p:cNvSpPr/>
            <p:nvPr/>
          </p:nvSpPr>
          <p:spPr>
            <a:xfrm>
              <a:off x="5661560" y="1244452"/>
              <a:ext cx="906257" cy="270290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074BDFD-74A9-4226-9F23-CB12E7A1E844}"/>
                </a:ext>
              </a:extLst>
            </p:cNvPr>
            <p:cNvSpPr txBox="1"/>
            <p:nvPr/>
          </p:nvSpPr>
          <p:spPr>
            <a:xfrm>
              <a:off x="5622619" y="1243834"/>
              <a:ext cx="999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dirty="0"/>
                <a:t>Imágenes para ubicar visualmente el territorio</a:t>
              </a: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65FE8902-CB58-4964-88FC-4D68267B68DE}"/>
                </a:ext>
              </a:extLst>
            </p:cNvPr>
            <p:cNvSpPr/>
            <p:nvPr/>
          </p:nvSpPr>
          <p:spPr>
            <a:xfrm>
              <a:off x="1712364" y="2797390"/>
              <a:ext cx="1129574" cy="653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>
                  <a:solidFill>
                    <a:schemeClr val="tx1"/>
                  </a:solidFill>
                </a:rPr>
                <a:t>Herramienta: </a:t>
              </a:r>
            </a:p>
            <a:p>
              <a:pPr algn="ctr"/>
              <a:r>
                <a:rPr lang="es-CO" sz="1200" dirty="0">
                  <a:solidFill>
                    <a:schemeClr val="tx1"/>
                  </a:solidFill>
                </a:rPr>
                <a:t>SNAP</a:t>
              </a:r>
            </a:p>
          </p:txBody>
        </p:sp>
        <p:sp>
          <p:nvSpPr>
            <p:cNvPr id="49" name="Flecha: a la derecha 48">
              <a:extLst>
                <a:ext uri="{FF2B5EF4-FFF2-40B4-BE49-F238E27FC236}">
                  <a16:creationId xmlns:a16="http://schemas.microsoft.com/office/drawing/2014/main" id="{CB156DEA-72EB-488B-98DC-8A00E69121BD}"/>
                </a:ext>
              </a:extLst>
            </p:cNvPr>
            <p:cNvSpPr/>
            <p:nvPr/>
          </p:nvSpPr>
          <p:spPr>
            <a:xfrm>
              <a:off x="2887128" y="3108719"/>
              <a:ext cx="185218" cy="28703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52" name="Imagen 51" descr="Imagen que contiene exterior, árbol, hombre, parado&#10;&#10;Descripción generada automáticamente">
              <a:extLst>
                <a:ext uri="{FF2B5EF4-FFF2-40B4-BE49-F238E27FC236}">
                  <a16:creationId xmlns:a16="http://schemas.microsoft.com/office/drawing/2014/main" id="{50AE85CA-7126-49AD-BBA3-B0254B51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984" y="2078209"/>
              <a:ext cx="684538" cy="830997"/>
            </a:xfrm>
            <a:prstGeom prst="rect">
              <a:avLst/>
            </a:prstGeom>
          </p:spPr>
        </p:pic>
        <p:pic>
          <p:nvPicPr>
            <p:cNvPr id="56" name="Imagen 55" descr="Imagen que contiene árbol, exterior, bosque, verde&#10;&#10;Descripción generada automáticamente">
              <a:extLst>
                <a:ext uri="{FF2B5EF4-FFF2-40B4-BE49-F238E27FC236}">
                  <a16:creationId xmlns:a16="http://schemas.microsoft.com/office/drawing/2014/main" id="{C0893AF3-0A11-4BC5-AA61-C682D4C92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949" y="2961140"/>
              <a:ext cx="753449" cy="864813"/>
            </a:xfrm>
            <a:prstGeom prst="rect">
              <a:avLst/>
            </a:prstGeom>
          </p:spPr>
        </p:pic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6B9BC250-AA4C-42BC-BC8D-A53067B22494}"/>
                </a:ext>
              </a:extLst>
            </p:cNvPr>
            <p:cNvSpPr/>
            <p:nvPr/>
          </p:nvSpPr>
          <p:spPr>
            <a:xfrm>
              <a:off x="6894086" y="2118155"/>
              <a:ext cx="859917" cy="706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</a:rPr>
                <a:t>Control de nubes</a:t>
              </a:r>
              <a:endParaRPr lang="es-CO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ángulo: esquinas redondeadas 57">
              <a:extLst>
                <a:ext uri="{FF2B5EF4-FFF2-40B4-BE49-F238E27FC236}">
                  <a16:creationId xmlns:a16="http://schemas.microsoft.com/office/drawing/2014/main" id="{3370EB16-F814-4028-9EE7-554D1293DF19}"/>
                </a:ext>
              </a:extLst>
            </p:cNvPr>
            <p:cNvSpPr/>
            <p:nvPr/>
          </p:nvSpPr>
          <p:spPr>
            <a:xfrm>
              <a:off x="6905051" y="3368644"/>
              <a:ext cx="859917" cy="706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</a:rPr>
                <a:t>Control de nubes</a:t>
              </a:r>
              <a:endParaRPr lang="es-CO" sz="12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C9E9E6E0-C0B1-4217-A4CE-0E114E8BD8EB}"/>
                </a:ext>
              </a:extLst>
            </p:cNvPr>
            <p:cNvSpPr/>
            <p:nvPr/>
          </p:nvSpPr>
          <p:spPr>
            <a:xfrm>
              <a:off x="6819675" y="2074831"/>
              <a:ext cx="2396656" cy="20681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1" name="Imagen 60" descr="Imagen que contiene naranja, pantalla, sostener, fútbol&#10;&#10;Descripción generada automáticamente">
              <a:extLst>
                <a:ext uri="{FF2B5EF4-FFF2-40B4-BE49-F238E27FC236}">
                  <a16:creationId xmlns:a16="http://schemas.microsoft.com/office/drawing/2014/main" id="{B1D7B256-6BE3-4913-8BE9-557D1E3A3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53" y="2866788"/>
              <a:ext cx="2291443" cy="446575"/>
            </a:xfrm>
            <a:prstGeom prst="rect">
              <a:avLst/>
            </a:prstGeom>
          </p:spPr>
        </p:pic>
        <p:pic>
          <p:nvPicPr>
            <p:cNvPr id="64" name="Imagen 63" descr="Imagen que contiene exterior, árbol, hombre, rebaño&#10;&#10;Descripción generada automáticamente">
              <a:extLst>
                <a:ext uri="{FF2B5EF4-FFF2-40B4-BE49-F238E27FC236}">
                  <a16:creationId xmlns:a16="http://schemas.microsoft.com/office/drawing/2014/main" id="{5A51946D-4429-4DE5-8C80-597C97A0E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030" y="2109756"/>
              <a:ext cx="706161" cy="706161"/>
            </a:xfrm>
            <a:prstGeom prst="rect">
              <a:avLst/>
            </a:prstGeom>
          </p:spPr>
        </p:pic>
        <p:pic>
          <p:nvPicPr>
            <p:cNvPr id="71" name="Imagen 70" descr="Imagen que contiene exterior, bosque, árbol, foto&#10;&#10;Descripción generada automáticamente">
              <a:extLst>
                <a:ext uri="{FF2B5EF4-FFF2-40B4-BE49-F238E27FC236}">
                  <a16:creationId xmlns:a16="http://schemas.microsoft.com/office/drawing/2014/main" id="{FBA50C47-526A-46D6-938D-ACAD9BA3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196" y="3330004"/>
              <a:ext cx="708939" cy="696785"/>
            </a:xfrm>
            <a:prstGeom prst="rect">
              <a:avLst/>
            </a:prstGeom>
          </p:spPr>
        </p:pic>
        <p:sp>
          <p:nvSpPr>
            <p:cNvPr id="72" name="Flecha: a la derecha 71">
              <a:extLst>
                <a:ext uri="{FF2B5EF4-FFF2-40B4-BE49-F238E27FC236}">
                  <a16:creationId xmlns:a16="http://schemas.microsoft.com/office/drawing/2014/main" id="{49408A1B-C932-4BF5-8111-1B67A529E527}"/>
                </a:ext>
              </a:extLst>
            </p:cNvPr>
            <p:cNvSpPr/>
            <p:nvPr/>
          </p:nvSpPr>
          <p:spPr>
            <a:xfrm>
              <a:off x="7927333" y="2350278"/>
              <a:ext cx="331712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6" name="Flecha: a la derecha 75">
              <a:extLst>
                <a:ext uri="{FF2B5EF4-FFF2-40B4-BE49-F238E27FC236}">
                  <a16:creationId xmlns:a16="http://schemas.microsoft.com/office/drawing/2014/main" id="{A3DFB5D0-3F51-4398-A6F8-310957DC1632}"/>
                </a:ext>
              </a:extLst>
            </p:cNvPr>
            <p:cNvSpPr/>
            <p:nvPr/>
          </p:nvSpPr>
          <p:spPr>
            <a:xfrm>
              <a:off x="7962287" y="3551303"/>
              <a:ext cx="331712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7" name="Rectángulo: esquinas redondeadas 76">
              <a:extLst>
                <a:ext uri="{FF2B5EF4-FFF2-40B4-BE49-F238E27FC236}">
                  <a16:creationId xmlns:a16="http://schemas.microsoft.com/office/drawing/2014/main" id="{B33AE7A7-139C-48EF-B45E-58D6290D65CC}"/>
                </a:ext>
              </a:extLst>
            </p:cNvPr>
            <p:cNvSpPr/>
            <p:nvPr/>
          </p:nvSpPr>
          <p:spPr>
            <a:xfrm>
              <a:off x="5856486" y="4916086"/>
              <a:ext cx="3127763" cy="115476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RBR</a:t>
              </a:r>
            </a:p>
            <a:p>
              <a:pPr algn="ctr"/>
              <a:endParaRPr lang="es-CO" sz="1000" dirty="0">
                <a:solidFill>
                  <a:schemeClr val="tx1"/>
                </a:solidFill>
              </a:endParaRPr>
            </a:p>
            <a:p>
              <a:pPr algn="ctr"/>
              <a:endParaRPr lang="es-CO" sz="1000" dirty="0">
                <a:solidFill>
                  <a:schemeClr val="tx1"/>
                </a:solidFill>
              </a:endParaRPr>
            </a:p>
            <a:p>
              <a:pPr algn="ctr"/>
              <a:endParaRPr lang="es-CO" sz="1000" dirty="0">
                <a:solidFill>
                  <a:schemeClr val="tx1"/>
                </a:solidFill>
              </a:endParaRPr>
            </a:p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:</a:t>
              </a:r>
            </a:p>
            <a:p>
              <a:pPr algn="ctr"/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ángulo: esquinas redondeadas 83">
              <a:extLst>
                <a:ext uri="{FF2B5EF4-FFF2-40B4-BE49-F238E27FC236}">
                  <a16:creationId xmlns:a16="http://schemas.microsoft.com/office/drawing/2014/main" id="{9F23BD43-F9B7-4070-92F9-BCF263C31D77}"/>
                </a:ext>
              </a:extLst>
            </p:cNvPr>
            <p:cNvSpPr/>
            <p:nvPr/>
          </p:nvSpPr>
          <p:spPr>
            <a:xfrm>
              <a:off x="9525573" y="2183566"/>
              <a:ext cx="885297" cy="4749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Flecha: a la derecha 87">
              <a:extLst>
                <a:ext uri="{FF2B5EF4-FFF2-40B4-BE49-F238E27FC236}">
                  <a16:creationId xmlns:a16="http://schemas.microsoft.com/office/drawing/2014/main" id="{FE902D87-D76F-4414-8D3C-C6E9DD4A7F05}"/>
                </a:ext>
              </a:extLst>
            </p:cNvPr>
            <p:cNvSpPr/>
            <p:nvPr/>
          </p:nvSpPr>
          <p:spPr>
            <a:xfrm>
              <a:off x="10640091" y="2264155"/>
              <a:ext cx="199411" cy="348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7" name="Diagrama de flujo: disco magnético 106">
              <a:extLst>
                <a:ext uri="{FF2B5EF4-FFF2-40B4-BE49-F238E27FC236}">
                  <a16:creationId xmlns:a16="http://schemas.microsoft.com/office/drawing/2014/main" id="{1497B6F8-A25E-468B-8F77-83D4FBE55EEC}"/>
                </a:ext>
              </a:extLst>
            </p:cNvPr>
            <p:cNvSpPr/>
            <p:nvPr/>
          </p:nvSpPr>
          <p:spPr>
            <a:xfrm>
              <a:off x="10861119" y="1971680"/>
              <a:ext cx="1067404" cy="895108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</a:rPr>
                <a:t> …</a:t>
              </a:r>
              <a:r>
                <a:rPr lang="es-MX" sz="1200" dirty="0" err="1">
                  <a:solidFill>
                    <a:schemeClr val="tx1"/>
                  </a:solidFill>
                </a:rPr>
                <a:t>resampled_Band_Math</a:t>
              </a:r>
              <a:endParaRPr lang="es-CO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11" name="Imagen 110" descr="Diagrama&#10;&#10;Descripción generada automáticamente">
              <a:extLst>
                <a:ext uri="{FF2B5EF4-FFF2-40B4-BE49-F238E27FC236}">
                  <a16:creationId xmlns:a16="http://schemas.microsoft.com/office/drawing/2014/main" id="{36F17B33-B396-4FFA-B2B1-70C0A23DC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472" y="2222740"/>
              <a:ext cx="769827" cy="373614"/>
            </a:xfrm>
            <a:prstGeom prst="rect">
              <a:avLst/>
            </a:prstGeom>
          </p:spPr>
        </p:pic>
        <p:sp>
          <p:nvSpPr>
            <p:cNvPr id="113" name="Rectángulo: esquinas redondeadas 112">
              <a:extLst>
                <a:ext uri="{FF2B5EF4-FFF2-40B4-BE49-F238E27FC236}">
                  <a16:creationId xmlns:a16="http://schemas.microsoft.com/office/drawing/2014/main" id="{E7F179C6-36DD-4ABD-810D-BB93FAD52DE1}"/>
                </a:ext>
              </a:extLst>
            </p:cNvPr>
            <p:cNvSpPr/>
            <p:nvPr/>
          </p:nvSpPr>
          <p:spPr>
            <a:xfrm>
              <a:off x="9463989" y="2029059"/>
              <a:ext cx="1102756" cy="280341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4" name="CuadroTexto 113">
              <a:extLst>
                <a:ext uri="{FF2B5EF4-FFF2-40B4-BE49-F238E27FC236}">
                  <a16:creationId xmlns:a16="http://schemas.microsoft.com/office/drawing/2014/main" id="{AB971854-965E-4052-9587-1F7D52DC85C0}"/>
                </a:ext>
              </a:extLst>
            </p:cNvPr>
            <p:cNvSpPr txBox="1"/>
            <p:nvPr/>
          </p:nvSpPr>
          <p:spPr>
            <a:xfrm>
              <a:off x="9428004" y="2645636"/>
              <a:ext cx="1140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dirty="0">
                  <a:solidFill>
                    <a:schemeClr val="tx1"/>
                  </a:solidFill>
                </a:rPr>
                <a:t>Reensamble </a:t>
              </a:r>
            </a:p>
            <a:p>
              <a:r>
                <a:rPr lang="es-CO" sz="1100" dirty="0">
                  <a:solidFill>
                    <a:schemeClr val="tx1"/>
                  </a:solidFill>
                </a:rPr>
                <a:t>para unificar </a:t>
              </a:r>
            </a:p>
            <a:p>
              <a:r>
                <a:rPr lang="es-CO" sz="1100" dirty="0">
                  <a:solidFill>
                    <a:schemeClr val="tx1"/>
                  </a:solidFill>
                </a:rPr>
                <a:t>resolución </a:t>
              </a:r>
            </a:p>
            <a:p>
              <a:r>
                <a:rPr lang="es-CO" sz="1100" dirty="0">
                  <a:solidFill>
                    <a:schemeClr val="tx1"/>
                  </a:solidFill>
                </a:rPr>
                <a:t>de bandas</a:t>
              </a:r>
            </a:p>
            <a:p>
              <a:endParaRPr lang="es-CO" sz="1000" dirty="0"/>
            </a:p>
          </p:txBody>
        </p: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09DE4D81-55CC-4782-BDA8-E1519EC64EB6}"/>
                </a:ext>
              </a:extLst>
            </p:cNvPr>
            <p:cNvSpPr txBox="1"/>
            <p:nvPr/>
          </p:nvSpPr>
          <p:spPr>
            <a:xfrm>
              <a:off x="9426979" y="3893759"/>
              <a:ext cx="129554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dirty="0"/>
                <a:t>Relación de </a:t>
              </a:r>
            </a:p>
            <a:p>
              <a:r>
                <a:rPr lang="es-MX" sz="1100" dirty="0"/>
                <a:t>combustión </a:t>
              </a:r>
            </a:p>
            <a:p>
              <a:r>
                <a:rPr lang="es-MX" sz="1100" dirty="0"/>
                <a:t>Normalizada</a:t>
              </a:r>
            </a:p>
            <a:p>
              <a:r>
                <a:rPr lang="es-MX" sz="1100" dirty="0"/>
                <a:t> (NBR): (B8-B12)/</a:t>
              </a:r>
            </a:p>
            <a:p>
              <a:r>
                <a:rPr lang="es-MX" sz="1100" dirty="0"/>
                <a:t>(B8+B12)</a:t>
              </a:r>
              <a:endParaRPr lang="es-CO" sz="1100" dirty="0"/>
            </a:p>
          </p:txBody>
        </p:sp>
        <p:sp>
          <p:nvSpPr>
            <p:cNvPr id="117" name="Diagrama de flujo: disco magnético 116">
              <a:extLst>
                <a:ext uri="{FF2B5EF4-FFF2-40B4-BE49-F238E27FC236}">
                  <a16:creationId xmlns:a16="http://schemas.microsoft.com/office/drawing/2014/main" id="{09765AAB-2925-47F7-BEE2-050E534EAB53}"/>
                </a:ext>
              </a:extLst>
            </p:cNvPr>
            <p:cNvSpPr/>
            <p:nvPr/>
          </p:nvSpPr>
          <p:spPr>
            <a:xfrm>
              <a:off x="10861374" y="3259695"/>
              <a:ext cx="1067404" cy="869204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</a:rPr>
                <a:t> …</a:t>
              </a:r>
              <a:r>
                <a:rPr lang="es-MX" sz="1200" dirty="0" err="1">
                  <a:solidFill>
                    <a:schemeClr val="tx1"/>
                  </a:solidFill>
                </a:rPr>
                <a:t>resampled_Band_Math</a:t>
              </a:r>
              <a:endParaRPr lang="es-CO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5" name="Rectángulo: esquinas redondeadas 124">
              <a:extLst>
                <a:ext uri="{FF2B5EF4-FFF2-40B4-BE49-F238E27FC236}">
                  <a16:creationId xmlns:a16="http://schemas.microsoft.com/office/drawing/2014/main" id="{B7E1D93C-9477-4494-871F-CA3DBF5B9250}"/>
                </a:ext>
              </a:extLst>
            </p:cNvPr>
            <p:cNvSpPr/>
            <p:nvPr/>
          </p:nvSpPr>
          <p:spPr>
            <a:xfrm>
              <a:off x="9500173" y="3439789"/>
              <a:ext cx="885297" cy="4749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tx1"/>
                </a:solidFill>
              </a:endParaRPr>
            </a:p>
          </p:txBody>
        </p:sp>
        <p:pic>
          <p:nvPicPr>
            <p:cNvPr id="127" name="Imagen 126" descr="Diagrama&#10;&#10;Descripción generada automáticamente">
              <a:extLst>
                <a:ext uri="{FF2B5EF4-FFF2-40B4-BE49-F238E27FC236}">
                  <a16:creationId xmlns:a16="http://schemas.microsoft.com/office/drawing/2014/main" id="{617A21F8-DB58-431F-93E2-21B02447B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072" y="3478963"/>
              <a:ext cx="769827" cy="373614"/>
            </a:xfrm>
            <a:prstGeom prst="rect">
              <a:avLst/>
            </a:prstGeom>
          </p:spPr>
        </p:pic>
        <p:sp>
          <p:nvSpPr>
            <p:cNvPr id="129" name="Flecha: a la derecha 128">
              <a:extLst>
                <a:ext uri="{FF2B5EF4-FFF2-40B4-BE49-F238E27FC236}">
                  <a16:creationId xmlns:a16="http://schemas.microsoft.com/office/drawing/2014/main" id="{BE246315-2767-46F2-A6F7-B011DA4CBC3A}"/>
                </a:ext>
              </a:extLst>
            </p:cNvPr>
            <p:cNvSpPr/>
            <p:nvPr/>
          </p:nvSpPr>
          <p:spPr>
            <a:xfrm>
              <a:off x="10628486" y="3530865"/>
              <a:ext cx="199411" cy="348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39" name="Imagen 138" descr="Imagen que contiene exterior, viejo, foto, hombre&#10;&#10;Descripción generada automáticamente">
              <a:extLst>
                <a:ext uri="{FF2B5EF4-FFF2-40B4-BE49-F238E27FC236}">
                  <a16:creationId xmlns:a16="http://schemas.microsoft.com/office/drawing/2014/main" id="{96D84E08-0D10-4D24-AE90-8BB9324C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66" y="5362437"/>
              <a:ext cx="649834" cy="719686"/>
            </a:xfrm>
            <a:prstGeom prst="rect">
              <a:avLst/>
            </a:prstGeom>
          </p:spPr>
        </p:pic>
        <p:pic>
          <p:nvPicPr>
            <p:cNvPr id="141" name="Imagen 140" descr="Imagen en blanco y negro&#10;&#10;Descripción generada automáticamente">
              <a:extLst>
                <a:ext uri="{FF2B5EF4-FFF2-40B4-BE49-F238E27FC236}">
                  <a16:creationId xmlns:a16="http://schemas.microsoft.com/office/drawing/2014/main" id="{8F6B410B-728B-4F84-A1B8-9759281DD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66" y="4577073"/>
              <a:ext cx="649834" cy="724405"/>
            </a:xfrm>
            <a:prstGeom prst="rect">
              <a:avLst/>
            </a:prstGeom>
          </p:spPr>
        </p:pic>
        <p:sp>
          <p:nvSpPr>
            <p:cNvPr id="143" name="Rectángulo: esquinas redondeadas 142">
              <a:extLst>
                <a:ext uri="{FF2B5EF4-FFF2-40B4-BE49-F238E27FC236}">
                  <a16:creationId xmlns:a16="http://schemas.microsoft.com/office/drawing/2014/main" id="{37D34E64-A028-40FA-9481-DDDFE02A0DA3}"/>
                </a:ext>
              </a:extLst>
            </p:cNvPr>
            <p:cNvSpPr/>
            <p:nvPr/>
          </p:nvSpPr>
          <p:spPr>
            <a:xfrm>
              <a:off x="231073" y="4115408"/>
              <a:ext cx="1481291" cy="210941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A00D3B91-31A5-44D8-B6B6-585EC85ABF9F}"/>
                </a:ext>
              </a:extLst>
            </p:cNvPr>
            <p:cNvSpPr txBox="1"/>
            <p:nvPr/>
          </p:nvSpPr>
          <p:spPr>
            <a:xfrm>
              <a:off x="141753" y="4115408"/>
              <a:ext cx="999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dirty="0"/>
                <a:t>Imágenes NBR</a:t>
              </a:r>
            </a:p>
          </p:txBody>
        </p:sp>
        <p:sp>
          <p:nvSpPr>
            <p:cNvPr id="147" name="Flecha: a la derecha 146">
              <a:extLst>
                <a:ext uri="{FF2B5EF4-FFF2-40B4-BE49-F238E27FC236}">
                  <a16:creationId xmlns:a16="http://schemas.microsoft.com/office/drawing/2014/main" id="{6C54FF3A-891B-43C7-A611-1E0626000E8E}"/>
                </a:ext>
              </a:extLst>
            </p:cNvPr>
            <p:cNvSpPr/>
            <p:nvPr/>
          </p:nvSpPr>
          <p:spPr>
            <a:xfrm>
              <a:off x="11980109" y="2250773"/>
              <a:ext cx="156266" cy="36659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5" name="Flecha: a la derecha 154">
              <a:extLst>
                <a:ext uri="{FF2B5EF4-FFF2-40B4-BE49-F238E27FC236}">
                  <a16:creationId xmlns:a16="http://schemas.microsoft.com/office/drawing/2014/main" id="{F18C29D3-17DF-4924-A80A-B74249A24E46}"/>
                </a:ext>
              </a:extLst>
            </p:cNvPr>
            <p:cNvSpPr/>
            <p:nvPr/>
          </p:nvSpPr>
          <p:spPr>
            <a:xfrm>
              <a:off x="6601104" y="2230054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7" name="Flecha: a la derecha 156">
              <a:extLst>
                <a:ext uri="{FF2B5EF4-FFF2-40B4-BE49-F238E27FC236}">
                  <a16:creationId xmlns:a16="http://schemas.microsoft.com/office/drawing/2014/main" id="{B29FBCE5-E72C-4F12-8029-45B46A1EC467}"/>
                </a:ext>
              </a:extLst>
            </p:cNvPr>
            <p:cNvSpPr/>
            <p:nvPr/>
          </p:nvSpPr>
          <p:spPr>
            <a:xfrm>
              <a:off x="6613751" y="3169136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9" name="Flecha: a la derecha 158">
              <a:extLst>
                <a:ext uri="{FF2B5EF4-FFF2-40B4-BE49-F238E27FC236}">
                  <a16:creationId xmlns:a16="http://schemas.microsoft.com/office/drawing/2014/main" id="{4DEB399B-0C39-48FF-99ED-5931F0D07037}"/>
                </a:ext>
              </a:extLst>
            </p:cNvPr>
            <p:cNvSpPr/>
            <p:nvPr/>
          </p:nvSpPr>
          <p:spPr>
            <a:xfrm>
              <a:off x="9241039" y="2299335"/>
              <a:ext cx="159603" cy="348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3" name="Flecha: a la derecha 162">
              <a:extLst>
                <a:ext uri="{FF2B5EF4-FFF2-40B4-BE49-F238E27FC236}">
                  <a16:creationId xmlns:a16="http://schemas.microsoft.com/office/drawing/2014/main" id="{2D91A06E-A592-42AD-9944-CB1DBC495D4C}"/>
                </a:ext>
              </a:extLst>
            </p:cNvPr>
            <p:cNvSpPr/>
            <p:nvPr/>
          </p:nvSpPr>
          <p:spPr>
            <a:xfrm>
              <a:off x="9241039" y="3450502"/>
              <a:ext cx="159603" cy="348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7" name="Flecha: a la derecha 166">
              <a:extLst>
                <a:ext uri="{FF2B5EF4-FFF2-40B4-BE49-F238E27FC236}">
                  <a16:creationId xmlns:a16="http://schemas.microsoft.com/office/drawing/2014/main" id="{EDB67351-C146-4039-A4C4-FC2778D64385}"/>
                </a:ext>
              </a:extLst>
            </p:cNvPr>
            <p:cNvSpPr/>
            <p:nvPr/>
          </p:nvSpPr>
          <p:spPr>
            <a:xfrm>
              <a:off x="11980109" y="3493947"/>
              <a:ext cx="156266" cy="36659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9" name="Flecha: a la derecha 168">
              <a:extLst>
                <a:ext uri="{FF2B5EF4-FFF2-40B4-BE49-F238E27FC236}">
                  <a16:creationId xmlns:a16="http://schemas.microsoft.com/office/drawing/2014/main" id="{8CDEB75D-4AD1-47CF-A6FE-7AFAA08DF762}"/>
                </a:ext>
              </a:extLst>
            </p:cNvPr>
            <p:cNvSpPr/>
            <p:nvPr/>
          </p:nvSpPr>
          <p:spPr>
            <a:xfrm>
              <a:off x="24411" y="4731666"/>
              <a:ext cx="156266" cy="36659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1" name="Flecha: a la derecha 170">
              <a:extLst>
                <a:ext uri="{FF2B5EF4-FFF2-40B4-BE49-F238E27FC236}">
                  <a16:creationId xmlns:a16="http://schemas.microsoft.com/office/drawing/2014/main" id="{47DE8581-3C6D-47FC-86F3-0C5B30D6F9E7}"/>
                </a:ext>
              </a:extLst>
            </p:cNvPr>
            <p:cNvSpPr/>
            <p:nvPr/>
          </p:nvSpPr>
          <p:spPr>
            <a:xfrm>
              <a:off x="49867" y="5291735"/>
              <a:ext cx="156266" cy="36659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75" name="Imagen 174" descr="Imagen que contiene exterior, foto, pasto, montar a caballo&#10;&#10;Descripción generada automáticamente">
              <a:extLst>
                <a:ext uri="{FF2B5EF4-FFF2-40B4-BE49-F238E27FC236}">
                  <a16:creationId xmlns:a16="http://schemas.microsoft.com/office/drawing/2014/main" id="{D641DBED-2981-4FFC-AF3B-F158EF44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082" y="4577073"/>
              <a:ext cx="592634" cy="710784"/>
            </a:xfrm>
            <a:prstGeom prst="rect">
              <a:avLst/>
            </a:prstGeom>
          </p:spPr>
        </p:pic>
        <p:pic>
          <p:nvPicPr>
            <p:cNvPr id="177" name="Imagen 176" descr="Imagen en blanco y negro&#10;&#10;Descripción generada automáticamente">
              <a:extLst>
                <a:ext uri="{FF2B5EF4-FFF2-40B4-BE49-F238E27FC236}">
                  <a16:creationId xmlns:a16="http://schemas.microsoft.com/office/drawing/2014/main" id="{FAC59433-9065-4EED-A442-FB430996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082" y="5351698"/>
              <a:ext cx="559978" cy="719686"/>
            </a:xfrm>
            <a:prstGeom prst="rect">
              <a:avLst/>
            </a:prstGeom>
          </p:spPr>
        </p:pic>
        <p:sp>
          <p:nvSpPr>
            <p:cNvPr id="178" name="Cerrar llave 177">
              <a:extLst>
                <a:ext uri="{FF2B5EF4-FFF2-40B4-BE49-F238E27FC236}">
                  <a16:creationId xmlns:a16="http://schemas.microsoft.com/office/drawing/2014/main" id="{2B881DCC-DC38-485B-8B97-D05B0DA6F73E}"/>
                </a:ext>
              </a:extLst>
            </p:cNvPr>
            <p:cNvSpPr/>
            <p:nvPr/>
          </p:nvSpPr>
          <p:spPr>
            <a:xfrm>
              <a:off x="1775521" y="4142994"/>
              <a:ext cx="92811" cy="208183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80" name="Imagen 179" descr="Texto&#10;&#10;Descripción generada automáticamente">
              <a:extLst>
                <a:ext uri="{FF2B5EF4-FFF2-40B4-BE49-F238E27FC236}">
                  <a16:creationId xmlns:a16="http://schemas.microsoft.com/office/drawing/2014/main" id="{6BDF0A1E-0246-45C7-9BA5-63213326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563" y="5176743"/>
              <a:ext cx="3023611" cy="752381"/>
            </a:xfrm>
            <a:prstGeom prst="rect">
              <a:avLst/>
            </a:prstGeom>
          </p:spPr>
        </p:pic>
        <p:pic>
          <p:nvPicPr>
            <p:cNvPr id="182" name="Imagen 181" descr="Imagen que contiene foto, sostener, hombre, pastel&#10;&#10;Descripción generada automáticamente">
              <a:extLst>
                <a:ext uri="{FF2B5EF4-FFF2-40B4-BE49-F238E27FC236}">
                  <a16:creationId xmlns:a16="http://schemas.microsoft.com/office/drawing/2014/main" id="{9F65332C-4861-49C0-A5BD-32BAC5B9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1041" y="5141621"/>
              <a:ext cx="715620" cy="783395"/>
            </a:xfrm>
            <a:prstGeom prst="rect">
              <a:avLst/>
            </a:prstGeom>
          </p:spPr>
        </p:pic>
        <p:sp>
          <p:nvSpPr>
            <p:cNvPr id="184" name="Rectángulo: esquinas redondeadas 183">
              <a:extLst>
                <a:ext uri="{FF2B5EF4-FFF2-40B4-BE49-F238E27FC236}">
                  <a16:creationId xmlns:a16="http://schemas.microsoft.com/office/drawing/2014/main" id="{5A5F2BFF-8C0A-40E3-91AA-464B4C8A9904}"/>
                </a:ext>
              </a:extLst>
            </p:cNvPr>
            <p:cNvSpPr/>
            <p:nvPr/>
          </p:nvSpPr>
          <p:spPr>
            <a:xfrm>
              <a:off x="9083131" y="4727620"/>
              <a:ext cx="984537" cy="145684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5" name="CuadroTexto 184">
              <a:extLst>
                <a:ext uri="{FF2B5EF4-FFF2-40B4-BE49-F238E27FC236}">
                  <a16:creationId xmlns:a16="http://schemas.microsoft.com/office/drawing/2014/main" id="{5B24075D-E536-495A-B06F-25F0503C0B2C}"/>
                </a:ext>
              </a:extLst>
            </p:cNvPr>
            <p:cNvSpPr txBox="1"/>
            <p:nvPr/>
          </p:nvSpPr>
          <p:spPr>
            <a:xfrm>
              <a:off x="4731283" y="4890033"/>
              <a:ext cx="1031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200" dirty="0"/>
                <a:t>Cloud </a:t>
              </a:r>
              <a:r>
                <a:rPr lang="es-CO" sz="1200" dirty="0" err="1"/>
                <a:t>Water</a:t>
              </a:r>
              <a:endParaRPr lang="es-CO" sz="1200" dirty="0"/>
            </a:p>
            <a:p>
              <a:pPr algn="ctr"/>
              <a:r>
                <a:rPr lang="es-CO" sz="1200" dirty="0"/>
                <a:t> </a:t>
              </a:r>
              <a:r>
                <a:rPr lang="es-CO" sz="1200" dirty="0" err="1"/>
                <a:t>Mask</a:t>
              </a:r>
              <a:endParaRPr lang="es-CO" sz="1200" dirty="0"/>
            </a:p>
          </p:txBody>
        </p:sp>
        <p:pic>
          <p:nvPicPr>
            <p:cNvPr id="187" name="Imagen 186" descr="Interfaz de usuario gráfica, Texto, Aplicación, Correo electrónico&#10;&#10;Descripción generada automáticamente">
              <a:extLst>
                <a:ext uri="{FF2B5EF4-FFF2-40B4-BE49-F238E27FC236}">
                  <a16:creationId xmlns:a16="http://schemas.microsoft.com/office/drawing/2014/main" id="{D4C579A6-9C09-459C-8D77-33B37632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694" y="4896363"/>
              <a:ext cx="463166" cy="586863"/>
            </a:xfrm>
            <a:prstGeom prst="rect">
              <a:avLst/>
            </a:prstGeom>
          </p:spPr>
        </p:pic>
        <p:sp>
          <p:nvSpPr>
            <p:cNvPr id="191" name="Rectángulo: esquinas redondeadas 190">
              <a:extLst>
                <a:ext uri="{FF2B5EF4-FFF2-40B4-BE49-F238E27FC236}">
                  <a16:creationId xmlns:a16="http://schemas.microsoft.com/office/drawing/2014/main" id="{645B33B2-3B15-4AA5-B56D-7932A578D5F5}"/>
                </a:ext>
              </a:extLst>
            </p:cNvPr>
            <p:cNvSpPr/>
            <p:nvPr/>
          </p:nvSpPr>
          <p:spPr>
            <a:xfrm>
              <a:off x="1962315" y="4577073"/>
              <a:ext cx="2748290" cy="2081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2" name="CuadroTexto 191">
              <a:extLst>
                <a:ext uri="{FF2B5EF4-FFF2-40B4-BE49-F238E27FC236}">
                  <a16:creationId xmlns:a16="http://schemas.microsoft.com/office/drawing/2014/main" id="{796DF4D4-2C3B-479A-ADFE-68D8DABD52BC}"/>
                </a:ext>
              </a:extLst>
            </p:cNvPr>
            <p:cNvSpPr txBox="1"/>
            <p:nvPr/>
          </p:nvSpPr>
          <p:spPr>
            <a:xfrm>
              <a:off x="2101675" y="4563152"/>
              <a:ext cx="2043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dirty="0" err="1"/>
                <a:t>Collocation</a:t>
              </a:r>
              <a:r>
                <a:rPr lang="es-CO" sz="1200" dirty="0"/>
                <a:t>  Unificar mapas</a:t>
              </a:r>
            </a:p>
          </p:txBody>
        </p:sp>
        <p:sp>
          <p:nvSpPr>
            <p:cNvPr id="193" name="CuadroTexto 192">
              <a:extLst>
                <a:ext uri="{FF2B5EF4-FFF2-40B4-BE49-F238E27FC236}">
                  <a16:creationId xmlns:a16="http://schemas.microsoft.com/office/drawing/2014/main" id="{EC0BC83C-05B5-4D6E-99D0-AAE86B329FF6}"/>
                </a:ext>
              </a:extLst>
            </p:cNvPr>
            <p:cNvSpPr txBox="1"/>
            <p:nvPr/>
          </p:nvSpPr>
          <p:spPr>
            <a:xfrm>
              <a:off x="2720471" y="5086557"/>
              <a:ext cx="1412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1200"/>
              </a:lvl1pPr>
            </a:lstStyle>
            <a:p>
              <a:r>
                <a:rPr lang="es-CO" sz="1000" dirty="0"/>
                <a:t>Cloud wáter </a:t>
              </a:r>
              <a:r>
                <a:rPr lang="es-CO" sz="1000" dirty="0" err="1"/>
                <a:t>mask</a:t>
              </a:r>
              <a:endParaRPr lang="es-CO" sz="1000" dirty="0"/>
            </a:p>
          </p:txBody>
        </p:sp>
        <p:pic>
          <p:nvPicPr>
            <p:cNvPr id="195" name="Imagen 194" descr="Texto&#10;&#10;Descripción generada automáticamente">
              <a:extLst>
                <a:ext uri="{FF2B5EF4-FFF2-40B4-BE49-F238E27FC236}">
                  <a16:creationId xmlns:a16="http://schemas.microsoft.com/office/drawing/2014/main" id="{EE6B8399-435A-4703-820C-63448CF5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888" y="5590250"/>
              <a:ext cx="2621812" cy="908643"/>
            </a:xfrm>
            <a:prstGeom prst="rect">
              <a:avLst/>
            </a:prstGeom>
          </p:spPr>
        </p:pic>
        <p:pic>
          <p:nvPicPr>
            <p:cNvPr id="197" name="Imagen 196" descr="Imagen que contiene exterior, vuelo, hombre, aire&#10;&#10;Descripción generada automáticamente">
              <a:extLst>
                <a:ext uri="{FF2B5EF4-FFF2-40B4-BE49-F238E27FC236}">
                  <a16:creationId xmlns:a16="http://schemas.microsoft.com/office/drawing/2014/main" id="{80645B46-C78E-4A1C-9946-EA7755F1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025" y="5351698"/>
              <a:ext cx="746461" cy="818193"/>
            </a:xfrm>
            <a:prstGeom prst="rect">
              <a:avLst/>
            </a:prstGeom>
          </p:spPr>
        </p:pic>
        <p:sp>
          <p:nvSpPr>
            <p:cNvPr id="199" name="Rectángulo: esquinas redondeadas 198">
              <a:extLst>
                <a:ext uri="{FF2B5EF4-FFF2-40B4-BE49-F238E27FC236}">
                  <a16:creationId xmlns:a16="http://schemas.microsoft.com/office/drawing/2014/main" id="{498777A5-AA3A-4F07-9537-98FB6BE2CE43}"/>
                </a:ext>
              </a:extLst>
            </p:cNvPr>
            <p:cNvSpPr/>
            <p:nvPr/>
          </p:nvSpPr>
          <p:spPr>
            <a:xfrm>
              <a:off x="4824729" y="4878522"/>
              <a:ext cx="856757" cy="141215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1" name="Imagen 200">
              <a:extLst>
                <a:ext uri="{FF2B5EF4-FFF2-40B4-BE49-F238E27FC236}">
                  <a16:creationId xmlns:a16="http://schemas.microsoft.com/office/drawing/2014/main" id="{3D2F301D-4712-4997-99DD-63D1DE76E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053" y="6448703"/>
              <a:ext cx="2914286" cy="200000"/>
            </a:xfrm>
            <a:prstGeom prst="rect">
              <a:avLst/>
            </a:prstGeom>
          </p:spPr>
        </p:pic>
        <p:pic>
          <p:nvPicPr>
            <p:cNvPr id="205" name="Imagen 204" descr="Diagrama&#10;&#10;Descripción generada automáticamente">
              <a:extLst>
                <a:ext uri="{FF2B5EF4-FFF2-40B4-BE49-F238E27FC236}">
                  <a16:creationId xmlns:a16="http://schemas.microsoft.com/office/drawing/2014/main" id="{DEF0E409-DF2E-4E90-9E0D-B6D86B308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705" y="6169891"/>
              <a:ext cx="639948" cy="714145"/>
            </a:xfrm>
            <a:prstGeom prst="rect">
              <a:avLst/>
            </a:prstGeom>
          </p:spPr>
        </p:pic>
        <p:pic>
          <p:nvPicPr>
            <p:cNvPr id="209" name="Imagen 208" descr="Imagen que contiene alimentos, grande, tabla, cubierto&#10;&#10;Descripción generada automáticamente">
              <a:extLst>
                <a:ext uri="{FF2B5EF4-FFF2-40B4-BE49-F238E27FC236}">
                  <a16:creationId xmlns:a16="http://schemas.microsoft.com/office/drawing/2014/main" id="{890C87B5-DE37-4DF2-BBB2-C809E6F5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236" y="6214220"/>
              <a:ext cx="598134" cy="595894"/>
            </a:xfrm>
            <a:prstGeom prst="rect">
              <a:avLst/>
            </a:prstGeom>
          </p:spPr>
        </p:pic>
      </p:grpSp>
      <p:pic>
        <p:nvPicPr>
          <p:cNvPr id="10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991869F-28C4-751F-B2D7-336542DC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01623B1-6DB5-3B34-ACC3-BB77E51484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computadora&#10;&#10;Descripción generada automáticamente">
            <a:extLst>
              <a:ext uri="{FF2B5EF4-FFF2-40B4-BE49-F238E27FC236}">
                <a16:creationId xmlns:a16="http://schemas.microsoft.com/office/drawing/2014/main" id="{7C1CE034-4478-42FF-831F-0EBAA8B00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2" y="1309142"/>
            <a:ext cx="9689284" cy="54502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E243B2-8F90-4B07-87A2-31ACEA74EB30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41F5395-35C9-E8D7-9FB5-EB5D394A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5F2366-E989-DE0E-3CCB-860880981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087BA3-ADA6-B657-F2CA-B6D7E46DA75C}"/>
              </a:ext>
            </a:extLst>
          </p:cNvPr>
          <p:cNvSpPr txBox="1"/>
          <p:nvPr/>
        </p:nvSpPr>
        <p:spPr>
          <a:xfrm>
            <a:off x="2276475" y="749123"/>
            <a:ext cx="7337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Los dos sitios antes y durante el incendio</a:t>
            </a:r>
          </a:p>
        </p:txBody>
      </p:sp>
    </p:spTree>
    <p:extLst>
      <p:ext uri="{BB962C8B-B14F-4D97-AF65-F5344CB8AC3E}">
        <p14:creationId xmlns:p14="http://schemas.microsoft.com/office/powerpoint/2010/main" val="12487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E83E4D2-B803-4FFF-BACB-058C2489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E243B2-8F90-4B07-87A2-31ACEA74EB30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A16094-58CA-DD19-3FC0-A4F4BE2B0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82" y="859161"/>
            <a:ext cx="5929836" cy="591549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E806B7B-DAE5-AA77-1B76-338D114C0FAF}"/>
              </a:ext>
            </a:extLst>
          </p:cNvPr>
          <p:cNvSpPr/>
          <p:nvPr/>
        </p:nvSpPr>
        <p:spPr>
          <a:xfrm>
            <a:off x="8041593" y="4717279"/>
            <a:ext cx="470018" cy="358923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2CA6DFE-4144-4A7C-9DD8-3EBDCF985D9E}"/>
              </a:ext>
            </a:extLst>
          </p:cNvPr>
          <p:cNvSpPr txBox="1"/>
          <p:nvPr/>
        </p:nvSpPr>
        <p:spPr>
          <a:xfrm>
            <a:off x="9568918" y="2305405"/>
            <a:ext cx="23695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Se alcanza a ver la zona del incendio en Marzo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A0BA39-9987-CCCD-BC24-6E8D7BE17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12" y="228654"/>
            <a:ext cx="1542495" cy="440431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7675492-5201-B080-7A96-8BBB36824BD2}"/>
              </a:ext>
            </a:extLst>
          </p:cNvPr>
          <p:cNvCxnSpPr>
            <a:cxnSpLocks/>
          </p:cNvCxnSpPr>
          <p:nvPr/>
        </p:nvCxnSpPr>
        <p:spPr>
          <a:xfrm flipH="1">
            <a:off x="8511611" y="3429000"/>
            <a:ext cx="1057307" cy="1202821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DAE8D09-E6AF-B9BA-04CB-C90AF519AC10}"/>
              </a:ext>
            </a:extLst>
          </p:cNvPr>
          <p:cNvGrpSpPr/>
          <p:nvPr/>
        </p:nvGrpSpPr>
        <p:grpSpPr>
          <a:xfrm>
            <a:off x="2220612" y="83343"/>
            <a:ext cx="9446544" cy="6496865"/>
            <a:chOff x="2220612" y="83343"/>
            <a:chExt cx="9446544" cy="6496865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F9B6BE0-1F43-49A7-BACB-91856E773E18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C9B2C5E-8981-42A6-B4CF-FFEA9A5CAD33}"/>
                </a:ext>
              </a:extLst>
            </p:cNvPr>
            <p:cNvSpPr txBox="1"/>
            <p:nvPr/>
          </p:nvSpPr>
          <p:spPr>
            <a:xfrm>
              <a:off x="2862217" y="829357"/>
              <a:ext cx="7192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ZOOM: ver la zona del incendio en Marzo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D1D7822-9FBA-05CE-3A35-6705311BCD98}"/>
                </a:ext>
              </a:extLst>
            </p:cNvPr>
            <p:cNvSpPr txBox="1"/>
            <p:nvPr/>
          </p:nvSpPr>
          <p:spPr>
            <a:xfrm>
              <a:off x="3571596" y="6210876"/>
              <a:ext cx="3944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rgbClr val="C00000"/>
                  </a:solidFill>
                </a:rPr>
                <a:t>Latitud 8°22’14’’’/Longitud 73°13’31’’</a:t>
              </a: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FBE48E4-4806-9DCB-7064-C63C075E69B0}"/>
                </a:ext>
              </a:extLst>
            </p:cNvPr>
            <p:cNvGrpSpPr/>
            <p:nvPr/>
          </p:nvGrpSpPr>
          <p:grpSpPr>
            <a:xfrm>
              <a:off x="2787161" y="1514784"/>
              <a:ext cx="8879995" cy="4605009"/>
              <a:chOff x="2991122" y="1525281"/>
              <a:chExt cx="8438642" cy="4197764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3F438B65-2B63-0680-6A6B-7D5E2A676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1122" y="1525281"/>
                <a:ext cx="5985198" cy="4197764"/>
              </a:xfrm>
              <a:prstGeom prst="rect">
                <a:avLst/>
              </a:prstGeom>
            </p:spPr>
          </p:pic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EC6EFFE5-EB2C-C94A-099A-1D82639BA76B}"/>
                  </a:ext>
                </a:extLst>
              </p:cNvPr>
              <p:cNvSpPr/>
              <p:nvPr/>
            </p:nvSpPr>
            <p:spPr>
              <a:xfrm>
                <a:off x="4475285" y="2822331"/>
                <a:ext cx="2259623" cy="181121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A4CE54D-25DA-D5D8-F2D8-8E81B6966A5B}"/>
                  </a:ext>
                </a:extLst>
              </p:cNvPr>
              <p:cNvSpPr txBox="1"/>
              <p:nvPr/>
            </p:nvSpPr>
            <p:spPr>
              <a:xfrm>
                <a:off x="9372364" y="3182815"/>
                <a:ext cx="20574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400" dirty="0">
                    <a:solidFill>
                      <a:schemeClr val="accent1"/>
                    </a:solidFill>
                  </a:rPr>
                  <a:t>Esta será el área delimitada para escoger el subconjunto</a:t>
                </a:r>
              </a:p>
            </p:txBody>
          </p:sp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2CDF26F-5E6A-776F-501E-E8F529EE1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612" y="228654"/>
              <a:ext cx="1542495" cy="440431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93A084F6-58ED-31B6-DEF3-242519A8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131A332B-205B-216E-749A-4C049F2BB525}"/>
              </a:ext>
            </a:extLst>
          </p:cNvPr>
          <p:cNvGrpSpPr/>
          <p:nvPr/>
        </p:nvGrpSpPr>
        <p:grpSpPr>
          <a:xfrm>
            <a:off x="1337851" y="83343"/>
            <a:ext cx="8789832" cy="4963645"/>
            <a:chOff x="1337851" y="83343"/>
            <a:chExt cx="8789832" cy="4963645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F9B6BE0-1F43-49A7-BACB-91856E773E18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8D30045-C959-4AB4-AE1C-CC47BED2B360}"/>
                </a:ext>
              </a:extLst>
            </p:cNvPr>
            <p:cNvSpPr txBox="1"/>
            <p:nvPr/>
          </p:nvSpPr>
          <p:spPr>
            <a:xfrm>
              <a:off x="3378298" y="1072348"/>
              <a:ext cx="3848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Control de de nubes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45718EB-944B-4184-B159-118A16255979}"/>
                </a:ext>
              </a:extLst>
            </p:cNvPr>
            <p:cNvSpPr txBox="1"/>
            <p:nvPr/>
          </p:nvSpPr>
          <p:spPr>
            <a:xfrm>
              <a:off x="3217252" y="2044005"/>
              <a:ext cx="6910431" cy="1384995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r>
                <a:rPr lang="es-CO" sz="2800" dirty="0" err="1">
                  <a:solidFill>
                    <a:schemeClr val="accent1"/>
                  </a:solidFill>
                </a:rPr>
                <a:t>if</a:t>
              </a:r>
              <a:r>
                <a:rPr lang="es-CO" sz="2800" dirty="0">
                  <a:solidFill>
                    <a:schemeClr val="accent1"/>
                  </a:solidFill>
                </a:rPr>
                <a:t> ($1.scl_cloud_medium_proba + $1.scl_cloud_high_proba + $1.scl_thin_cirrus) &lt; 255 </a:t>
              </a:r>
              <a:r>
                <a:rPr lang="es-CO" sz="2800" dirty="0" err="1">
                  <a:solidFill>
                    <a:schemeClr val="accent1"/>
                  </a:solidFill>
                </a:rPr>
                <a:t>then</a:t>
              </a:r>
              <a:r>
                <a:rPr lang="es-CO" sz="2800" dirty="0">
                  <a:solidFill>
                    <a:schemeClr val="accent1"/>
                  </a:solidFill>
                </a:rPr>
                <a:t> 0 </a:t>
              </a:r>
              <a:r>
                <a:rPr lang="es-CO" sz="2800" dirty="0" err="1">
                  <a:solidFill>
                    <a:schemeClr val="accent1"/>
                  </a:solidFill>
                </a:rPr>
                <a:t>else</a:t>
              </a:r>
              <a:r>
                <a:rPr lang="es-CO" sz="2800" dirty="0">
                  <a:solidFill>
                    <a:schemeClr val="accent1"/>
                  </a:solidFill>
                </a:rPr>
                <a:t> 1</a:t>
              </a:r>
            </a:p>
          </p:txBody>
        </p:sp>
        <p:pic>
          <p:nvPicPr>
            <p:cNvPr id="4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8C34896-1BFE-289A-BBF5-6DC5A1595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5681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A24AB15-0806-15A8-091C-6B33D38EC6AA}"/>
                </a:ext>
              </a:extLst>
            </p:cNvPr>
            <p:cNvSpPr txBox="1"/>
            <p:nvPr/>
          </p:nvSpPr>
          <p:spPr>
            <a:xfrm>
              <a:off x="1337851" y="3661993"/>
              <a:ext cx="849463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Si la suma de pixeles de nubes es menor de 255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asuma territorio no nubado, de lo contrario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 asuma territorio nubado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E52527A6-B321-BF71-44FD-A8C1C973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F9B6BE0-1F43-49A7-BACB-91856E773E18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296A58C-45A3-486D-8D54-F7D7EDBE778F}"/>
              </a:ext>
            </a:extLst>
          </p:cNvPr>
          <p:cNvSpPr txBox="1"/>
          <p:nvPr/>
        </p:nvSpPr>
        <p:spPr>
          <a:xfrm>
            <a:off x="2913877" y="668118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Mapas con imagen de nubes </a:t>
            </a:r>
          </a:p>
        </p:txBody>
      </p:sp>
      <p:pic>
        <p:nvPicPr>
          <p:cNvPr id="13" name="Imagen 12" descr="Imagen que contiene árbol, exterior, foto, bosque&#10;&#10;Descripción generada automáticamente">
            <a:extLst>
              <a:ext uri="{FF2B5EF4-FFF2-40B4-BE49-F238E27FC236}">
                <a16:creationId xmlns:a16="http://schemas.microsoft.com/office/drawing/2014/main" id="{7860FCF0-0F68-429E-B44A-9B54EAA86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3" y="1330358"/>
            <a:ext cx="9697673" cy="5276302"/>
          </a:xfrm>
          <a:prstGeom prst="rect">
            <a:avLst/>
          </a:prstGeom>
        </p:spPr>
      </p:pic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EDF5384-00EB-8138-1174-3C1B73906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1B4571-A305-9DE0-1DA4-59DC655D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C3FE8F5-545A-4704-BF6F-45DA29CBDEDB}"/>
              </a:ext>
            </a:extLst>
          </p:cNvPr>
          <p:cNvSpPr txBox="1"/>
          <p:nvPr/>
        </p:nvSpPr>
        <p:spPr>
          <a:xfrm>
            <a:off x="218742" y="711021"/>
            <a:ext cx="1101043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NBR Índice normalizado de área quemada</a:t>
            </a:r>
          </a:p>
          <a:p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MX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alto de NBR </a:t>
            </a:r>
            <a:r>
              <a:rPr lang="es-MX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 vegetación saludable, mientras que un </a:t>
            </a:r>
            <a:r>
              <a:rPr lang="es-MX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bajo </a:t>
            </a:r>
            <a:r>
              <a:rPr lang="es-MX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 suelo desnudo y áreas recientemente quemadas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MX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Gravedad de la quemadura:</a:t>
            </a:r>
          </a:p>
          <a:p>
            <a:pPr algn="ctr"/>
            <a:r>
              <a:rPr lang="es-MX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dNBR</a:t>
            </a:r>
            <a:r>
              <a:rPr lang="es-MX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∆NBR diferencia de quemadura antes y después</a:t>
            </a:r>
          </a:p>
          <a:p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02D0B5-BE1C-41C2-AEEE-8EB1AA12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3" y="3350169"/>
            <a:ext cx="4947759" cy="24640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56F8AA-8654-4D1A-A498-492DBE18D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620" y="4016664"/>
            <a:ext cx="6074122" cy="164721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EFD5E9A-78EB-4AB4-A598-D28523B89E70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2D9E9E1-145E-EE04-BE30-BBD99656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25681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250F72-5F9B-29C7-BB24-13E208985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885" y="225681"/>
            <a:ext cx="1146655" cy="6630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BD6EB81-4315-A55A-8647-49027981299C}"/>
              </a:ext>
            </a:extLst>
          </p:cNvPr>
          <p:cNvSpPr txBox="1"/>
          <p:nvPr/>
        </p:nvSpPr>
        <p:spPr>
          <a:xfrm>
            <a:off x="7494662" y="650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D1EF54-24D2-4437-2AAD-04C512AC935D}"/>
              </a:ext>
            </a:extLst>
          </p:cNvPr>
          <p:cNvSpPr txBox="1"/>
          <p:nvPr/>
        </p:nvSpPr>
        <p:spPr>
          <a:xfrm>
            <a:off x="6559062" y="5980130"/>
            <a:ext cx="554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Tabla 1. Niveles de severidad de quemado obtenidos calculando </a:t>
            </a:r>
            <a:r>
              <a:rPr lang="es-MX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dNBR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propuesto por USGS</a:t>
            </a:r>
            <a:endParaRPr lang="es-CO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224B3D8-2A15-8374-B8C1-3DB51E452BD8}"/>
              </a:ext>
            </a:extLst>
          </p:cNvPr>
          <p:cNvSpPr txBox="1"/>
          <p:nvPr/>
        </p:nvSpPr>
        <p:spPr>
          <a:xfrm>
            <a:off x="0" y="5980130"/>
            <a:ext cx="6559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Figura 2. Comparación de la respuesta espectral de vegetación sana y áreas quemadas. Fuente: Servicio Forestal de EE. UU.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522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922</Words>
  <Application>Microsoft Office PowerPoint</Application>
  <PresentationFormat>Panorámica</PresentationFormat>
  <Paragraphs>190</Paragraphs>
  <Slides>25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139</cp:revision>
  <dcterms:created xsi:type="dcterms:W3CDTF">2020-06-13T15:33:36Z</dcterms:created>
  <dcterms:modified xsi:type="dcterms:W3CDTF">2023-01-13T23:23:58Z</dcterms:modified>
</cp:coreProperties>
</file>