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87" r:id="rId2"/>
    <p:sldId id="388" r:id="rId3"/>
    <p:sldId id="557" r:id="rId4"/>
    <p:sldId id="580" r:id="rId5"/>
    <p:sldId id="539" r:id="rId6"/>
    <p:sldId id="519" r:id="rId7"/>
    <p:sldId id="520" r:id="rId8"/>
    <p:sldId id="521" r:id="rId9"/>
    <p:sldId id="522" r:id="rId10"/>
    <p:sldId id="523" r:id="rId11"/>
    <p:sldId id="541" r:id="rId12"/>
    <p:sldId id="542" r:id="rId13"/>
    <p:sldId id="544" r:id="rId14"/>
    <p:sldId id="545" r:id="rId15"/>
    <p:sldId id="584" r:id="rId16"/>
    <p:sldId id="555" r:id="rId17"/>
    <p:sldId id="582" r:id="rId18"/>
    <p:sldId id="547" r:id="rId19"/>
    <p:sldId id="565" r:id="rId20"/>
    <p:sldId id="566" r:id="rId21"/>
    <p:sldId id="567" r:id="rId22"/>
    <p:sldId id="568" r:id="rId23"/>
    <p:sldId id="583" r:id="rId24"/>
    <p:sldId id="581" r:id="rId25"/>
    <p:sldId id="585" r:id="rId26"/>
    <p:sldId id="587" r:id="rId27"/>
    <p:sldId id="588" r:id="rId28"/>
    <p:sldId id="589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D6D1F8-AD51-478E-AB81-C596C7630825}">
          <p14:sldIdLst>
            <p14:sldId id="387"/>
            <p14:sldId id="388"/>
            <p14:sldId id="557"/>
            <p14:sldId id="580"/>
            <p14:sldId id="539"/>
            <p14:sldId id="519"/>
            <p14:sldId id="520"/>
            <p14:sldId id="521"/>
            <p14:sldId id="522"/>
            <p14:sldId id="523"/>
            <p14:sldId id="541"/>
            <p14:sldId id="542"/>
            <p14:sldId id="544"/>
            <p14:sldId id="545"/>
            <p14:sldId id="584"/>
            <p14:sldId id="555"/>
            <p14:sldId id="582"/>
            <p14:sldId id="547"/>
            <p14:sldId id="565"/>
            <p14:sldId id="566"/>
            <p14:sldId id="567"/>
            <p14:sldId id="568"/>
            <p14:sldId id="583"/>
            <p14:sldId id="581"/>
            <p14:sldId id="585"/>
            <p14:sldId id="587"/>
            <p14:sldId id="588"/>
            <p14:sldId id="589"/>
          </p14:sldIdLst>
        </p14:section>
        <p14:section name="Sección sin título" id="{D5C1F7F9-F9B9-4603-82EF-C4DA6243551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7800B-D084-42AF-8E87-686B5799D457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7A4B-7C64-4915-A1AB-30157D4583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6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522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8318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0684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8905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5079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4799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5946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0425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4654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6769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996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5178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2575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4802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3491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5925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5439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620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5271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905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5740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474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3757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744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DF67-1A04-4CA5-A328-975C795B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95A82-30CE-4EC4-835D-C993842C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0D35F-C1CB-4B5A-92A3-414B7FA4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6DD73-9019-4E86-AE29-0551F2D0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747DA-D386-412F-8A76-A5C4281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90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8B29-5451-4D57-92FD-9CB75B3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EDEA8-8BD7-4307-BA8E-E5BFAB06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5F368-FCC5-4427-9ABC-40ED71BC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4C943-96EB-481F-974F-F23396DB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BE11E-4004-4B47-B19E-3E71B6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95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5027A-CE45-4F68-89D3-5C4F8A43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7039-AE49-4631-91B2-E0658A31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1AB8C-2DB7-4F23-AF03-722CBFBD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BF65E-BB3C-4F60-B973-1566D7C5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07AEC-D6CC-4FB6-82AC-6A8418B2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30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0DDF-8D87-4536-B861-A5803AD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5B71-2AE4-41DA-9D15-1E56EE8E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05188-3F22-418B-91BC-6808E431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47F95-36DA-41E8-8ED9-FE07C0DD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BFD6-73BC-42C4-9647-1BB6672B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490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7A99-0788-4FD2-BE68-95FE0B8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D401B2-2FFF-406E-B775-79A34A57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16830-DFE2-4779-B62B-8894B7C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9E50E-D4F0-4EE0-BC32-359F9319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BAD2-B973-46DF-9909-7F1A6508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19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13E4-526A-4225-ABC9-AE9FD41B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3A907-C982-4AF7-AFD8-9D95D3EEA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19D520-E6A9-4901-94E0-FE736E64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5BF79-3BC9-4E34-ACE9-2FC6C1F5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4ED2F-6CC4-43FC-A3B8-524C6DF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EBC29-9A6D-4F63-A0C5-51932121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87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EC9F-8481-4722-82A7-9CEDDE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2BC88-DC16-4414-9D51-239C708E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CDACFA-C2E0-4F46-954E-7EE60CE3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BC5CC3-B9D8-42A2-812B-9522BAC30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828A4-7C66-4320-8E0C-12EC3D41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1F9E32-53D9-40C3-B0B4-F8F930F5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C18E9A-3513-4654-804D-9CEEA7E7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82A66F-D94A-4447-A909-B62B00F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6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95BD5-F108-41DC-8ABB-72EA7524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984916-63B0-4FC3-A509-7F883BE5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BE1F1F-C85B-4A72-8A1B-AD7544C0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5C160-23CF-4501-9CE4-1731C76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65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8472C4-DF3F-4A64-8AB0-24DDEFF1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B42C6-5591-47BE-BD42-8506DEA1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DEFBF-770F-43E8-84E0-BCD2C44D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75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60633-B598-40F8-B4A0-F4EB6E8F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12F619-AAA0-4012-803F-B768B510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E56D31-C449-4925-BB3E-AD63413E5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F7202-05C5-4FAF-987D-0E7F6DE4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9BF271-A3DF-44C0-83FF-9C2459DD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2D30E-6891-4050-9670-6FBC4E8E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41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75B3-DB33-4F48-AB99-161FB7E6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327938-F2BE-41FA-9D84-15F18E47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CB752F-F98E-4D7A-B204-B0977FFF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7B3-E147-4FD4-A495-97A1C740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34D1-AF09-4DC3-A198-757AD63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30374-574F-4E37-A9F5-686EFE63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13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7F83F9-9C69-4F4D-BD2B-4C5CB19D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B8D3C-62FB-4BA2-87AB-D41A0E81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1E170-7332-4671-BD06-849B14E66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DCD47-7B01-4DB7-B2D0-4E559FE2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CBE81-B044-47D8-8B40-BE87BD7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ltiempo.com/colombia/otras-ciudades/problematica-del-lago-de-tota-en-boyaca-3190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48B971F3-EF74-0897-3BA3-C16EA6494B60}"/>
              </a:ext>
            </a:extLst>
          </p:cNvPr>
          <p:cNvGrpSpPr/>
          <p:nvPr/>
        </p:nvGrpSpPr>
        <p:grpSpPr>
          <a:xfrm>
            <a:off x="512747" y="202962"/>
            <a:ext cx="10912979" cy="6452075"/>
            <a:chOff x="-9181" y="-60941"/>
            <a:chExt cx="11844472" cy="7232084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332069-DDD1-47E9-ACC6-095A37464A1B}"/>
                </a:ext>
              </a:extLst>
            </p:cNvPr>
            <p:cNvSpPr txBox="1"/>
            <p:nvPr/>
          </p:nvSpPr>
          <p:spPr>
            <a:xfrm>
              <a:off x="-9181" y="6601016"/>
              <a:ext cx="11844472" cy="57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solidFill>
                    <a:schemeClr val="accent1"/>
                  </a:solidFill>
                </a:rPr>
                <a:t>Estas publicaciones presentan de forma general los procedimientos para llegar a resultados concretos. </a:t>
              </a:r>
            </a:p>
            <a:p>
              <a:pPr algn="ctr"/>
              <a:r>
                <a:rPr lang="es-MX" sz="1400" dirty="0">
                  <a:solidFill>
                    <a:schemeClr val="accent1"/>
                  </a:solidFill>
                </a:rPr>
                <a:t>Intentamos hacer pedagogía en el tema de la lectura de imágenes satelitales además de obtener resultados finales</a:t>
              </a:r>
              <a:endParaRPr lang="es-CO" sz="14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719B951-3A74-4596-B5A9-BB6EAD96C623}"/>
                </a:ext>
              </a:extLst>
            </p:cNvPr>
            <p:cNvSpPr txBox="1"/>
            <p:nvPr/>
          </p:nvSpPr>
          <p:spPr>
            <a:xfrm>
              <a:off x="306178" y="1252211"/>
              <a:ext cx="10629417" cy="514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es-MX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Deslizamiento de tierra de </a:t>
              </a:r>
              <a:r>
                <a:rPr lang="es-MX" b="1" dirty="0" err="1">
                  <a:solidFill>
                    <a:schemeClr val="accent1"/>
                  </a:solidFill>
                  <a:cs typeface="Arial" panose="020B0604020202020204" pitchFamily="34" charset="0"/>
                </a:rPr>
                <a:t>Fagraskógarfjall</a:t>
              </a:r>
              <a:r>
                <a:rPr lang="es-MX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, Islandia,  el 7 de julio de 2018. Sentinel-1</a:t>
              </a: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sz="1600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endParaRPr lang="es-MX" sz="1600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  <a:p>
              <a:pPr algn="just" fontAlgn="base"/>
              <a:r>
                <a:rPr lang="es-MX" sz="16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Uno de los mayores deslizamientos de tierra registrados y tiene un volumen de alrededor de 10-20 millones de m3.</a:t>
              </a:r>
            </a:p>
            <a:p>
              <a:pPr algn="just" fontAlgn="base"/>
              <a:r>
                <a:rPr lang="es-MX" sz="16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Cruzó el río de abajo, lo bloqueó parcialmente creando una presa, y se formó un lago por encima. </a:t>
              </a:r>
            </a:p>
            <a:p>
              <a:pPr algn="just" fontAlgn="base"/>
              <a:r>
                <a:rPr lang="es-MX" sz="16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El área de los escombros La lengua tiene alrededor de 1,5-1,8 km2 y los restos tienen hasta 20-30 m de espesor.</a:t>
              </a:r>
              <a:endParaRPr lang="es-MX" sz="16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B8E09A1-19B4-4074-AA30-33A01A3E8DBA}"/>
                </a:ext>
              </a:extLst>
            </p:cNvPr>
            <p:cNvSpPr txBox="1"/>
            <p:nvPr/>
          </p:nvSpPr>
          <p:spPr>
            <a:xfrm>
              <a:off x="3958677" y="4314773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/>
                <a:t>Manuel Dávila Sguerra</a:t>
              </a:r>
              <a:endParaRPr lang="es-CO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0BC9249-78F4-D345-2ADA-A3F1F4E4941D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132F199-6B20-EFA8-2B43-C72C1B46CBDF}"/>
                </a:ext>
              </a:extLst>
            </p:cNvPr>
            <p:cNvSpPr txBox="1"/>
            <p:nvPr/>
          </p:nvSpPr>
          <p:spPr>
            <a:xfrm>
              <a:off x="4625915" y="759433"/>
              <a:ext cx="19030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La Noticia</a:t>
              </a:r>
            </a:p>
          </p:txBody>
        </p:sp>
        <p:pic>
          <p:nvPicPr>
            <p:cNvPr id="7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273E2D66-1E24-938F-9B3A-2BD7FEDE5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01C1C0F-B57B-85DA-AE28-32A2C2846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5" name="Imagen 4" descr="Mapa&#10;&#10;Descripción generada automáticamente">
              <a:extLst>
                <a:ext uri="{FF2B5EF4-FFF2-40B4-BE49-F238E27FC236}">
                  <a16:creationId xmlns:a16="http://schemas.microsoft.com/office/drawing/2014/main" id="{625EF2C4-5948-E521-9565-24B247D0C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011" y="1773798"/>
              <a:ext cx="4229156" cy="254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3B6786D-248F-CA90-1CCF-8AB8E3E1562F}"/>
              </a:ext>
            </a:extLst>
          </p:cNvPr>
          <p:cNvGrpSpPr/>
          <p:nvPr/>
        </p:nvGrpSpPr>
        <p:grpSpPr>
          <a:xfrm>
            <a:off x="404244" y="83343"/>
            <a:ext cx="11554075" cy="6879376"/>
            <a:chOff x="404244" y="83343"/>
            <a:chExt cx="11554075" cy="687937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755AF897-C6C8-48A3-A117-C3D241ADE8F8}"/>
                </a:ext>
              </a:extLst>
            </p:cNvPr>
            <p:cNvSpPr txBox="1"/>
            <p:nvPr/>
          </p:nvSpPr>
          <p:spPr>
            <a:xfrm>
              <a:off x="1366830" y="678302"/>
              <a:ext cx="817243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Vista de las nueve franjas del mapa con el </a:t>
              </a:r>
            </a:p>
            <a:p>
              <a:r>
                <a:rPr lang="es-CO" sz="2800" b="1" dirty="0">
                  <a:solidFill>
                    <a:srgbClr val="C00000"/>
                  </a:solidFill>
                </a:rPr>
                <a:t>modo de adquisición Intensity_IW3_VV 1, 2 y 3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E5DE2080-9E81-4462-847C-E6CB261034E0}"/>
                </a:ext>
              </a:extLst>
            </p:cNvPr>
            <p:cNvGrpSpPr/>
            <p:nvPr/>
          </p:nvGrpSpPr>
          <p:grpSpPr>
            <a:xfrm>
              <a:off x="404244" y="1934308"/>
              <a:ext cx="9364164" cy="5028411"/>
              <a:chOff x="1369444" y="1405455"/>
              <a:chExt cx="9879582" cy="5557265"/>
            </a:xfrm>
          </p:grpSpPr>
          <p:pic>
            <p:nvPicPr>
              <p:cNvPr id="3" name="Imagen 2" descr="Una captura de pantalla de una computadora&#10;&#10;Descripción generada automáticamente">
                <a:extLst>
                  <a:ext uri="{FF2B5EF4-FFF2-40B4-BE49-F238E27FC236}">
                    <a16:creationId xmlns:a16="http://schemas.microsoft.com/office/drawing/2014/main" id="{A2E6C5AA-9DB5-4F61-ABE3-9FAA40148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9444" y="1405455"/>
                <a:ext cx="9879582" cy="5557265"/>
              </a:xfrm>
              <a:prstGeom prst="rect">
                <a:avLst/>
              </a:prstGeom>
              <a:noFill/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D914AEA-02E4-4E0E-99FC-9D47CD330B7C}"/>
                  </a:ext>
                </a:extLst>
              </p:cNvPr>
              <p:cNvSpPr txBox="1"/>
              <p:nvPr/>
            </p:nvSpPr>
            <p:spPr>
              <a:xfrm>
                <a:off x="3432685" y="2061387"/>
                <a:ext cx="211086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Intensity_IW1_VV</a:t>
                </a:r>
              </a:p>
              <a:p>
                <a:pPr algn="ctr"/>
                <a:r>
                  <a:rPr lang="es-CO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9 franjas 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A9828844-4E9E-4148-A67F-F973E7ADEC10}"/>
                  </a:ext>
                </a:extLst>
              </p:cNvPr>
              <p:cNvSpPr txBox="1"/>
              <p:nvPr/>
            </p:nvSpPr>
            <p:spPr>
              <a:xfrm>
                <a:off x="6309235" y="2072756"/>
                <a:ext cx="211086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CO"/>
                </a:defPPr>
                <a:lvl1pPr>
                  <a:defRPr>
                    <a:solidFill>
                      <a:schemeClr val="accent4">
                        <a:lumMod val="40000"/>
                        <a:lumOff val="60000"/>
                      </a:schemeClr>
                    </a:solidFill>
                  </a:defRPr>
                </a:lvl1pPr>
              </a:lstStyle>
              <a:p>
                <a:pPr algn="ctr"/>
                <a:r>
                  <a:rPr lang="es-CO" dirty="0"/>
                  <a:t>Intensity_IW2_VV</a:t>
                </a:r>
                <a:r>
                  <a:rPr lang="es-CO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9 franjas</a:t>
                </a:r>
                <a:r>
                  <a:rPr lang="es-CO" dirty="0"/>
                  <a:t> 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4678072-0507-4AD8-9D4D-BB420D25D4F6}"/>
                  </a:ext>
                </a:extLst>
              </p:cNvPr>
              <p:cNvSpPr txBox="1"/>
              <p:nvPr/>
            </p:nvSpPr>
            <p:spPr>
              <a:xfrm>
                <a:off x="9105344" y="2061387"/>
                <a:ext cx="211086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Intensity_IW3_VV 9 franjas </a:t>
                </a:r>
              </a:p>
            </p:txBody>
          </p:sp>
        </p:grp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24488A4D-96F9-2E43-118B-DEAB126F1E62}"/>
                </a:ext>
              </a:extLst>
            </p:cNvPr>
            <p:cNvSpPr txBox="1"/>
            <p:nvPr/>
          </p:nvSpPr>
          <p:spPr>
            <a:xfrm>
              <a:off x="10627360" y="3261360"/>
              <a:ext cx="13309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Sentiinel-1 muestra franjas del terreno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69D222E-F8F3-BA90-1AAB-B4AD65375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418955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DC0DA67-CC72-04F4-68E5-2BD91EB84AEB}"/>
              </a:ext>
            </a:extLst>
          </p:cNvPr>
          <p:cNvGrpSpPr/>
          <p:nvPr/>
        </p:nvGrpSpPr>
        <p:grpSpPr>
          <a:xfrm>
            <a:off x="1361790" y="83343"/>
            <a:ext cx="10236127" cy="6707128"/>
            <a:chOff x="1361790" y="83343"/>
            <a:chExt cx="10236127" cy="670712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Captura de pantalla de computadora&#10;&#10;Descripción generada automáticamente">
              <a:extLst>
                <a:ext uri="{FF2B5EF4-FFF2-40B4-BE49-F238E27FC236}">
                  <a16:creationId xmlns:a16="http://schemas.microsoft.com/office/drawing/2014/main" id="{803F1644-E27C-411B-931C-B02B950CB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790" y="1219147"/>
              <a:ext cx="9904576" cy="5571324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0302D5C-F928-42C7-8505-296236D28379}"/>
                </a:ext>
              </a:extLst>
            </p:cNvPr>
            <p:cNvSpPr txBox="1"/>
            <p:nvPr/>
          </p:nvSpPr>
          <p:spPr>
            <a:xfrm>
              <a:off x="1423337" y="668118"/>
              <a:ext cx="101745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Resultado de las dos franjas con el territorio seleccionado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78868C7-5F52-41AF-A80D-59B9D847B750}"/>
                </a:ext>
              </a:extLst>
            </p:cNvPr>
            <p:cNvSpPr txBox="1"/>
            <p:nvPr/>
          </p:nvSpPr>
          <p:spPr>
            <a:xfrm>
              <a:off x="4625915" y="2226283"/>
              <a:ext cx="31080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Intensity_IW2_VV_mst_23jun2018</a:t>
              </a:r>
            </a:p>
            <a:p>
              <a:pPr algn="ctr"/>
              <a:r>
                <a:rPr lang="es-CO" sz="140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2 franjas 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2C43534-D710-4132-ACDE-666D352BCB2D}"/>
                </a:ext>
              </a:extLst>
            </p:cNvPr>
            <p:cNvSpPr txBox="1"/>
            <p:nvPr/>
          </p:nvSpPr>
          <p:spPr>
            <a:xfrm>
              <a:off x="7976914" y="2226283"/>
              <a:ext cx="31080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Intensity_IW2_VV_slv1_17jul2018</a:t>
              </a:r>
            </a:p>
            <a:p>
              <a:pPr algn="ctr"/>
              <a:r>
                <a:rPr lang="es-CO" sz="140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2 franjas 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D5531A3-045C-B61B-C043-8284246EB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73987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E232DD4-466F-832D-9C24-7668C4476FB1}"/>
              </a:ext>
            </a:extLst>
          </p:cNvPr>
          <p:cNvGrpSpPr/>
          <p:nvPr/>
        </p:nvGrpSpPr>
        <p:grpSpPr>
          <a:xfrm>
            <a:off x="902353" y="83343"/>
            <a:ext cx="10934841" cy="6482507"/>
            <a:chOff x="902353" y="83343"/>
            <a:chExt cx="10934841" cy="6482507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636E58FC-573A-4F66-8FE5-694C350D6139}"/>
                </a:ext>
              </a:extLst>
            </p:cNvPr>
            <p:cNvSpPr txBox="1"/>
            <p:nvPr/>
          </p:nvSpPr>
          <p:spPr>
            <a:xfrm>
              <a:off x="902353" y="590785"/>
              <a:ext cx="9413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Zoom de las dos franjas con el territorio seleccionado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3C2CEB3-96F0-40DC-8223-82D232432B99}"/>
                </a:ext>
              </a:extLst>
            </p:cNvPr>
            <p:cNvGrpSpPr/>
            <p:nvPr/>
          </p:nvGrpSpPr>
          <p:grpSpPr>
            <a:xfrm>
              <a:off x="1291016" y="1012885"/>
              <a:ext cx="8081348" cy="5552965"/>
              <a:chOff x="1168160" y="998852"/>
              <a:chExt cx="8420221" cy="5859147"/>
            </a:xfrm>
          </p:grpSpPr>
          <p:pic>
            <p:nvPicPr>
              <p:cNvPr id="3" name="Imagen 2" descr="Imagen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9C15EC54-59B9-41EE-8586-601250B51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160" y="998852"/>
                <a:ext cx="8420221" cy="5859147"/>
              </a:xfrm>
              <a:prstGeom prst="rect">
                <a:avLst/>
              </a:prstGeom>
            </p:spPr>
          </p:pic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F5C1BDE0-7B15-4D84-B651-7A63A2241E04}"/>
                  </a:ext>
                </a:extLst>
              </p:cNvPr>
              <p:cNvSpPr/>
              <p:nvPr/>
            </p:nvSpPr>
            <p:spPr>
              <a:xfrm rot="21143212">
                <a:off x="6380360" y="3319832"/>
                <a:ext cx="1856792" cy="1222036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D9F787C-95C9-45EA-BF15-A42FFBEBBD83}"/>
                  </a:ext>
                </a:extLst>
              </p:cNvPr>
              <p:cNvSpPr txBox="1"/>
              <p:nvPr/>
            </p:nvSpPr>
            <p:spPr>
              <a:xfrm>
                <a:off x="6601968" y="2866092"/>
                <a:ext cx="21515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Zona del deslizamiento</a:t>
                </a:r>
              </a:p>
            </p:txBody>
          </p:sp>
        </p:grp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861E831-1181-68DD-374B-7FDB01E5264B}"/>
                </a:ext>
              </a:extLst>
            </p:cNvPr>
            <p:cNvSpPr txBox="1"/>
            <p:nvPr/>
          </p:nvSpPr>
          <p:spPr>
            <a:xfrm>
              <a:off x="9768408" y="3173869"/>
              <a:ext cx="20687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C00000"/>
                  </a:solidFill>
                </a:rPr>
                <a:t>Se observa una diferencia en la segunda imagen en donde ocurrió el deslizamiento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C00A8951-0116-B6A1-18AB-3EB85F907234}"/>
                </a:ext>
              </a:extLst>
            </p:cNvPr>
            <p:cNvSpPr/>
            <p:nvPr/>
          </p:nvSpPr>
          <p:spPr>
            <a:xfrm rot="21143212">
              <a:off x="2532519" y="3319833"/>
              <a:ext cx="1856792" cy="122203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7AD85B8-E721-14AF-9816-593CAD607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65266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36178058-2321-B6D5-1E21-1D2199743809}"/>
              </a:ext>
            </a:extLst>
          </p:cNvPr>
          <p:cNvGrpSpPr/>
          <p:nvPr/>
        </p:nvGrpSpPr>
        <p:grpSpPr>
          <a:xfrm>
            <a:off x="0" y="83343"/>
            <a:ext cx="11832403" cy="6546003"/>
            <a:chOff x="0" y="83343"/>
            <a:chExt cx="11832403" cy="65460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FDB5582-ADF9-4CE9-A7D8-ABB8BD860129}"/>
                </a:ext>
              </a:extLst>
            </p:cNvPr>
            <p:cNvSpPr txBox="1"/>
            <p:nvPr/>
          </p:nvSpPr>
          <p:spPr>
            <a:xfrm>
              <a:off x="298130" y="584236"/>
              <a:ext cx="9294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Resultado imagen RGB con las bandas Intensity_IW2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8C68625E-2C11-40E0-9CB5-DB255D1F7146}"/>
                </a:ext>
              </a:extLst>
            </p:cNvPr>
            <p:cNvGrpSpPr/>
            <p:nvPr/>
          </p:nvGrpSpPr>
          <p:grpSpPr>
            <a:xfrm>
              <a:off x="0" y="1057320"/>
              <a:ext cx="8036125" cy="5572026"/>
              <a:chOff x="1150604" y="1285974"/>
              <a:chExt cx="8036125" cy="5572026"/>
            </a:xfrm>
          </p:grpSpPr>
          <p:pic>
            <p:nvPicPr>
              <p:cNvPr id="3" name="Imagen 2" descr="Imagen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7D573BDD-6D3D-42D4-93F1-C8C4ED60D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604" y="1285974"/>
                <a:ext cx="8036125" cy="5572026"/>
              </a:xfrm>
              <a:prstGeom prst="rect">
                <a:avLst/>
              </a:prstGeom>
            </p:spPr>
          </p:pic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C20789CB-A1FB-454A-8731-DEB26959A351}"/>
                  </a:ext>
                </a:extLst>
              </p:cNvPr>
              <p:cNvSpPr/>
              <p:nvPr/>
            </p:nvSpPr>
            <p:spPr>
              <a:xfrm rot="5186441">
                <a:off x="3471211" y="3002996"/>
                <a:ext cx="914400" cy="3310440"/>
              </a:xfrm>
              <a:prstGeom prst="ellipse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8589EF1A-1385-4601-A41C-D8A84BC9F1C9}"/>
                  </a:ext>
                </a:extLst>
              </p:cNvPr>
              <p:cNvSpPr txBox="1"/>
              <p:nvPr/>
            </p:nvSpPr>
            <p:spPr>
              <a:xfrm>
                <a:off x="6096000" y="4358355"/>
                <a:ext cx="1633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dirty="0">
                    <a:solidFill>
                      <a:schemeClr val="bg1"/>
                    </a:solidFill>
                  </a:rPr>
                  <a:t>Deslizamiento</a:t>
                </a:r>
              </a:p>
            </p:txBody>
          </p:sp>
        </p:grp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D7B9C91-988E-4BD7-3296-B8C7187600BA}"/>
                </a:ext>
              </a:extLst>
            </p:cNvPr>
            <p:cNvSpPr txBox="1"/>
            <p:nvPr/>
          </p:nvSpPr>
          <p:spPr>
            <a:xfrm>
              <a:off x="8345214" y="1414871"/>
              <a:ext cx="3282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</a:rPr>
                <a:t>La imagen de color verde significa que no existe en ambos mapas, solo en uno</a:t>
              </a:r>
            </a:p>
          </p:txBody>
        </p: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6C98257E-C443-75B5-A432-AB787E13A760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4143911" y="1876536"/>
              <a:ext cx="4201303" cy="2553026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753E124-C40D-8264-984E-3474EA17EF9B}"/>
                </a:ext>
              </a:extLst>
            </p:cNvPr>
            <p:cNvSpPr txBox="1"/>
            <p:nvPr/>
          </p:nvSpPr>
          <p:spPr>
            <a:xfrm>
              <a:off x="7954086" y="2465428"/>
              <a:ext cx="3878317" cy="2744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31800" marR="43180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CO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“</a:t>
              </a:r>
              <a:r>
                <a:rPr lang="es-CO" sz="18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interferometría: </a:t>
              </a:r>
              <a:r>
                <a:rPr lang="es-CO" sz="18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CO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consiste en combinar la luz proveniente de diferentes receptores, telescopios o antenas de radio para obtener una imagen de mayor resolución aplicando el principio de superposición” (Wikipedia) </a:t>
              </a:r>
              <a:endParaRPr lang="es-C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39FF0E39-5528-CDA2-1BC8-674F665C625B}"/>
                </a:ext>
              </a:extLst>
            </p:cNvPr>
            <p:cNvSpPr/>
            <p:nvPr/>
          </p:nvSpPr>
          <p:spPr>
            <a:xfrm>
              <a:off x="4858026" y="1555335"/>
              <a:ext cx="1346222" cy="782866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70BC997-3E27-2C2D-925C-4A46F53C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44872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1DEB970A-38F5-FFA8-1C4C-6E1EDEC8B7EC}"/>
              </a:ext>
            </a:extLst>
          </p:cNvPr>
          <p:cNvGrpSpPr/>
          <p:nvPr/>
        </p:nvGrpSpPr>
        <p:grpSpPr>
          <a:xfrm>
            <a:off x="880929" y="83343"/>
            <a:ext cx="9673126" cy="6767566"/>
            <a:chOff x="880929" y="83343"/>
            <a:chExt cx="9673126" cy="676756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E170D302-B7AB-4C8E-B951-A806FA8BCC23}"/>
                </a:ext>
              </a:extLst>
            </p:cNvPr>
            <p:cNvGrpSpPr/>
            <p:nvPr/>
          </p:nvGrpSpPr>
          <p:grpSpPr>
            <a:xfrm>
              <a:off x="880929" y="1223350"/>
              <a:ext cx="9230023" cy="5627559"/>
              <a:chOff x="1361630" y="1171991"/>
              <a:chExt cx="9468740" cy="5856618"/>
            </a:xfrm>
          </p:grpSpPr>
          <p:pic>
            <p:nvPicPr>
              <p:cNvPr id="3" name="Imagen 2" descr="Interfaz de usuario gráfica, Aplicación&#10;&#10;Descripción generada automáticamente con confianza media">
                <a:extLst>
                  <a:ext uri="{FF2B5EF4-FFF2-40B4-BE49-F238E27FC236}">
                    <a16:creationId xmlns:a16="http://schemas.microsoft.com/office/drawing/2014/main" id="{FD104423-397E-43B1-B2EB-C55FBD7F9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1630" y="1171991"/>
                <a:ext cx="9468740" cy="5856618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6A72789-EA94-49A8-BD49-FF30E3F737EC}"/>
                  </a:ext>
                </a:extLst>
              </p:cNvPr>
              <p:cNvSpPr txBox="1"/>
              <p:nvPr/>
            </p:nvSpPr>
            <p:spPr>
              <a:xfrm>
                <a:off x="2486680" y="2114701"/>
                <a:ext cx="9605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Products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Interferogram</a:t>
                </a:r>
                <a:r>
                  <a:rPr lang="es-CO" sz="900" dirty="0"/>
                  <a:t>,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7AF913F-C87B-4B5A-8B16-E7284CAEED59}"/>
                  </a:ext>
                </a:extLst>
              </p:cNvPr>
              <p:cNvSpPr txBox="1"/>
              <p:nvPr/>
            </p:nvSpPr>
            <p:spPr>
              <a:xfrm>
                <a:off x="2486680" y="3038471"/>
                <a:ext cx="1008112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900"/>
                </a:lvl1pPr>
              </a:lstStyle>
              <a:p>
                <a:r>
                  <a:rPr lang="es-MX" sz="900" dirty="0"/>
                  <a:t>Este proceso obtiene como resultado una imagen que muestra la diferencia de fases</a:t>
                </a:r>
                <a:endParaRPr lang="es-CO" dirty="0"/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B95332E-7476-4B8D-B713-921560958AEE}"/>
                  </a:ext>
                </a:extLst>
              </p:cNvPr>
              <p:cNvSpPr txBox="1"/>
              <p:nvPr/>
            </p:nvSpPr>
            <p:spPr>
              <a:xfrm>
                <a:off x="3494792" y="2114701"/>
                <a:ext cx="117789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/>
                  <a:t>Sentinel-1TOPS/</a:t>
                </a:r>
              </a:p>
              <a:p>
                <a:r>
                  <a:rPr lang="es-CO" sz="900" dirty="0"/>
                  <a:t>TOPSAR-</a:t>
                </a:r>
                <a:r>
                  <a:rPr lang="es-CO" sz="900" dirty="0" err="1"/>
                  <a:t>Debusrst</a:t>
                </a:r>
                <a:endParaRPr lang="es-CO" sz="900" dirty="0"/>
              </a:p>
            </p:txBody>
          </p:sp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0E11D372-CEED-412E-9C1F-3164AA10E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6504" y="3021254"/>
                <a:ext cx="1177896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altLang="es-CO" sz="900" dirty="0"/>
                  <a:t>Generar una imagen continua en términos de tiempo de azimut, eliminando líneas de separación negras así como líneas redundantes entre ráfagas. 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32D61C8-3A0A-4458-AFF2-02F07F7E2FCD}"/>
                  </a:ext>
                </a:extLst>
              </p:cNvPr>
              <p:cNvSpPr txBox="1"/>
              <p:nvPr/>
            </p:nvSpPr>
            <p:spPr>
              <a:xfrm>
                <a:off x="4924356" y="1976202"/>
                <a:ext cx="1101594" cy="78483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Products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TopoPhaseRemoval</a:t>
                </a:r>
                <a:endParaRPr lang="es-CO" sz="900" dirty="0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C778E65-0700-46E0-B56A-5CACB824E1D4}"/>
                  </a:ext>
                </a:extLst>
              </p:cNvPr>
              <p:cNvSpPr txBox="1"/>
              <p:nvPr/>
            </p:nvSpPr>
            <p:spPr>
              <a:xfrm>
                <a:off x="4962228" y="3159948"/>
                <a:ext cx="1101593" cy="5078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900" dirty="0"/>
                  <a:t>Eliminar la cara topográfica </a:t>
                </a:r>
                <a:r>
                  <a:rPr lang="es-MX" sz="900"/>
                  <a:t>del </a:t>
                </a:r>
                <a:r>
                  <a:rPr lang="es-MX" sz="900" dirty="0" err="1"/>
                  <a:t>interferograma</a:t>
                </a:r>
                <a:endParaRPr lang="es-CO" sz="900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DE1AECF-3164-4CDC-A3C0-0E204AA44E32}"/>
                  </a:ext>
                </a:extLst>
              </p:cNvPr>
              <p:cNvSpPr txBox="1"/>
              <p:nvPr/>
            </p:nvSpPr>
            <p:spPr>
              <a:xfrm>
                <a:off x="6331649" y="2114701"/>
                <a:ext cx="901867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Sar</a:t>
                </a:r>
                <a:r>
                  <a:rPr lang="es-CO" sz="900" dirty="0"/>
                  <a:t> </a:t>
                </a:r>
                <a:r>
                  <a:rPr lang="es-CO" sz="900" dirty="0" err="1"/>
                  <a:t>Utrilities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Multilook</a:t>
                </a:r>
                <a:endParaRPr lang="es-CO" sz="900" dirty="0"/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DD797EAE-FD00-455F-AF4D-0D23109FBD39}"/>
                  </a:ext>
                </a:extLst>
              </p:cNvPr>
              <p:cNvSpPr txBox="1"/>
              <p:nvPr/>
            </p:nvSpPr>
            <p:spPr>
              <a:xfrm>
                <a:off x="6398339" y="3159948"/>
                <a:ext cx="901869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900" dirty="0"/>
                  <a:t>Definir las bandas que queremos </a:t>
                </a:r>
              </a:p>
              <a:p>
                <a:r>
                  <a:rPr lang="es-MX" sz="900" dirty="0"/>
                  <a:t>mirar</a:t>
                </a:r>
                <a:endParaRPr lang="es-CO" sz="900" dirty="0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3789FC0-56AB-400F-9106-14E615F9884E}"/>
                  </a:ext>
                </a:extLst>
              </p:cNvPr>
              <p:cNvSpPr txBox="1"/>
              <p:nvPr/>
            </p:nvSpPr>
            <p:spPr>
              <a:xfrm>
                <a:off x="7507387" y="1976202"/>
                <a:ext cx="1231712" cy="78483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Filtering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Goldstein </a:t>
                </a:r>
                <a:r>
                  <a:rPr lang="es-CO" sz="900" dirty="0" err="1"/>
                  <a:t>Phase</a:t>
                </a:r>
                <a:r>
                  <a:rPr lang="es-CO" sz="900" dirty="0"/>
                  <a:t> </a:t>
                </a:r>
                <a:r>
                  <a:rPr lang="es-CO" sz="900" dirty="0" err="1"/>
                  <a:t>Filtering</a:t>
                </a:r>
                <a:endParaRPr lang="es-CO" sz="900" dirty="0"/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A3C8F770-F454-4687-9682-000B9A2E3E28}"/>
                  </a:ext>
                </a:extLst>
              </p:cNvPr>
              <p:cNvSpPr txBox="1"/>
              <p:nvPr/>
            </p:nvSpPr>
            <p:spPr>
              <a:xfrm>
                <a:off x="7507386" y="3087094"/>
                <a:ext cx="1468933" cy="120032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900" dirty="0"/>
                  <a:t>Reduce ruido de la fase </a:t>
                </a:r>
                <a:r>
                  <a:rPr lang="es-MX" sz="900" dirty="0" err="1"/>
                  <a:t>interferométrica</a:t>
                </a:r>
                <a:r>
                  <a:rPr lang="es-MX" sz="900" dirty="0"/>
                  <a:t>  para el desenvolvimiento en términos de precisión. Algoritmo adaptativo no lineal, acentúa las franjas </a:t>
                </a:r>
                <a:r>
                  <a:rPr lang="es-MX" sz="900" dirty="0" err="1"/>
                  <a:t>interferométricas</a:t>
                </a:r>
                <a:r>
                  <a:rPr lang="es-MX" sz="900" dirty="0"/>
                  <a:t> y las vuelve nítidas. </a:t>
                </a:r>
                <a:endParaRPr lang="es-CO" sz="900" dirty="0"/>
              </a:p>
            </p:txBody>
          </p: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A1E920B-2B55-F1E3-78ED-F7A165D5C61D}"/>
                </a:ext>
              </a:extLst>
            </p:cNvPr>
            <p:cNvSpPr txBox="1"/>
            <p:nvPr/>
          </p:nvSpPr>
          <p:spPr>
            <a:xfrm>
              <a:off x="2161634" y="709230"/>
              <a:ext cx="6814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Interferometría y limpieza de la imagen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A04AF86-54B6-89EF-D2D4-E3BBACE38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36165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87B17691-62CD-FBA1-1207-4556D635D361}"/>
              </a:ext>
            </a:extLst>
          </p:cNvPr>
          <p:cNvGrpSpPr/>
          <p:nvPr/>
        </p:nvGrpSpPr>
        <p:grpSpPr>
          <a:xfrm>
            <a:off x="762000" y="32543"/>
            <a:ext cx="11044518" cy="6596803"/>
            <a:chOff x="762000" y="32543"/>
            <a:chExt cx="11044518" cy="65968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325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92412B7-218C-AAC5-F90D-785FAD847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428697"/>
              <a:ext cx="9245600" cy="5200649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8D88B5E-53FE-921F-279C-58AEF3DD9A71}"/>
                </a:ext>
              </a:extLst>
            </p:cNvPr>
            <p:cNvSpPr txBox="1"/>
            <p:nvPr/>
          </p:nvSpPr>
          <p:spPr>
            <a:xfrm>
              <a:off x="4753738" y="668118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Coherencia</a:t>
              </a: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C2422C7E-B8EF-0891-B5F5-75AE3A8BEFDB}"/>
                </a:ext>
              </a:extLst>
            </p:cNvPr>
            <p:cNvSpPr/>
            <p:nvPr/>
          </p:nvSpPr>
          <p:spPr>
            <a:xfrm>
              <a:off x="762000" y="3088640"/>
              <a:ext cx="3484880" cy="340360"/>
            </a:xfrm>
            <a:prstGeom prst="round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110C28D-6449-AE6C-1413-38E166888E0C}"/>
                </a:ext>
              </a:extLst>
            </p:cNvPr>
            <p:cNvSpPr txBox="1"/>
            <p:nvPr/>
          </p:nvSpPr>
          <p:spPr>
            <a:xfrm>
              <a:off x="843280" y="3730426"/>
              <a:ext cx="3506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rgbClr val="C00000"/>
                  </a:solidFill>
                </a:rPr>
                <a:t>Medidas de coherencia por pixel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633E987-AF56-E03A-0388-1F7E6D62B9AB}"/>
                </a:ext>
              </a:extLst>
            </p:cNvPr>
            <p:cNvSpPr/>
            <p:nvPr/>
          </p:nvSpPr>
          <p:spPr>
            <a:xfrm>
              <a:off x="5831840" y="3429000"/>
              <a:ext cx="355600" cy="340360"/>
            </a:xfrm>
            <a:prstGeom prst="ellipse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1FD1C5F2-1D76-D21B-DC48-BDB51FC09E70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4114800" y="3515360"/>
              <a:ext cx="1717040" cy="8382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02481EA1-BF9E-C8CA-8B6D-E72896A98CC7}"/>
                </a:ext>
              </a:extLst>
            </p:cNvPr>
            <p:cNvSpPr txBox="1"/>
            <p:nvPr/>
          </p:nvSpPr>
          <p:spPr>
            <a:xfrm>
              <a:off x="10088880" y="3314927"/>
              <a:ext cx="17176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rgbClr val="C00000"/>
                  </a:solidFill>
                </a:rPr>
                <a:t>Bajos niveles de coherencia en la zona del deslizamiento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9ABF2FF-2B04-BE24-2C22-54BD6656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28061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D4F75B58-40B0-5F14-BAA3-1A82F21D101E}"/>
              </a:ext>
            </a:extLst>
          </p:cNvPr>
          <p:cNvGrpSpPr/>
          <p:nvPr/>
        </p:nvGrpSpPr>
        <p:grpSpPr>
          <a:xfrm>
            <a:off x="81280" y="83343"/>
            <a:ext cx="11912320" cy="6787006"/>
            <a:chOff x="81280" y="83343"/>
            <a:chExt cx="11912320" cy="678700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4" name="Imagen 3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6DE1E196-4739-4A52-9F90-A15B0ACDD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0" y="1226020"/>
              <a:ext cx="9570720" cy="538353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6853195-EAAE-4B74-B474-36A5D06D29BC}"/>
                </a:ext>
              </a:extLst>
            </p:cNvPr>
            <p:cNvSpPr txBox="1"/>
            <p:nvPr/>
          </p:nvSpPr>
          <p:spPr>
            <a:xfrm>
              <a:off x="1999472" y="702332"/>
              <a:ext cx="55514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Vista RGB, </a:t>
              </a:r>
              <a:r>
                <a:rPr lang="es-CO" sz="2800" b="1" dirty="0" err="1">
                  <a:solidFill>
                    <a:srgbClr val="C00000"/>
                  </a:solidFill>
                </a:rPr>
                <a:t>Phase</a:t>
              </a:r>
              <a:r>
                <a:rPr lang="es-CO" sz="2800" b="1" dirty="0">
                  <a:solidFill>
                    <a:srgbClr val="C00000"/>
                  </a:solidFill>
                </a:rPr>
                <a:t> y Coherencia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FDAD8870-E902-8512-751B-25598E0F69E8}"/>
                </a:ext>
              </a:extLst>
            </p:cNvPr>
            <p:cNvSpPr txBox="1"/>
            <p:nvPr/>
          </p:nvSpPr>
          <p:spPr>
            <a:xfrm>
              <a:off x="9768408" y="684040"/>
              <a:ext cx="2225192" cy="6186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b="1" dirty="0"/>
                <a:t>Coherencia</a:t>
              </a:r>
            </a:p>
            <a:p>
              <a:r>
                <a:rPr lang="es-MX" dirty="0"/>
                <a:t>La </a:t>
              </a:r>
              <a:r>
                <a:rPr lang="es-MX" dirty="0">
                  <a:solidFill>
                    <a:srgbClr val="C00000"/>
                  </a:solidFill>
                </a:rPr>
                <a:t>coherencia</a:t>
              </a:r>
              <a:r>
                <a:rPr lang="es-MX" dirty="0"/>
                <a:t> es la relación fija entre las ondas en un haz de radiación electromagnética (EM). Dos trenes de ondas de radiación EM son coherentes cuando están en </a:t>
              </a:r>
              <a:r>
                <a:rPr lang="es-MX" dirty="0">
                  <a:solidFill>
                    <a:srgbClr val="C00000"/>
                  </a:solidFill>
                </a:rPr>
                <a:t>fase</a:t>
              </a:r>
              <a:r>
                <a:rPr lang="es-MX" dirty="0"/>
                <a:t>. Es decir, vibran al unísono. En términos de la aplicación a cosas como el radar, el término coherencia también se usa para describir sistemas que preservan la fase de la señal recibida.</a:t>
              </a:r>
              <a:endParaRPr lang="es-CO" dirty="0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8D296186-EC1F-2D54-B7E0-3ED156448973}"/>
                </a:ext>
              </a:extLst>
            </p:cNvPr>
            <p:cNvSpPr/>
            <p:nvPr/>
          </p:nvSpPr>
          <p:spPr>
            <a:xfrm>
              <a:off x="3322320" y="3942080"/>
              <a:ext cx="1452880" cy="47752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3BDE5146-E50C-A966-6850-6BF45BF60B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080" y="1226020"/>
              <a:ext cx="5537200" cy="295482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129379D2-D9D8-183C-7C78-434F3B144A6A}"/>
                </a:ext>
              </a:extLst>
            </p:cNvPr>
            <p:cNvCxnSpPr>
              <a:cxnSpLocks/>
            </p:cNvCxnSpPr>
            <p:nvPr/>
          </p:nvCxnSpPr>
          <p:spPr>
            <a:xfrm>
              <a:off x="3459760" y="1176352"/>
              <a:ext cx="385847" cy="556375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A51A8302-5871-64F3-9AAD-1F5246F7705A}"/>
                </a:ext>
              </a:extLst>
            </p:cNvPr>
            <p:cNvCxnSpPr>
              <a:cxnSpLocks/>
            </p:cNvCxnSpPr>
            <p:nvPr/>
          </p:nvCxnSpPr>
          <p:spPr>
            <a:xfrm>
              <a:off x="4572140" y="1192274"/>
              <a:ext cx="2308546" cy="540453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089335B-0722-9B6F-BC0E-A4CD9470B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27967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3E5F2BB0-A4FA-8465-F6FB-E2D1F10A21D3}"/>
              </a:ext>
            </a:extLst>
          </p:cNvPr>
          <p:cNvGrpSpPr/>
          <p:nvPr/>
        </p:nvGrpSpPr>
        <p:grpSpPr>
          <a:xfrm>
            <a:off x="243840" y="83343"/>
            <a:ext cx="11935548" cy="6774657"/>
            <a:chOff x="243840" y="83343"/>
            <a:chExt cx="11935548" cy="6774657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B40FA235-09E4-700E-9BDA-2C6A33C3500E}"/>
                </a:ext>
              </a:extLst>
            </p:cNvPr>
            <p:cNvGrpSpPr/>
            <p:nvPr/>
          </p:nvGrpSpPr>
          <p:grpSpPr>
            <a:xfrm>
              <a:off x="243840" y="1272443"/>
              <a:ext cx="11935548" cy="5585557"/>
              <a:chOff x="243840" y="1272443"/>
              <a:chExt cx="11935548" cy="5585557"/>
            </a:xfrm>
          </p:grpSpPr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8BF8291E-F517-4C6A-832D-221B95141FA7}"/>
                  </a:ext>
                </a:extLst>
              </p:cNvPr>
              <p:cNvGrpSpPr/>
              <p:nvPr/>
            </p:nvGrpSpPr>
            <p:grpSpPr>
              <a:xfrm>
                <a:off x="243840" y="1272443"/>
                <a:ext cx="10058400" cy="5585557"/>
                <a:chOff x="-416560" y="668118"/>
                <a:chExt cx="12192000" cy="6857999"/>
              </a:xfrm>
            </p:grpSpPr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7FDB5582-ADF9-4CE9-A7D8-ABB8BD860129}"/>
                    </a:ext>
                  </a:extLst>
                </p:cNvPr>
                <p:cNvSpPr txBox="1"/>
                <p:nvPr/>
              </p:nvSpPr>
              <p:spPr>
                <a:xfrm>
                  <a:off x="3680516" y="995239"/>
                  <a:ext cx="60324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b="1" dirty="0">
                      <a:solidFill>
                        <a:schemeClr val="accent1"/>
                      </a:solidFill>
                    </a:rPr>
                    <a:t>Resultado imagen RGB con las bandas Intensity_IW2</a:t>
                  </a:r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0772880A-A6F5-3614-6849-65E219ACC4A4}"/>
                    </a:ext>
                  </a:extLst>
                </p:cNvPr>
                <p:cNvSpPr/>
                <p:nvPr/>
              </p:nvSpPr>
              <p:spPr>
                <a:xfrm>
                  <a:off x="5151120" y="3125492"/>
                  <a:ext cx="714315" cy="64008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13" name="Imagen 12" descr="Captura de pantalla de computadora&#10;&#10;Descripción generada automáticamente">
                  <a:extLst>
                    <a:ext uri="{FF2B5EF4-FFF2-40B4-BE49-F238E27FC236}">
                      <a16:creationId xmlns:a16="http://schemas.microsoft.com/office/drawing/2014/main" id="{9AADA2A7-5F6E-3696-6891-A2159E8498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16560" y="668118"/>
                  <a:ext cx="12192000" cy="6857999"/>
                </a:xfrm>
                <a:prstGeom prst="rect">
                  <a:avLst/>
                </a:prstGeom>
              </p:spPr>
            </p:pic>
            <p:sp>
              <p:nvSpPr>
                <p:cNvPr id="14" name="Elipse 13">
                  <a:extLst>
                    <a:ext uri="{FF2B5EF4-FFF2-40B4-BE49-F238E27FC236}">
                      <a16:creationId xmlns:a16="http://schemas.microsoft.com/office/drawing/2014/main" id="{588B4CE6-E0CC-CF71-890B-4C521EEE2D95}"/>
                    </a:ext>
                  </a:extLst>
                </p:cNvPr>
                <p:cNvSpPr/>
                <p:nvPr/>
              </p:nvSpPr>
              <p:spPr>
                <a:xfrm>
                  <a:off x="3591541" y="3191531"/>
                  <a:ext cx="640080" cy="5080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5" name="Elipse 14">
                  <a:extLst>
                    <a:ext uri="{FF2B5EF4-FFF2-40B4-BE49-F238E27FC236}">
                      <a16:creationId xmlns:a16="http://schemas.microsoft.com/office/drawing/2014/main" id="{B8880C5C-0025-560D-AEFD-D1DEF77A294D}"/>
                    </a:ext>
                  </a:extLst>
                </p:cNvPr>
                <p:cNvSpPr/>
                <p:nvPr/>
              </p:nvSpPr>
              <p:spPr>
                <a:xfrm>
                  <a:off x="5865435" y="5272493"/>
                  <a:ext cx="640080" cy="5080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id="{31FE94BB-43A3-591C-A8D2-66E9C173D8FA}"/>
                    </a:ext>
                  </a:extLst>
                </p:cNvPr>
                <p:cNvSpPr/>
                <p:nvPr/>
              </p:nvSpPr>
              <p:spPr>
                <a:xfrm>
                  <a:off x="8500398" y="3191531"/>
                  <a:ext cx="640080" cy="50800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AA29496C-E0FF-EF67-5F70-9198AB92A3FC}"/>
                  </a:ext>
                </a:extLst>
              </p:cNvPr>
              <p:cNvSpPr txBox="1"/>
              <p:nvPr/>
            </p:nvSpPr>
            <p:spPr>
              <a:xfrm>
                <a:off x="10302240" y="2574026"/>
                <a:ext cx="187714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La imagen de color verde significa que no existe Enel primer mapa</a:t>
                </a:r>
              </a:p>
            </p:txBody>
          </p: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842105BD-B342-B22A-94E8-0A464F856D8E}"/>
                </a:ext>
              </a:extLst>
            </p:cNvPr>
            <p:cNvSpPr txBox="1"/>
            <p:nvPr/>
          </p:nvSpPr>
          <p:spPr>
            <a:xfrm>
              <a:off x="10302240" y="4332513"/>
              <a:ext cx="16459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/>
                <a:t>Georreferenciar los lugares con </a:t>
              </a:r>
              <a:r>
                <a:rPr lang="es-CO" dirty="0" err="1">
                  <a:solidFill>
                    <a:srgbClr val="C00000"/>
                  </a:solidFill>
                </a:rPr>
                <a:t>Terrain</a:t>
              </a:r>
              <a:r>
                <a:rPr lang="es-CO" dirty="0"/>
                <a:t> </a:t>
              </a:r>
              <a:r>
                <a:rPr lang="es-CO" dirty="0" err="1"/>
                <a:t>Correction</a:t>
              </a:r>
              <a:endParaRPr lang="es-CO" dirty="0"/>
            </a:p>
          </p:txBody>
        </p:sp>
        <p:sp>
          <p:nvSpPr>
            <p:cNvPr id="3" name="Flecha: a la derecha 2">
              <a:extLst>
                <a:ext uri="{FF2B5EF4-FFF2-40B4-BE49-F238E27FC236}">
                  <a16:creationId xmlns:a16="http://schemas.microsoft.com/office/drawing/2014/main" id="{DF754B39-ADAB-5D92-6D7D-01EE187718D0}"/>
                </a:ext>
              </a:extLst>
            </p:cNvPr>
            <p:cNvSpPr/>
            <p:nvPr/>
          </p:nvSpPr>
          <p:spPr>
            <a:xfrm rot="5400000">
              <a:off x="11020044" y="5726684"/>
              <a:ext cx="508000" cy="4541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6580ECC-2165-B829-43D9-14415F713C62}"/>
                </a:ext>
              </a:extLst>
            </p:cNvPr>
            <p:cNvSpPr txBox="1"/>
            <p:nvPr/>
          </p:nvSpPr>
          <p:spPr>
            <a:xfrm>
              <a:off x="1994738" y="689137"/>
              <a:ext cx="65566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Área que no existe en el primer mapa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E87DE73-2C13-F9CD-4329-110A90BE9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04291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F4E55FE-3148-C8D7-FAAD-B8A791E50874}"/>
              </a:ext>
            </a:extLst>
          </p:cNvPr>
          <p:cNvGrpSpPr/>
          <p:nvPr/>
        </p:nvGrpSpPr>
        <p:grpSpPr>
          <a:xfrm>
            <a:off x="468219" y="83343"/>
            <a:ext cx="10608930" cy="6691314"/>
            <a:chOff x="468219" y="83343"/>
            <a:chExt cx="10608930" cy="6691314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4" name="Imagen 3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5C91C7C8-10A5-4149-ADE6-6C760110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65" y="1208140"/>
              <a:ext cx="9896030" cy="5566517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C23C2699-AF42-4400-B70E-97FEC7732E8C}"/>
                </a:ext>
              </a:extLst>
            </p:cNvPr>
            <p:cNvSpPr txBox="1"/>
            <p:nvPr/>
          </p:nvSpPr>
          <p:spPr>
            <a:xfrm>
              <a:off x="468219" y="574859"/>
              <a:ext cx="106089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Vista </a:t>
              </a:r>
              <a:r>
                <a:rPr lang="es-CO" sz="2800" b="1" dirty="0" err="1">
                  <a:solidFill>
                    <a:srgbClr val="C00000"/>
                  </a:solidFill>
                </a:rPr>
                <a:t>dem</a:t>
              </a:r>
              <a:r>
                <a:rPr lang="es-CO" sz="2800" b="1" dirty="0">
                  <a:solidFill>
                    <a:srgbClr val="C00000"/>
                  </a:solidFill>
                </a:rPr>
                <a:t> mapa ..</a:t>
              </a:r>
              <a:r>
                <a:rPr lang="es-CO" sz="2800" b="1" dirty="0" err="1">
                  <a:solidFill>
                    <a:srgbClr val="C00000"/>
                  </a:solidFill>
                </a:rPr>
                <a:t>lat_long</a:t>
              </a:r>
              <a:r>
                <a:rPr lang="es-CO" sz="2800" b="1" dirty="0">
                  <a:solidFill>
                    <a:srgbClr val="C00000"/>
                  </a:solidFill>
                </a:rPr>
                <a:t> coh_IW2_VV_23jun2018_17jul2018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C0F7293-FF26-A5A6-D47E-91D65EEAF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444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1D707E5-0EF1-C780-FAC2-4E9435022D0E}"/>
              </a:ext>
            </a:extLst>
          </p:cNvPr>
          <p:cNvGrpSpPr/>
          <p:nvPr/>
        </p:nvGrpSpPr>
        <p:grpSpPr>
          <a:xfrm>
            <a:off x="1225184" y="83343"/>
            <a:ext cx="10174580" cy="6625371"/>
            <a:chOff x="1225184" y="83343"/>
            <a:chExt cx="10174580" cy="6625371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12E18AEF-2720-48D3-9AD0-D3F75E4A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782" y="1591448"/>
              <a:ext cx="9097362" cy="5117266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D617053-1022-4305-B4D4-A60283383771}"/>
                </a:ext>
              </a:extLst>
            </p:cNvPr>
            <p:cNvSpPr txBox="1"/>
            <p:nvPr/>
          </p:nvSpPr>
          <p:spPr>
            <a:xfrm>
              <a:off x="1225184" y="851300"/>
              <a:ext cx="101745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Mapa de la coherencia con corrección geométrica:  “UTM”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A83BF83-4A6D-3A1F-C6EE-89DB5FF58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95449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1241E6B-E80B-8089-B1C3-A6028B1C6AC7}"/>
              </a:ext>
            </a:extLst>
          </p:cNvPr>
          <p:cNvGrpSpPr/>
          <p:nvPr/>
        </p:nvGrpSpPr>
        <p:grpSpPr>
          <a:xfrm>
            <a:off x="190359" y="83343"/>
            <a:ext cx="11506482" cy="5986201"/>
            <a:chOff x="190359" y="83343"/>
            <a:chExt cx="11506482" cy="5986201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C7C0104-D53D-4E96-B145-8B178D8B6300}"/>
                </a:ext>
              </a:extLst>
            </p:cNvPr>
            <p:cNvSpPr txBox="1"/>
            <p:nvPr/>
          </p:nvSpPr>
          <p:spPr>
            <a:xfrm>
              <a:off x="190359" y="5423213"/>
              <a:ext cx="11506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/>
                <a:t>Aquí vamos a comentar sobre  la metodología para hacer un análisis de </a:t>
              </a:r>
              <a:r>
                <a:rPr lang="es-CO" dirty="0">
                  <a:cs typeface="Arial" panose="020B0604020202020204" pitchFamily="34" charset="0"/>
                </a:rPr>
                <a:t>detección de deslizamientos de tierra </a:t>
              </a:r>
              <a:r>
                <a:rPr lang="es-CO" dirty="0" err="1">
                  <a:cs typeface="Arial" panose="020B0604020202020204" pitchFamily="34" charset="0"/>
                </a:rPr>
                <a:t>útilizando</a:t>
              </a:r>
              <a:r>
                <a:rPr lang="es-CO" dirty="0">
                  <a:cs typeface="Arial" panose="020B0604020202020204" pitchFamily="34" charset="0"/>
                </a:rPr>
                <a:t> Radar del Sentineñ-1</a:t>
              </a:r>
              <a:r>
                <a:rPr lang="es-MX" dirty="0"/>
                <a:t>…….</a:t>
              </a:r>
              <a:endParaRPr lang="es-CO" dirty="0"/>
            </a:p>
          </p:txBody>
        </p:sp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D0BB0BB9-403B-40F2-92DA-72BE6509AA38}"/>
                </a:ext>
              </a:extLst>
            </p:cNvPr>
            <p:cNvSpPr txBox="1"/>
            <p:nvPr/>
          </p:nvSpPr>
          <p:spPr>
            <a:xfrm>
              <a:off x="4483905" y="722426"/>
              <a:ext cx="29193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b="1" dirty="0">
                  <a:solidFill>
                    <a:srgbClr val="C00000"/>
                  </a:solidFill>
                </a:rPr>
                <a:t>El sitio: Islandia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11" name="Imagen 10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807E69B-E9FF-4FF7-8784-D2451E6C4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8" name="Imagen 7" descr="Mapa&#10;&#10;Descripción generada automáticamente">
              <a:extLst>
                <a:ext uri="{FF2B5EF4-FFF2-40B4-BE49-F238E27FC236}">
                  <a16:creationId xmlns:a16="http://schemas.microsoft.com/office/drawing/2014/main" id="{984FA8B7-F154-4E01-95B6-84CA469F9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04" y="1489094"/>
              <a:ext cx="6463392" cy="3879811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0B9CF40-F5FF-4C4E-B194-1035A9C8F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407882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B56825E-71FF-F2CE-AA41-311A551913FF}"/>
              </a:ext>
            </a:extLst>
          </p:cNvPr>
          <p:cNvGrpSpPr/>
          <p:nvPr/>
        </p:nvGrpSpPr>
        <p:grpSpPr>
          <a:xfrm>
            <a:off x="941302" y="228600"/>
            <a:ext cx="10171456" cy="6555738"/>
            <a:chOff x="941302" y="228600"/>
            <a:chExt cx="10171456" cy="6555738"/>
          </a:xfrm>
        </p:grpSpPr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9B277356-66CA-467C-A101-9A926ED3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02" y="1289608"/>
              <a:ext cx="9768408" cy="549473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9C3A6A2-203E-4AE2-ADAB-BE25DE20D5B3}"/>
                </a:ext>
              </a:extLst>
            </p:cNvPr>
            <p:cNvSpPr txBox="1"/>
            <p:nvPr/>
          </p:nvSpPr>
          <p:spPr>
            <a:xfrm>
              <a:off x="1079242" y="717253"/>
              <a:ext cx="100335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Mapa de la </a:t>
              </a:r>
              <a:r>
                <a:rPr lang="es-CO" sz="2800" b="1" dirty="0" err="1">
                  <a:solidFill>
                    <a:srgbClr val="C00000"/>
                  </a:solidFill>
                </a:rPr>
                <a:t>Phase</a:t>
              </a:r>
              <a:r>
                <a:rPr lang="es-CO" sz="2800" b="1" dirty="0">
                  <a:solidFill>
                    <a:srgbClr val="C00000"/>
                  </a:solidFill>
                </a:rPr>
                <a:t>  con corrección geométrica:  “</a:t>
              </a:r>
              <a:r>
                <a:rPr lang="es-CO" sz="2800" b="1" dirty="0" err="1">
                  <a:solidFill>
                    <a:srgbClr val="C00000"/>
                  </a:solidFill>
                </a:rPr>
                <a:t>lat_long</a:t>
              </a:r>
              <a:r>
                <a:rPr lang="es-CO" sz="2800" b="1" dirty="0">
                  <a:solidFill>
                    <a:srgbClr val="C00000"/>
                  </a:solidFill>
                </a:rPr>
                <a:t>”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160EC52-2D87-A392-A7E2-3DBA90B4D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43049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B06AF51D-EA91-4E0A-9179-B23A50BB9A8B}"/>
              </a:ext>
            </a:extLst>
          </p:cNvPr>
          <p:cNvGrpSpPr/>
          <p:nvPr/>
        </p:nvGrpSpPr>
        <p:grpSpPr>
          <a:xfrm>
            <a:off x="1424477" y="83343"/>
            <a:ext cx="9627807" cy="6546003"/>
            <a:chOff x="1424477" y="83343"/>
            <a:chExt cx="9627807" cy="65460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BD356830-4925-4E63-9241-077DB5F6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477" y="1424941"/>
              <a:ext cx="9252276" cy="5204405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D5CC86B-4AD6-4327-B184-202D6ED4C385}"/>
                </a:ext>
              </a:extLst>
            </p:cNvPr>
            <p:cNvSpPr txBox="1"/>
            <p:nvPr/>
          </p:nvSpPr>
          <p:spPr>
            <a:xfrm>
              <a:off x="1618291" y="784919"/>
              <a:ext cx="94339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Mapa de la </a:t>
              </a:r>
              <a:r>
                <a:rPr lang="es-CO" sz="2800" b="1" dirty="0" err="1">
                  <a:solidFill>
                    <a:srgbClr val="C00000"/>
                  </a:solidFill>
                </a:rPr>
                <a:t>Phase</a:t>
              </a:r>
              <a:r>
                <a:rPr lang="es-CO" sz="2800" b="1" dirty="0">
                  <a:solidFill>
                    <a:srgbClr val="C00000"/>
                  </a:solidFill>
                </a:rPr>
                <a:t>  con corrección geométrica:  “UTM”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66CC565-ABF2-EDF3-D689-6AE34A5C6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02401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1CA02AE-FFA0-E24E-EB9E-41D92B9C3A79}"/>
              </a:ext>
            </a:extLst>
          </p:cNvPr>
          <p:cNvGrpSpPr/>
          <p:nvPr/>
        </p:nvGrpSpPr>
        <p:grpSpPr>
          <a:xfrm>
            <a:off x="1024805" y="83343"/>
            <a:ext cx="10142390" cy="6546003"/>
            <a:chOff x="1024805" y="83343"/>
            <a:chExt cx="10142390" cy="65460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716BD2D9-30F8-46AC-B7F0-714336C5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987" y="1691386"/>
              <a:ext cx="8778596" cy="493796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96A15B3-93F7-49EC-9C71-BD9173A661F7}"/>
                </a:ext>
              </a:extLst>
            </p:cNvPr>
            <p:cNvSpPr txBox="1"/>
            <p:nvPr/>
          </p:nvSpPr>
          <p:spPr>
            <a:xfrm>
              <a:off x="1024805" y="668118"/>
              <a:ext cx="101423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Comparación de los mapas con corrección geométrica:  “UTM”: </a:t>
              </a:r>
              <a:r>
                <a:rPr lang="es-CO" sz="2800" b="1" dirty="0" err="1">
                  <a:solidFill>
                    <a:srgbClr val="C00000"/>
                  </a:solidFill>
                </a:rPr>
                <a:t>Phase</a:t>
              </a:r>
              <a:r>
                <a:rPr lang="es-CO" sz="2800" b="1" dirty="0">
                  <a:solidFill>
                    <a:srgbClr val="C00000"/>
                  </a:solidFill>
                </a:rPr>
                <a:t> y Coherencia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1E3B80F-BA74-230D-BA97-0E2CAAB4B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63994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1BE54CA6-D6AD-CFA3-0F06-6AFE65ECCE45}"/>
              </a:ext>
            </a:extLst>
          </p:cNvPr>
          <p:cNvGrpSpPr/>
          <p:nvPr/>
        </p:nvGrpSpPr>
        <p:grpSpPr>
          <a:xfrm>
            <a:off x="1108841" y="83343"/>
            <a:ext cx="9974317" cy="6691314"/>
            <a:chOff x="1108841" y="83343"/>
            <a:chExt cx="9974317" cy="6691314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96A15B3-93F7-49EC-9C71-BD9173A661F7}"/>
                </a:ext>
              </a:extLst>
            </p:cNvPr>
            <p:cNvSpPr txBox="1"/>
            <p:nvPr/>
          </p:nvSpPr>
          <p:spPr>
            <a:xfrm>
              <a:off x="2762872" y="668118"/>
              <a:ext cx="74927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3200" b="1" dirty="0">
                  <a:solidFill>
                    <a:srgbClr val="C00000"/>
                  </a:solidFill>
                </a:rPr>
                <a:t>El deslizamiento visto en </a:t>
              </a:r>
              <a:r>
                <a:rPr lang="es-CO" sz="3200" b="1" dirty="0" err="1">
                  <a:solidFill>
                    <a:srgbClr val="C00000"/>
                  </a:solidFill>
                </a:rPr>
                <a:t>Goole</a:t>
              </a:r>
              <a:r>
                <a:rPr lang="es-CO" sz="3200" b="1" dirty="0">
                  <a:solidFill>
                    <a:srgbClr val="C00000"/>
                  </a:solidFill>
                </a:rPr>
                <a:t> </a:t>
              </a:r>
              <a:r>
                <a:rPr lang="es-CO" sz="3200" b="1" dirty="0" err="1">
                  <a:solidFill>
                    <a:srgbClr val="C00000"/>
                  </a:solidFill>
                </a:rPr>
                <a:t>Earth</a:t>
              </a:r>
              <a:endParaRPr lang="es-CO" sz="2000" b="1" dirty="0">
                <a:solidFill>
                  <a:srgbClr val="C00000"/>
                </a:solidFill>
              </a:endParaRP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C1A9789-0A8E-455F-0BC1-E9968CF2C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8841" y="1164104"/>
              <a:ext cx="9974317" cy="5610553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D98B646-EEBA-0FA8-D53A-6BC5E9AB32A5}"/>
                </a:ext>
              </a:extLst>
            </p:cNvPr>
            <p:cNvSpPr/>
            <p:nvPr/>
          </p:nvSpPr>
          <p:spPr>
            <a:xfrm rot="1763844">
              <a:off x="4098603" y="2080065"/>
              <a:ext cx="4594418" cy="2723809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5974E69-41CA-2C9E-3235-93F48635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24997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1B3B6C3-061D-886B-7244-AB671D2A8719}"/>
              </a:ext>
            </a:extLst>
          </p:cNvPr>
          <p:cNvGrpSpPr/>
          <p:nvPr/>
        </p:nvGrpSpPr>
        <p:grpSpPr>
          <a:xfrm>
            <a:off x="1018428" y="83343"/>
            <a:ext cx="10155143" cy="6848071"/>
            <a:chOff x="1018428" y="83343"/>
            <a:chExt cx="10155143" cy="6848071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96A15B3-93F7-49EC-9C71-BD9173A661F7}"/>
                </a:ext>
              </a:extLst>
            </p:cNvPr>
            <p:cNvSpPr txBox="1"/>
            <p:nvPr/>
          </p:nvSpPr>
          <p:spPr>
            <a:xfrm>
              <a:off x="2749741" y="668118"/>
              <a:ext cx="69349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 err="1">
                  <a:solidFill>
                    <a:srgbClr val="C00000"/>
                  </a:solidFill>
                </a:rPr>
                <a:t>Phase</a:t>
              </a:r>
              <a:r>
                <a:rPr lang="es-CO" sz="2800" b="1" dirty="0">
                  <a:solidFill>
                    <a:srgbClr val="C00000"/>
                  </a:solidFill>
                </a:rPr>
                <a:t> en Google </a:t>
              </a:r>
              <a:r>
                <a:rPr lang="es-CO" sz="2800" b="1" dirty="0" err="1">
                  <a:solidFill>
                    <a:srgbClr val="C00000"/>
                  </a:solidFill>
                </a:rPr>
                <a:t>Earth</a:t>
              </a:r>
              <a:r>
                <a:rPr lang="es-CO" sz="2800" b="1" dirty="0">
                  <a:solidFill>
                    <a:srgbClr val="C00000"/>
                  </a:solidFill>
                </a:rPr>
                <a:t> sobre el terreno</a:t>
              </a:r>
            </a:p>
          </p:txBody>
        </p:sp>
        <p:pic>
          <p:nvPicPr>
            <p:cNvPr id="4" name="Imagen 3" descr="Mapa de la pantalla de una computadora&#10;&#10;Descripción generada automáticamente con confianza media">
              <a:extLst>
                <a:ext uri="{FF2B5EF4-FFF2-40B4-BE49-F238E27FC236}">
                  <a16:creationId xmlns:a16="http://schemas.microsoft.com/office/drawing/2014/main" id="{D0C269F9-EC4F-16FF-FCCC-BB4AD67C8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28" y="1219147"/>
              <a:ext cx="10155143" cy="5712267"/>
            </a:xfrm>
            <a:prstGeom prst="rect">
              <a:avLst/>
            </a:prstGeom>
          </p:spPr>
        </p:pic>
        <p:pic>
          <p:nvPicPr>
            <p:cNvPr id="5" name="Imagen 4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8B0DD73-FA8D-6CF5-B1BC-194F2879C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4235FCB-571E-1B1E-AD65-A954E082D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72365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68E5A4E-94C8-8CDC-E22F-3AC50447C3D9}"/>
              </a:ext>
            </a:extLst>
          </p:cNvPr>
          <p:cNvGrpSpPr/>
          <p:nvPr/>
        </p:nvGrpSpPr>
        <p:grpSpPr>
          <a:xfrm>
            <a:off x="1211796" y="83343"/>
            <a:ext cx="9768408" cy="6546003"/>
            <a:chOff x="1211796" y="83343"/>
            <a:chExt cx="9768408" cy="65460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96A15B3-93F7-49EC-9C71-BD9173A661F7}"/>
                </a:ext>
              </a:extLst>
            </p:cNvPr>
            <p:cNvSpPr txBox="1"/>
            <p:nvPr/>
          </p:nvSpPr>
          <p:spPr>
            <a:xfrm>
              <a:off x="2300101" y="668118"/>
              <a:ext cx="78341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Coherencia en Google </a:t>
              </a:r>
              <a:r>
                <a:rPr lang="es-CO" sz="2800" b="1" dirty="0" err="1">
                  <a:solidFill>
                    <a:srgbClr val="C00000"/>
                  </a:solidFill>
                </a:rPr>
                <a:t>Earth</a:t>
              </a:r>
              <a:r>
                <a:rPr lang="es-CO" sz="2800" b="1" dirty="0">
                  <a:solidFill>
                    <a:srgbClr val="C00000"/>
                  </a:solidFill>
                </a:rPr>
                <a:t> sobre el terreno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8090E3C-A0F6-4CE1-CEE2-70CAE7EEF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1796" y="1134616"/>
              <a:ext cx="9768408" cy="5494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72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97CE35D-DC41-6B15-DF36-84FB830A59F7}"/>
              </a:ext>
            </a:extLst>
          </p:cNvPr>
          <p:cNvGrpSpPr/>
          <p:nvPr/>
        </p:nvGrpSpPr>
        <p:grpSpPr>
          <a:xfrm>
            <a:off x="802640" y="83343"/>
            <a:ext cx="10332720" cy="7015450"/>
            <a:chOff x="802640" y="83343"/>
            <a:chExt cx="10332720" cy="7015450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0A3CCE2D-4B36-69D7-E438-FE9C8E08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40" y="1286639"/>
              <a:ext cx="10332720" cy="5812154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3A1FE77-B4C8-E489-B6A2-8257AE22B837}"/>
                </a:ext>
              </a:extLst>
            </p:cNvPr>
            <p:cNvSpPr txBox="1"/>
            <p:nvPr/>
          </p:nvSpPr>
          <p:spPr>
            <a:xfrm>
              <a:off x="1941032" y="668118"/>
              <a:ext cx="8552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 err="1">
                  <a:solidFill>
                    <a:srgbClr val="C00000"/>
                  </a:solidFill>
                </a:rPr>
                <a:t>Phase</a:t>
              </a:r>
              <a:r>
                <a:rPr lang="es-CO" sz="2800" b="1" dirty="0">
                  <a:solidFill>
                    <a:srgbClr val="C00000"/>
                  </a:solidFill>
                </a:rPr>
                <a:t> en Google </a:t>
              </a:r>
              <a:r>
                <a:rPr lang="es-CO" sz="2800" b="1" dirty="0" err="1">
                  <a:solidFill>
                    <a:srgbClr val="C00000"/>
                  </a:solidFill>
                </a:rPr>
                <a:t>Earth</a:t>
              </a:r>
              <a:r>
                <a:rPr lang="es-CO" sz="2800" b="1" dirty="0">
                  <a:solidFill>
                    <a:srgbClr val="C00000"/>
                  </a:solidFill>
                </a:rPr>
                <a:t> sobre el terreno reducido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883782C-A54A-6703-CC5D-765CADF12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50890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F35513C-9AC5-53B5-39BD-6BD57527B9CB}"/>
              </a:ext>
            </a:extLst>
          </p:cNvPr>
          <p:cNvGrpSpPr/>
          <p:nvPr/>
        </p:nvGrpSpPr>
        <p:grpSpPr>
          <a:xfrm>
            <a:off x="1016000" y="83343"/>
            <a:ext cx="10160000" cy="6850803"/>
            <a:chOff x="1016000" y="83343"/>
            <a:chExt cx="10160000" cy="68508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96A15B3-93F7-49EC-9C71-BD9173A661F7}"/>
                </a:ext>
              </a:extLst>
            </p:cNvPr>
            <p:cNvSpPr txBox="1"/>
            <p:nvPr/>
          </p:nvSpPr>
          <p:spPr>
            <a:xfrm>
              <a:off x="1491390" y="668118"/>
              <a:ext cx="9451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Coherencia en Google </a:t>
              </a:r>
              <a:r>
                <a:rPr lang="es-CO" sz="2800" b="1" dirty="0" err="1">
                  <a:solidFill>
                    <a:srgbClr val="C00000"/>
                  </a:solidFill>
                </a:rPr>
                <a:t>Earth</a:t>
              </a:r>
              <a:r>
                <a:rPr lang="es-CO" sz="2800" b="1" dirty="0">
                  <a:solidFill>
                    <a:srgbClr val="C00000"/>
                  </a:solidFill>
                </a:rPr>
                <a:t> sobre el terreno reducido</a:t>
              </a:r>
            </a:p>
          </p:txBody>
        </p:sp>
        <p:pic>
          <p:nvPicPr>
            <p:cNvPr id="4" name="Imagen 3" descr="Pantalla de juego de computadora&#10;&#10;Descripción generada automáticamente con confianza media">
              <a:extLst>
                <a:ext uri="{FF2B5EF4-FFF2-40B4-BE49-F238E27FC236}">
                  <a16:creationId xmlns:a16="http://schemas.microsoft.com/office/drawing/2014/main" id="{4A76E2FE-7872-8E21-B20D-BF252358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0" y="1219147"/>
              <a:ext cx="10160000" cy="5714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902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8E1F80-6829-A01C-F5B4-A75E51EE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073" y="-60941"/>
            <a:ext cx="1909214" cy="110359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ECADFB4-3165-759E-5776-80629E45AFDA}"/>
              </a:ext>
            </a:extLst>
          </p:cNvPr>
          <p:cNvGrpSpPr/>
          <p:nvPr/>
        </p:nvGrpSpPr>
        <p:grpSpPr>
          <a:xfrm>
            <a:off x="1357372" y="228600"/>
            <a:ext cx="5160018" cy="4046785"/>
            <a:chOff x="1357372" y="228600"/>
            <a:chExt cx="5160018" cy="4046785"/>
          </a:xfrm>
        </p:grpSpPr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99E19B-8501-728B-1D66-D1913390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20E1E62-B7B9-42B5-AEBF-47FB228BADFE}"/>
                </a:ext>
              </a:extLst>
            </p:cNvPr>
            <p:cNvSpPr txBox="1"/>
            <p:nvPr/>
          </p:nvSpPr>
          <p:spPr>
            <a:xfrm>
              <a:off x="4349809" y="2705725"/>
              <a:ext cx="216758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600" dirty="0">
                  <a:solidFill>
                    <a:schemeClr val="accent1"/>
                  </a:solidFill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46244C9-BD54-7B7A-E95A-93A70941627B}"/>
              </a:ext>
            </a:extLst>
          </p:cNvPr>
          <p:cNvGrpSpPr/>
          <p:nvPr/>
        </p:nvGrpSpPr>
        <p:grpSpPr>
          <a:xfrm>
            <a:off x="788173" y="350194"/>
            <a:ext cx="10535123" cy="3221478"/>
            <a:chOff x="788173" y="350194"/>
            <a:chExt cx="10535123" cy="322147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5451192" y="350194"/>
              <a:ext cx="2002354" cy="467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FDBF64F4-72CF-4B5C-8169-4AF949D69A54}"/>
                </a:ext>
              </a:extLst>
            </p:cNvPr>
            <p:cNvSpPr txBox="1"/>
            <p:nvPr/>
          </p:nvSpPr>
          <p:spPr>
            <a:xfrm>
              <a:off x="868704" y="1469153"/>
              <a:ext cx="104545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Objetivo del Algoritmo: analizar un deslizamiento de tierra</a:t>
              </a: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5B3B3927-BE6B-F7DB-71A8-779612521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354" y="466271"/>
              <a:ext cx="1188458" cy="324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8F57F87-169E-427F-04C8-FB96D23A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2857" y="466271"/>
              <a:ext cx="805951" cy="4460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6425156-A066-3DBD-01F4-5E6C57429EDE}"/>
                </a:ext>
              </a:extLst>
            </p:cNvPr>
            <p:cNvSpPr txBox="1"/>
            <p:nvPr/>
          </p:nvSpPr>
          <p:spPr>
            <a:xfrm>
              <a:off x="788173" y="2617565"/>
              <a:ext cx="1018493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accent1"/>
                  </a:solidFill>
                </a:rPr>
                <a:t>Aplicar las imágenes de Radar sobre la tierra deslizada para medir y </a:t>
              </a:r>
              <a:r>
                <a:rPr lang="es-ES" sz="2000" b="1" dirty="0" err="1">
                  <a:solidFill>
                    <a:schemeClr val="accent1"/>
                  </a:solidFill>
                </a:rPr>
                <a:t>georeferenciar</a:t>
              </a:r>
              <a:r>
                <a:rPr lang="es-ES" sz="2000" b="1" dirty="0">
                  <a:solidFill>
                    <a:schemeClr val="accent1"/>
                  </a:solidFill>
                </a:rPr>
                <a:t> el alud</a:t>
              </a:r>
            </a:p>
            <a:p>
              <a:pPr algn="ctr"/>
              <a:endParaRPr lang="es-CO" sz="1600" dirty="0">
                <a:solidFill>
                  <a:srgbClr val="1F376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74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C29F601-04D9-9BD9-7CAA-64F9DAF4625B}"/>
              </a:ext>
            </a:extLst>
          </p:cNvPr>
          <p:cNvGrpSpPr/>
          <p:nvPr/>
        </p:nvGrpSpPr>
        <p:grpSpPr>
          <a:xfrm>
            <a:off x="4825" y="83343"/>
            <a:ext cx="12419765" cy="6419057"/>
            <a:chOff x="4825" y="83343"/>
            <a:chExt cx="12419765" cy="6419057"/>
          </a:xfrm>
        </p:grpSpPr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8D10D36D-103F-2CDD-22D1-357C5D3743F0}"/>
                </a:ext>
              </a:extLst>
            </p:cNvPr>
            <p:cNvSpPr/>
            <p:nvPr/>
          </p:nvSpPr>
          <p:spPr>
            <a:xfrm>
              <a:off x="9227151" y="2966301"/>
              <a:ext cx="2243548" cy="157743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D3B1D7F-CE32-4456-AACF-258245DBF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521" y="188641"/>
              <a:ext cx="1229517" cy="479477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24B7C9DE-3F93-474E-8543-F47B2F9B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516" y="1547264"/>
              <a:ext cx="1221087" cy="968254"/>
            </a:xfrm>
            <a:prstGeom prst="rect">
              <a:avLst/>
            </a:prstGeom>
          </p:spPr>
        </p:pic>
        <p:sp>
          <p:nvSpPr>
            <p:cNvPr id="68" name="Cerrar llave 67">
              <a:extLst>
                <a:ext uri="{FF2B5EF4-FFF2-40B4-BE49-F238E27FC236}">
                  <a16:creationId xmlns:a16="http://schemas.microsoft.com/office/drawing/2014/main" id="{5E8D2F0D-37C5-4361-845D-05EDD1ADC2B6}"/>
                </a:ext>
              </a:extLst>
            </p:cNvPr>
            <p:cNvSpPr/>
            <p:nvPr/>
          </p:nvSpPr>
          <p:spPr>
            <a:xfrm rot="5400000">
              <a:off x="787662" y="2196089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93B5ED3-A3C7-4E2F-BC1C-A7EFA30B9D9A}"/>
                </a:ext>
              </a:extLst>
            </p:cNvPr>
            <p:cNvSpPr txBox="1"/>
            <p:nvPr/>
          </p:nvSpPr>
          <p:spPr>
            <a:xfrm>
              <a:off x="410217" y="2878317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0793832D-8703-45FF-8363-72A00088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851" y="2291914"/>
              <a:ext cx="1221087" cy="968254"/>
            </a:xfrm>
            <a:prstGeom prst="rect">
              <a:avLst/>
            </a:prstGeom>
          </p:spPr>
        </p:pic>
        <p:sp>
          <p:nvSpPr>
            <p:cNvPr id="50" name="Flecha: a la derecha 49">
              <a:extLst>
                <a:ext uri="{FF2B5EF4-FFF2-40B4-BE49-F238E27FC236}">
                  <a16:creationId xmlns:a16="http://schemas.microsoft.com/office/drawing/2014/main" id="{A1840A48-2E7D-49A0-A49A-E72309B1D242}"/>
                </a:ext>
              </a:extLst>
            </p:cNvPr>
            <p:cNvSpPr/>
            <p:nvPr/>
          </p:nvSpPr>
          <p:spPr>
            <a:xfrm>
              <a:off x="1471653" y="2995449"/>
              <a:ext cx="185218" cy="28703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2" name="Diagrama de flujo: disco magnético 51">
              <a:extLst>
                <a:ext uri="{FF2B5EF4-FFF2-40B4-BE49-F238E27FC236}">
                  <a16:creationId xmlns:a16="http://schemas.microsoft.com/office/drawing/2014/main" id="{833D5AC2-6BB1-417D-8457-C41F77F89EEB}"/>
                </a:ext>
              </a:extLst>
            </p:cNvPr>
            <p:cNvSpPr/>
            <p:nvPr/>
          </p:nvSpPr>
          <p:spPr>
            <a:xfrm>
              <a:off x="1985134" y="2510523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5" name="Rectángulo: esquinas redondeadas 54">
              <a:extLst>
                <a:ext uri="{FF2B5EF4-FFF2-40B4-BE49-F238E27FC236}">
                  <a16:creationId xmlns:a16="http://schemas.microsoft.com/office/drawing/2014/main" id="{0CE94398-3C8C-449E-8A9E-FB3B81A65C62}"/>
                </a:ext>
              </a:extLst>
            </p:cNvPr>
            <p:cNvSpPr/>
            <p:nvPr/>
          </p:nvSpPr>
          <p:spPr>
            <a:xfrm>
              <a:off x="39073" y="991200"/>
              <a:ext cx="1402808" cy="11777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56" name="Cerrar llave 55">
              <a:extLst>
                <a:ext uri="{FF2B5EF4-FFF2-40B4-BE49-F238E27FC236}">
                  <a16:creationId xmlns:a16="http://schemas.microsoft.com/office/drawing/2014/main" id="{0EBF63B0-E53A-4CE7-A5C1-EE7159C3106D}"/>
                </a:ext>
              </a:extLst>
            </p:cNvPr>
            <p:cNvSpPr/>
            <p:nvPr/>
          </p:nvSpPr>
          <p:spPr>
            <a:xfrm rot="5400000">
              <a:off x="673463" y="3153904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C88FF808-31E4-4E3A-92B4-6D846F95E630}"/>
                </a:ext>
              </a:extLst>
            </p:cNvPr>
            <p:cNvSpPr txBox="1"/>
            <p:nvPr/>
          </p:nvSpPr>
          <p:spPr>
            <a:xfrm>
              <a:off x="276229" y="3749247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sp>
          <p:nvSpPr>
            <p:cNvPr id="58" name="Cerrar llave 57">
              <a:extLst>
                <a:ext uri="{FF2B5EF4-FFF2-40B4-BE49-F238E27FC236}">
                  <a16:creationId xmlns:a16="http://schemas.microsoft.com/office/drawing/2014/main" id="{D52A460F-BB01-4981-BF43-FD438566A00A}"/>
                </a:ext>
              </a:extLst>
            </p:cNvPr>
            <p:cNvSpPr/>
            <p:nvPr/>
          </p:nvSpPr>
          <p:spPr>
            <a:xfrm flipH="1">
              <a:off x="1714391" y="1819782"/>
              <a:ext cx="168533" cy="1843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60" name="Diagrama de flujo: disco magnético 59">
              <a:extLst>
                <a:ext uri="{FF2B5EF4-FFF2-40B4-BE49-F238E27FC236}">
                  <a16:creationId xmlns:a16="http://schemas.microsoft.com/office/drawing/2014/main" id="{F96C05CD-15A8-4485-89B9-EC40BA46B6EA}"/>
                </a:ext>
              </a:extLst>
            </p:cNvPr>
            <p:cNvSpPr/>
            <p:nvPr/>
          </p:nvSpPr>
          <p:spPr>
            <a:xfrm>
              <a:off x="2003360" y="2847120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id="{3CF756DA-08E1-4D70-BF91-55045CAC9EA5}"/>
                </a:ext>
              </a:extLst>
            </p:cNvPr>
            <p:cNvSpPr/>
            <p:nvPr/>
          </p:nvSpPr>
          <p:spPr>
            <a:xfrm>
              <a:off x="1954180" y="2324125"/>
              <a:ext cx="415547" cy="9038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1D1AC40B-807C-442D-9EE8-263D348E967A}"/>
                </a:ext>
              </a:extLst>
            </p:cNvPr>
            <p:cNvSpPr txBox="1"/>
            <p:nvPr/>
          </p:nvSpPr>
          <p:spPr>
            <a:xfrm>
              <a:off x="1876883" y="2098532"/>
              <a:ext cx="574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/>
                <a:t>Vuelos</a:t>
              </a:r>
            </a:p>
          </p:txBody>
        </p:sp>
        <p:sp>
          <p:nvSpPr>
            <p:cNvPr id="173" name="Cerrar llave 172">
              <a:extLst>
                <a:ext uri="{FF2B5EF4-FFF2-40B4-BE49-F238E27FC236}">
                  <a16:creationId xmlns:a16="http://schemas.microsoft.com/office/drawing/2014/main" id="{0444A202-E43B-4565-A971-63C9CA6500B7}"/>
                </a:ext>
              </a:extLst>
            </p:cNvPr>
            <p:cNvSpPr/>
            <p:nvPr/>
          </p:nvSpPr>
          <p:spPr>
            <a:xfrm>
              <a:off x="2488670" y="1819782"/>
              <a:ext cx="58082" cy="1843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07340C8E-49F7-441D-B309-5ABC87BA50E5}"/>
                </a:ext>
              </a:extLst>
            </p:cNvPr>
            <p:cNvSpPr/>
            <p:nvPr/>
          </p:nvSpPr>
          <p:spPr>
            <a:xfrm>
              <a:off x="6890868" y="3461549"/>
              <a:ext cx="759035" cy="56995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>
                  <a:solidFill>
                    <a:srgbClr val="C00000"/>
                  </a:solidFill>
                </a:rPr>
                <a:t>Intensity_IW2</a:t>
              </a:r>
            </a:p>
          </p:txBody>
        </p:sp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2499913B-778E-43B3-B9DD-AAC0EC5A6FD1}"/>
                </a:ext>
              </a:extLst>
            </p:cNvPr>
            <p:cNvSpPr/>
            <p:nvPr/>
          </p:nvSpPr>
          <p:spPr>
            <a:xfrm>
              <a:off x="2560383" y="2557299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97B93E1-9582-497E-A9E4-EC920BD940D1}"/>
                </a:ext>
              </a:extLst>
            </p:cNvPr>
            <p:cNvSpPr txBox="1"/>
            <p:nvPr/>
          </p:nvSpPr>
          <p:spPr>
            <a:xfrm>
              <a:off x="1696371" y="758044"/>
              <a:ext cx="140280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Misión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Sentinel-1A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Plataforma: </a:t>
              </a:r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S1A_*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Tipo de </a:t>
              </a:r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producto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SDV Sensor Mode  IW  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75340521-4D6A-42F2-80F4-EFA6D1E6C471}"/>
                </a:ext>
              </a:extLst>
            </p:cNvPr>
            <p:cNvSpPr/>
            <p:nvPr/>
          </p:nvSpPr>
          <p:spPr>
            <a:xfrm>
              <a:off x="1748465" y="794914"/>
              <a:ext cx="1245482" cy="60946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50" dirty="0"/>
            </a:p>
          </p:txBody>
        </p:sp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8EF11C06-B176-41F6-8105-10499A6EBB8F}"/>
                </a:ext>
              </a:extLst>
            </p:cNvPr>
            <p:cNvSpPr/>
            <p:nvPr/>
          </p:nvSpPr>
          <p:spPr>
            <a:xfrm>
              <a:off x="3149500" y="2497936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id="{8AAC9246-82C4-4130-A463-164B3D91BE0C}"/>
                </a:ext>
              </a:extLst>
            </p:cNvPr>
            <p:cNvSpPr/>
            <p:nvPr/>
          </p:nvSpPr>
          <p:spPr>
            <a:xfrm>
              <a:off x="3620123" y="2322168"/>
              <a:ext cx="1171183" cy="7575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dirty="0"/>
                <a:t>c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DCFFA3A-B300-4981-8A17-C2853BA9DA2F}"/>
                </a:ext>
              </a:extLst>
            </p:cNvPr>
            <p:cNvSpPr/>
            <p:nvPr/>
          </p:nvSpPr>
          <p:spPr>
            <a:xfrm>
              <a:off x="3002973" y="2168762"/>
              <a:ext cx="1977544" cy="101463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50DCA050-CF6E-44CD-8C20-89D25FD0B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521" y="188641"/>
              <a:ext cx="1229517" cy="479477"/>
            </a:xfrm>
            <a:prstGeom prst="rect">
              <a:avLst/>
            </a:prstGeom>
          </p:spPr>
        </p:pic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3444EDDB-E8BD-45BD-9867-64D12082F53C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2F665C2-DA67-960E-F5E3-8D894693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8599" y="2437068"/>
              <a:ext cx="941245" cy="529233"/>
            </a:xfrm>
            <a:prstGeom prst="rect">
              <a:avLst/>
            </a:prstGeom>
          </p:spPr>
        </p:pic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6219B50A-7CF9-0FD4-7D8F-A2EB99BDCDD7}"/>
                </a:ext>
              </a:extLst>
            </p:cNvPr>
            <p:cNvSpPr/>
            <p:nvPr/>
          </p:nvSpPr>
          <p:spPr>
            <a:xfrm>
              <a:off x="2953307" y="3433584"/>
              <a:ext cx="759035" cy="56995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 err="1">
                  <a:solidFill>
                    <a:srgbClr val="C00000"/>
                  </a:solidFill>
                </a:rPr>
                <a:t>Coregistration</a:t>
              </a:r>
              <a:endParaRPr lang="es-CO" sz="900" dirty="0">
                <a:solidFill>
                  <a:srgbClr val="C00000"/>
                </a:solidFill>
              </a:endParaRPr>
            </a:p>
          </p:txBody>
        </p:sp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8A6C0D40-C7B6-B9D0-32C0-4D903D4B0B62}"/>
                </a:ext>
              </a:extLst>
            </p:cNvPr>
            <p:cNvSpPr/>
            <p:nvPr/>
          </p:nvSpPr>
          <p:spPr>
            <a:xfrm>
              <a:off x="2571840" y="3597545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28DAFAF8-55B2-AC02-513D-ED079936A611}"/>
                </a:ext>
              </a:extLst>
            </p:cNvPr>
            <p:cNvSpPr/>
            <p:nvPr/>
          </p:nvSpPr>
          <p:spPr>
            <a:xfrm>
              <a:off x="4168264" y="3373573"/>
              <a:ext cx="2168462" cy="71781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dirty="0"/>
                <a:t>c</a:t>
              </a: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C602ABD7-FB00-A3D6-3241-0F4F9936DE1A}"/>
                </a:ext>
              </a:extLst>
            </p:cNvPr>
            <p:cNvGrpSpPr/>
            <p:nvPr/>
          </p:nvGrpSpPr>
          <p:grpSpPr>
            <a:xfrm>
              <a:off x="4229472" y="3406028"/>
              <a:ext cx="1977886" cy="685356"/>
              <a:chOff x="1168160" y="998852"/>
              <a:chExt cx="8420221" cy="5859147"/>
            </a:xfrm>
          </p:grpSpPr>
          <p:pic>
            <p:nvPicPr>
              <p:cNvPr id="15" name="Imagen 14" descr="Imagen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803F3E87-98ED-9962-3136-4BA427E06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160" y="998852"/>
                <a:ext cx="8420221" cy="5859147"/>
              </a:xfrm>
              <a:prstGeom prst="rect">
                <a:avLst/>
              </a:prstGeom>
            </p:spPr>
          </p:pic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726F9DCF-1E9C-C155-58C7-A4E53DB960B7}"/>
                  </a:ext>
                </a:extLst>
              </p:cNvPr>
              <p:cNvSpPr/>
              <p:nvPr/>
            </p:nvSpPr>
            <p:spPr>
              <a:xfrm rot="21143212">
                <a:off x="6380360" y="3319832"/>
                <a:ext cx="1856792" cy="1222036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B58BA047-EDD9-B0D6-B635-FE6BF9E6A837}"/>
                  </a:ext>
                </a:extLst>
              </p:cNvPr>
              <p:cNvSpPr txBox="1"/>
              <p:nvPr/>
            </p:nvSpPr>
            <p:spPr>
              <a:xfrm>
                <a:off x="5705937" y="2008530"/>
                <a:ext cx="3686477" cy="289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8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Zona del </a:t>
                </a:r>
              </a:p>
              <a:p>
                <a:r>
                  <a:rPr lang="es-CO" sz="8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rPr>
                  <a:t>deslizamiento</a:t>
                </a:r>
              </a:p>
            </p:txBody>
          </p:sp>
        </p:grpSp>
        <p:sp>
          <p:nvSpPr>
            <p:cNvPr id="21" name="Flecha: a la derecha 20">
              <a:extLst>
                <a:ext uri="{FF2B5EF4-FFF2-40B4-BE49-F238E27FC236}">
                  <a16:creationId xmlns:a16="http://schemas.microsoft.com/office/drawing/2014/main" id="{8FFD79D4-C47D-F580-A333-F633CA4B05BC}"/>
                </a:ext>
              </a:extLst>
            </p:cNvPr>
            <p:cNvSpPr/>
            <p:nvPr/>
          </p:nvSpPr>
          <p:spPr>
            <a:xfrm>
              <a:off x="3844372" y="3530150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0D67CF82-359F-C501-194D-44FFCF338B94}"/>
                </a:ext>
              </a:extLst>
            </p:cNvPr>
            <p:cNvGrpSpPr/>
            <p:nvPr/>
          </p:nvGrpSpPr>
          <p:grpSpPr>
            <a:xfrm>
              <a:off x="8024405" y="3432908"/>
              <a:ext cx="987771" cy="655468"/>
              <a:chOff x="694284" y="1207204"/>
              <a:chExt cx="8948756" cy="5650796"/>
            </a:xfrm>
          </p:grpSpPr>
          <p:pic>
            <p:nvPicPr>
              <p:cNvPr id="25" name="Imagen 24" descr="Imagen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2026C8BB-DEF4-9F46-E0FF-C89BA8921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604" y="1285974"/>
                <a:ext cx="8036125" cy="5572026"/>
              </a:xfrm>
              <a:prstGeom prst="rect">
                <a:avLst/>
              </a:prstGeom>
            </p:spPr>
          </p:pic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6B58F15B-7478-FE6B-CA1A-D31CBA9F4BBF}"/>
                  </a:ext>
                </a:extLst>
              </p:cNvPr>
              <p:cNvSpPr/>
              <p:nvPr/>
            </p:nvSpPr>
            <p:spPr>
              <a:xfrm rot="5186441">
                <a:off x="3471211" y="3002996"/>
                <a:ext cx="914400" cy="3310440"/>
              </a:xfrm>
              <a:prstGeom prst="ellipse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7AD73328-B520-A6C6-5944-107D789F0B30}"/>
                  </a:ext>
                </a:extLst>
              </p:cNvPr>
              <p:cNvSpPr txBox="1"/>
              <p:nvPr/>
            </p:nvSpPr>
            <p:spPr>
              <a:xfrm>
                <a:off x="694284" y="1207204"/>
                <a:ext cx="8948756" cy="2122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000" dirty="0">
                    <a:solidFill>
                      <a:schemeClr val="bg1"/>
                    </a:solidFill>
                  </a:rPr>
                  <a:t>Deslizamiento</a:t>
                </a:r>
              </a:p>
            </p:txBody>
          </p:sp>
        </p:grp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F51EE973-56D0-8A08-04C3-831E78A5C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4571" y="3273424"/>
              <a:ext cx="1858675" cy="1148955"/>
            </a:xfrm>
            <a:prstGeom prst="rect">
              <a:avLst/>
            </a:prstGeom>
          </p:spPr>
        </p:pic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E97BB9E0-3B07-C5E2-D8EA-7C8837FA0045}"/>
                </a:ext>
              </a:extLst>
            </p:cNvPr>
            <p:cNvSpPr txBox="1"/>
            <p:nvPr/>
          </p:nvSpPr>
          <p:spPr>
            <a:xfrm>
              <a:off x="9532166" y="2996425"/>
              <a:ext cx="1393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/>
                <a:t>Limpieza de ruido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285416E4-E4A1-AC83-6A98-B59583FE5234}"/>
                </a:ext>
              </a:extLst>
            </p:cNvPr>
            <p:cNvSpPr txBox="1"/>
            <p:nvPr/>
          </p:nvSpPr>
          <p:spPr>
            <a:xfrm>
              <a:off x="11467712" y="3534046"/>
              <a:ext cx="2692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200" dirty="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2179AC75-3038-3B4A-D0CF-BF75D81DC2B1}"/>
                </a:ext>
              </a:extLst>
            </p:cNvPr>
            <p:cNvSpPr txBox="1"/>
            <p:nvPr/>
          </p:nvSpPr>
          <p:spPr>
            <a:xfrm>
              <a:off x="4825" y="5312046"/>
              <a:ext cx="2692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200" dirty="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81" name="Rectángulo: esquinas redondeadas 80">
              <a:extLst>
                <a:ext uri="{FF2B5EF4-FFF2-40B4-BE49-F238E27FC236}">
                  <a16:creationId xmlns:a16="http://schemas.microsoft.com/office/drawing/2014/main" id="{789EFE7F-E36C-C98C-F19C-4BC5FD3BEA9D}"/>
                </a:ext>
              </a:extLst>
            </p:cNvPr>
            <p:cNvSpPr/>
            <p:nvPr/>
          </p:nvSpPr>
          <p:spPr>
            <a:xfrm>
              <a:off x="338642" y="4790205"/>
              <a:ext cx="1318229" cy="14088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9C4619A4-4A06-8C06-CB95-DEE118D8C204}"/>
                </a:ext>
              </a:extLst>
            </p:cNvPr>
            <p:cNvSpPr txBox="1"/>
            <p:nvPr/>
          </p:nvSpPr>
          <p:spPr>
            <a:xfrm>
              <a:off x="372910" y="4849563"/>
              <a:ext cx="1191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 err="1"/>
                <a:t>Interferograma</a:t>
              </a:r>
              <a:endParaRPr lang="es-CO" sz="1200" dirty="0"/>
            </a:p>
          </p:txBody>
        </p:sp>
        <p:pic>
          <p:nvPicPr>
            <p:cNvPr id="87" name="Imagen 86">
              <a:extLst>
                <a:ext uri="{FF2B5EF4-FFF2-40B4-BE49-F238E27FC236}">
                  <a16:creationId xmlns:a16="http://schemas.microsoft.com/office/drawing/2014/main" id="{ABBDA624-62D5-F88C-D246-F3C0A91B1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5072" y="5210911"/>
              <a:ext cx="1065856" cy="765322"/>
            </a:xfrm>
            <a:prstGeom prst="rect">
              <a:avLst/>
            </a:prstGeom>
          </p:spPr>
        </p:pic>
        <p:pic>
          <p:nvPicPr>
            <p:cNvPr id="88" name="Imagen 87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2476A447-B49B-FBAE-7BBA-AF72B5974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905" y="5126562"/>
              <a:ext cx="1479711" cy="832338"/>
            </a:xfrm>
            <a:prstGeom prst="rect">
              <a:avLst/>
            </a:prstGeom>
          </p:spPr>
        </p:pic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DF12B42D-1094-E148-1919-B3B5B9B0ABEE}"/>
                </a:ext>
              </a:extLst>
            </p:cNvPr>
            <p:cNvSpPr txBox="1"/>
            <p:nvPr/>
          </p:nvSpPr>
          <p:spPr>
            <a:xfrm>
              <a:off x="2147300" y="4693346"/>
              <a:ext cx="16980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b="1" dirty="0">
                  <a:solidFill>
                    <a:schemeClr val="accent1"/>
                  </a:solidFill>
                </a:rPr>
                <a:t>Vista RGB, </a:t>
              </a:r>
              <a:r>
                <a:rPr lang="es-CO" sz="1200" b="1" dirty="0" err="1">
                  <a:solidFill>
                    <a:schemeClr val="accent1"/>
                  </a:solidFill>
                </a:rPr>
                <a:t>Phase</a:t>
              </a:r>
              <a:r>
                <a:rPr lang="es-CO" sz="1200" b="1" dirty="0">
                  <a:solidFill>
                    <a:schemeClr val="accent1"/>
                  </a:solidFill>
                </a:rPr>
                <a:t> y </a:t>
              </a:r>
            </a:p>
            <a:p>
              <a:r>
                <a:rPr lang="es-CO" sz="1200" b="1" dirty="0">
                  <a:solidFill>
                    <a:schemeClr val="accent1"/>
                  </a:solidFill>
                </a:rPr>
                <a:t>Coherencia</a:t>
              </a:r>
            </a:p>
          </p:txBody>
        </p:sp>
        <p:sp>
          <p:nvSpPr>
            <p:cNvPr id="91" name="Rectángulo: esquinas redondeadas 90">
              <a:extLst>
                <a:ext uri="{FF2B5EF4-FFF2-40B4-BE49-F238E27FC236}">
                  <a16:creationId xmlns:a16="http://schemas.microsoft.com/office/drawing/2014/main" id="{15DFCB08-8139-B1D7-CBE5-E185B37C7946}"/>
                </a:ext>
              </a:extLst>
            </p:cNvPr>
            <p:cNvSpPr/>
            <p:nvPr/>
          </p:nvSpPr>
          <p:spPr>
            <a:xfrm>
              <a:off x="2059218" y="4693346"/>
              <a:ext cx="1667548" cy="14947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5" name="CuadroTexto 94">
              <a:extLst>
                <a:ext uri="{FF2B5EF4-FFF2-40B4-BE49-F238E27FC236}">
                  <a16:creationId xmlns:a16="http://schemas.microsoft.com/office/drawing/2014/main" id="{D6A68FC1-9C0C-07D9-69E6-231C9C940B98}"/>
                </a:ext>
              </a:extLst>
            </p:cNvPr>
            <p:cNvSpPr txBox="1"/>
            <p:nvPr/>
          </p:nvSpPr>
          <p:spPr>
            <a:xfrm>
              <a:off x="4232473" y="4588289"/>
              <a:ext cx="2304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/>
                <a:t>Vista </a:t>
              </a:r>
              <a:r>
                <a:rPr lang="es-CO" sz="1000" b="1" dirty="0" err="1"/>
                <a:t>dem</a:t>
              </a:r>
              <a:r>
                <a:rPr lang="es-CO" sz="1000" b="1" dirty="0"/>
                <a:t> mapa </a:t>
              </a:r>
              <a:r>
                <a:rPr lang="es-CO" sz="1000" b="1" dirty="0">
                  <a:solidFill>
                    <a:srgbClr val="C00000"/>
                  </a:solidFill>
                </a:rPr>
                <a:t>..</a:t>
              </a:r>
              <a:r>
                <a:rPr lang="es-CO" sz="1000" b="1" dirty="0" err="1">
                  <a:solidFill>
                    <a:srgbClr val="C00000"/>
                  </a:solidFill>
                </a:rPr>
                <a:t>lat_long</a:t>
              </a:r>
              <a:r>
                <a:rPr lang="es-CO" sz="1000" b="1" dirty="0">
                  <a:solidFill>
                    <a:srgbClr val="C00000"/>
                  </a:solidFill>
                </a:rPr>
                <a:t> </a:t>
              </a:r>
              <a:r>
                <a:rPr lang="es-CO" sz="1000" b="1" dirty="0">
                  <a:solidFill>
                    <a:schemeClr val="accent6">
                      <a:lumMod val="75000"/>
                    </a:schemeClr>
                  </a:solidFill>
                </a:rPr>
                <a:t>coh_IW2_VV_23jun2018_17jul2018</a:t>
              </a:r>
            </a:p>
          </p:txBody>
        </p:sp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AB2B94A6-56B9-6616-B653-21CD5F25C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86928" y="5044279"/>
              <a:ext cx="1814641" cy="1020602"/>
            </a:xfrm>
            <a:prstGeom prst="rect">
              <a:avLst/>
            </a:prstGeom>
          </p:spPr>
        </p:pic>
        <p:sp>
          <p:nvSpPr>
            <p:cNvPr id="97" name="Rectángulo: esquinas redondeadas 96">
              <a:extLst>
                <a:ext uri="{FF2B5EF4-FFF2-40B4-BE49-F238E27FC236}">
                  <a16:creationId xmlns:a16="http://schemas.microsoft.com/office/drawing/2014/main" id="{DAB087BD-BAC8-AFFB-053C-EC6228F5D23C}"/>
                </a:ext>
              </a:extLst>
            </p:cNvPr>
            <p:cNvSpPr/>
            <p:nvPr/>
          </p:nvSpPr>
          <p:spPr>
            <a:xfrm>
              <a:off x="4201157" y="4538918"/>
              <a:ext cx="2313897" cy="170095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AFFBB23C-320F-F593-C315-642163E04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75775" y="4944953"/>
              <a:ext cx="1033649" cy="917703"/>
            </a:xfrm>
            <a:prstGeom prst="rect">
              <a:avLst/>
            </a:prstGeom>
          </p:spPr>
        </p:pic>
        <p:sp>
          <p:nvSpPr>
            <p:cNvPr id="100" name="Rectángulo: esquinas redondeadas 99">
              <a:extLst>
                <a:ext uri="{FF2B5EF4-FFF2-40B4-BE49-F238E27FC236}">
                  <a16:creationId xmlns:a16="http://schemas.microsoft.com/office/drawing/2014/main" id="{248ED1B4-4902-84EF-B43B-F506F2CE2CB2}"/>
                </a:ext>
              </a:extLst>
            </p:cNvPr>
            <p:cNvSpPr/>
            <p:nvPr/>
          </p:nvSpPr>
          <p:spPr>
            <a:xfrm>
              <a:off x="6780359" y="4699017"/>
              <a:ext cx="1342291" cy="1163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00105400-FC8E-5AA5-6C35-9EF79DC3878F}"/>
                </a:ext>
              </a:extLst>
            </p:cNvPr>
            <p:cNvSpPr txBox="1"/>
            <p:nvPr/>
          </p:nvSpPr>
          <p:spPr>
            <a:xfrm>
              <a:off x="6947486" y="4699017"/>
              <a:ext cx="970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100" dirty="0"/>
                <a:t>Subconjunto</a:t>
              </a:r>
            </a:p>
          </p:txBody>
        </p:sp>
        <p:pic>
          <p:nvPicPr>
            <p:cNvPr id="103" name="Imagen 10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195593B0-D4FE-D733-4FA6-D7BA9AE7F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6913" y="5083083"/>
              <a:ext cx="1566996" cy="881435"/>
            </a:xfrm>
            <a:prstGeom prst="rect">
              <a:avLst/>
            </a:prstGeom>
          </p:spPr>
        </p:pic>
        <p:sp>
          <p:nvSpPr>
            <p:cNvPr id="104" name="Rectángulo: esquinas redondeadas 103">
              <a:extLst>
                <a:ext uri="{FF2B5EF4-FFF2-40B4-BE49-F238E27FC236}">
                  <a16:creationId xmlns:a16="http://schemas.microsoft.com/office/drawing/2014/main" id="{6259D912-B11A-1518-9935-B6B7B09C46F4}"/>
                </a:ext>
              </a:extLst>
            </p:cNvPr>
            <p:cNvSpPr/>
            <p:nvPr/>
          </p:nvSpPr>
          <p:spPr>
            <a:xfrm>
              <a:off x="8474984" y="4711286"/>
              <a:ext cx="1890853" cy="135745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9135861E-9013-799C-4AB3-4934C3DDC884}"/>
                </a:ext>
              </a:extLst>
            </p:cNvPr>
            <p:cNvSpPr txBox="1"/>
            <p:nvPr/>
          </p:nvSpPr>
          <p:spPr>
            <a:xfrm>
              <a:off x="8809272" y="4655538"/>
              <a:ext cx="12891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100" b="1" dirty="0">
                  <a:solidFill>
                    <a:srgbClr val="C00000"/>
                  </a:solidFill>
                </a:rPr>
                <a:t>“UTM”: </a:t>
              </a:r>
              <a:r>
                <a:rPr lang="es-CO" sz="1100" b="1" dirty="0" err="1">
                  <a:solidFill>
                    <a:srgbClr val="C00000"/>
                  </a:solidFill>
                </a:rPr>
                <a:t>Phase</a:t>
              </a:r>
              <a:r>
                <a:rPr lang="es-CO" sz="1100" b="1" dirty="0">
                  <a:solidFill>
                    <a:srgbClr val="C00000"/>
                  </a:solidFill>
                </a:rPr>
                <a:t> y </a:t>
              </a:r>
            </a:p>
            <a:p>
              <a:r>
                <a:rPr lang="es-CO" sz="1100" b="1" dirty="0">
                  <a:solidFill>
                    <a:srgbClr val="C00000"/>
                  </a:solidFill>
                </a:rPr>
                <a:t>Coherencia</a:t>
              </a:r>
              <a:endParaRPr lang="es-CO" sz="1100" dirty="0"/>
            </a:p>
          </p:txBody>
        </p:sp>
        <p:sp>
          <p:nvSpPr>
            <p:cNvPr id="106" name="Flecha: a la derecha 105">
              <a:extLst>
                <a:ext uri="{FF2B5EF4-FFF2-40B4-BE49-F238E27FC236}">
                  <a16:creationId xmlns:a16="http://schemas.microsoft.com/office/drawing/2014/main" id="{3CB916CF-B47B-2F3B-1F32-C8B2A2B36634}"/>
                </a:ext>
              </a:extLst>
            </p:cNvPr>
            <p:cNvSpPr/>
            <p:nvPr/>
          </p:nvSpPr>
          <p:spPr>
            <a:xfrm>
              <a:off x="8943963" y="3592944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6" name="Flecha: a la derecha 125">
              <a:extLst>
                <a:ext uri="{FF2B5EF4-FFF2-40B4-BE49-F238E27FC236}">
                  <a16:creationId xmlns:a16="http://schemas.microsoft.com/office/drawing/2014/main" id="{43A3DAE1-BA20-B9EC-D1D0-8B1009D420DA}"/>
                </a:ext>
              </a:extLst>
            </p:cNvPr>
            <p:cNvSpPr/>
            <p:nvPr/>
          </p:nvSpPr>
          <p:spPr>
            <a:xfrm>
              <a:off x="8146932" y="5201401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7" name="Flecha: a la derecha 126">
              <a:extLst>
                <a:ext uri="{FF2B5EF4-FFF2-40B4-BE49-F238E27FC236}">
                  <a16:creationId xmlns:a16="http://schemas.microsoft.com/office/drawing/2014/main" id="{0DAC5AD0-3B5F-D971-B8B1-CB68E66E539A}"/>
                </a:ext>
              </a:extLst>
            </p:cNvPr>
            <p:cNvSpPr/>
            <p:nvPr/>
          </p:nvSpPr>
          <p:spPr>
            <a:xfrm>
              <a:off x="6538801" y="5201401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9" name="Flecha: a la derecha 128">
              <a:extLst>
                <a:ext uri="{FF2B5EF4-FFF2-40B4-BE49-F238E27FC236}">
                  <a16:creationId xmlns:a16="http://schemas.microsoft.com/office/drawing/2014/main" id="{81602A64-AD6C-BF9C-7F85-A327AD6CFBAE}"/>
                </a:ext>
              </a:extLst>
            </p:cNvPr>
            <p:cNvSpPr/>
            <p:nvPr/>
          </p:nvSpPr>
          <p:spPr>
            <a:xfrm>
              <a:off x="3865888" y="5254485"/>
              <a:ext cx="311453" cy="326698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0" name="Flecha: a la derecha 129">
              <a:extLst>
                <a:ext uri="{FF2B5EF4-FFF2-40B4-BE49-F238E27FC236}">
                  <a16:creationId xmlns:a16="http://schemas.microsoft.com/office/drawing/2014/main" id="{6B9F90FC-0E49-2FA6-1974-546CE9F7A3E3}"/>
                </a:ext>
              </a:extLst>
            </p:cNvPr>
            <p:cNvSpPr/>
            <p:nvPr/>
          </p:nvSpPr>
          <p:spPr>
            <a:xfrm>
              <a:off x="1763269" y="5285077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1" name="Flecha: a la derecha 130">
              <a:extLst>
                <a:ext uri="{FF2B5EF4-FFF2-40B4-BE49-F238E27FC236}">
                  <a16:creationId xmlns:a16="http://schemas.microsoft.com/office/drawing/2014/main" id="{F1237E35-1BAA-4E78-3736-68806EBC39F8}"/>
                </a:ext>
              </a:extLst>
            </p:cNvPr>
            <p:cNvSpPr/>
            <p:nvPr/>
          </p:nvSpPr>
          <p:spPr>
            <a:xfrm>
              <a:off x="7737376" y="3558750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6" name="Flecha: a la derecha 155">
              <a:extLst>
                <a:ext uri="{FF2B5EF4-FFF2-40B4-BE49-F238E27FC236}">
                  <a16:creationId xmlns:a16="http://schemas.microsoft.com/office/drawing/2014/main" id="{48E2E1A7-D512-004B-4567-88318BA7A8B9}"/>
                </a:ext>
              </a:extLst>
            </p:cNvPr>
            <p:cNvSpPr/>
            <p:nvPr/>
          </p:nvSpPr>
          <p:spPr>
            <a:xfrm>
              <a:off x="6486875" y="3611952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58" name="Imagen 157" descr="Mapa&#10;&#10;Descripción generada automáticamente">
              <a:extLst>
                <a:ext uri="{FF2B5EF4-FFF2-40B4-BE49-F238E27FC236}">
                  <a16:creationId xmlns:a16="http://schemas.microsoft.com/office/drawing/2014/main" id="{DF83E292-70C2-08B8-E885-85BBBB6EC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072" y="5540901"/>
              <a:ext cx="1207956" cy="752167"/>
            </a:xfrm>
            <a:prstGeom prst="rect">
              <a:avLst/>
            </a:prstGeom>
          </p:spPr>
        </p:pic>
        <p:sp>
          <p:nvSpPr>
            <p:cNvPr id="160" name="Rectángulo: esquinas redondeadas 159">
              <a:extLst>
                <a:ext uri="{FF2B5EF4-FFF2-40B4-BE49-F238E27FC236}">
                  <a16:creationId xmlns:a16="http://schemas.microsoft.com/office/drawing/2014/main" id="{E1F881E8-82B3-0911-83E6-1505F592A82F}"/>
                </a:ext>
              </a:extLst>
            </p:cNvPr>
            <p:cNvSpPr/>
            <p:nvPr/>
          </p:nvSpPr>
          <p:spPr>
            <a:xfrm>
              <a:off x="10761893" y="4690188"/>
              <a:ext cx="1430107" cy="181221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9" name="CuadroTexto 168">
              <a:extLst>
                <a:ext uri="{FF2B5EF4-FFF2-40B4-BE49-F238E27FC236}">
                  <a16:creationId xmlns:a16="http://schemas.microsoft.com/office/drawing/2014/main" id="{6C38DDDE-EE33-3D7D-05AD-3E4020BFBD44}"/>
                </a:ext>
              </a:extLst>
            </p:cNvPr>
            <p:cNvSpPr txBox="1"/>
            <p:nvPr/>
          </p:nvSpPr>
          <p:spPr>
            <a:xfrm>
              <a:off x="10717210" y="4729502"/>
              <a:ext cx="170738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b="1" dirty="0">
                  <a:solidFill>
                    <a:schemeClr val="accent1"/>
                  </a:solidFill>
                </a:rPr>
                <a:t>Mapa exportado a </a:t>
              </a:r>
            </a:p>
            <a:p>
              <a:r>
                <a:rPr lang="es-CO" sz="1100" b="1" dirty="0">
                  <a:solidFill>
                    <a:srgbClr val="C00000"/>
                  </a:solidFill>
                </a:rPr>
                <a:t>QGIS</a:t>
              </a:r>
              <a:r>
                <a:rPr lang="es-CO" sz="1100" b="1" dirty="0">
                  <a:solidFill>
                    <a:schemeClr val="accent1"/>
                  </a:solidFill>
                </a:rPr>
                <a:t> </a:t>
              </a:r>
              <a:r>
                <a:rPr lang="es-CO" sz="1100" b="1" dirty="0">
                  <a:solidFill>
                    <a:srgbClr val="C00000"/>
                  </a:solidFill>
                </a:rPr>
                <a:t>KVM</a:t>
              </a:r>
              <a:r>
                <a:rPr lang="es-CO" sz="1100" b="1" dirty="0">
                  <a:solidFill>
                    <a:schemeClr val="accent1"/>
                  </a:solidFill>
                </a:rPr>
                <a:t> </a:t>
              </a:r>
            </a:p>
            <a:p>
              <a:r>
                <a:rPr lang="es-CO" sz="1100" b="1" dirty="0">
                  <a:solidFill>
                    <a:schemeClr val="accent1"/>
                  </a:solidFill>
                </a:rPr>
                <a:t>desde la corrección </a:t>
              </a:r>
            </a:p>
            <a:p>
              <a:r>
                <a:rPr lang="es-CO" sz="1100" b="1" dirty="0">
                  <a:solidFill>
                    <a:schemeClr val="accent1"/>
                  </a:solidFill>
                </a:rPr>
                <a:t>geométrica </a:t>
              </a:r>
              <a:r>
                <a:rPr lang="es-CO" sz="1100" b="1" dirty="0" err="1">
                  <a:solidFill>
                    <a:srgbClr val="C00000"/>
                  </a:solidFill>
                </a:rPr>
                <a:t>lat-lon</a:t>
              </a:r>
              <a:endParaRPr lang="es-CO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170" name="Flecha: a la derecha 169">
              <a:extLst>
                <a:ext uri="{FF2B5EF4-FFF2-40B4-BE49-F238E27FC236}">
                  <a16:creationId xmlns:a16="http://schemas.microsoft.com/office/drawing/2014/main" id="{B41947AC-5AF7-9897-2A09-83E42A059C58}"/>
                </a:ext>
              </a:extLst>
            </p:cNvPr>
            <p:cNvSpPr/>
            <p:nvPr/>
          </p:nvSpPr>
          <p:spPr>
            <a:xfrm>
              <a:off x="10408494" y="5234054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63A0017-053E-B454-5F53-F15943ED46E7}"/>
                </a:ext>
              </a:extLst>
            </p:cNvPr>
            <p:cNvSpPr txBox="1"/>
            <p:nvPr/>
          </p:nvSpPr>
          <p:spPr>
            <a:xfrm>
              <a:off x="4090199" y="1162264"/>
              <a:ext cx="26901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3200" b="1" dirty="0">
                  <a:solidFill>
                    <a:srgbClr val="C00000"/>
                  </a:solidFill>
                </a:rPr>
                <a:t>ALGORITMO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CF5DB2E-6564-EDCF-3441-84CB6745B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50295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01ACCDAA-9AFF-166D-C41E-0B19EE8593F6}"/>
              </a:ext>
            </a:extLst>
          </p:cNvPr>
          <p:cNvGrpSpPr/>
          <p:nvPr/>
        </p:nvGrpSpPr>
        <p:grpSpPr>
          <a:xfrm>
            <a:off x="786212" y="83343"/>
            <a:ext cx="9767843" cy="6556028"/>
            <a:chOff x="786212" y="83343"/>
            <a:chExt cx="9767843" cy="655602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B41157D-2657-4CCE-9C38-61DDEED6076B}"/>
                </a:ext>
              </a:extLst>
            </p:cNvPr>
            <p:cNvSpPr txBox="1"/>
            <p:nvPr/>
          </p:nvSpPr>
          <p:spPr>
            <a:xfrm>
              <a:off x="1881622" y="668118"/>
              <a:ext cx="7887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Selección del mapa con Open Access Hub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225E6B57-96DE-41EB-9791-614F1CC06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12" y="1404537"/>
              <a:ext cx="9306371" cy="5234834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18C4014-4CF3-30C9-FCC9-759B12026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24101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BB668C8-3AE9-1A47-D8B5-396BD8AD4F81}"/>
              </a:ext>
            </a:extLst>
          </p:cNvPr>
          <p:cNvGrpSpPr/>
          <p:nvPr/>
        </p:nvGrpSpPr>
        <p:grpSpPr>
          <a:xfrm>
            <a:off x="2276855" y="83343"/>
            <a:ext cx="8277200" cy="6212336"/>
            <a:chOff x="2276855" y="83343"/>
            <a:chExt cx="8277200" cy="621233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Mapa&#10;&#10;Descripción generada automáticamente">
              <a:extLst>
                <a:ext uri="{FF2B5EF4-FFF2-40B4-BE49-F238E27FC236}">
                  <a16:creationId xmlns:a16="http://schemas.microsoft.com/office/drawing/2014/main" id="{190617DE-EDBB-4122-9D05-4383D226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571" y="1343285"/>
              <a:ext cx="6942857" cy="4171429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1EE43213-B657-4E24-BDBD-5D1C1A967D2F}"/>
                </a:ext>
              </a:extLst>
            </p:cNvPr>
            <p:cNvSpPr txBox="1"/>
            <p:nvPr/>
          </p:nvSpPr>
          <p:spPr>
            <a:xfrm>
              <a:off x="4114800" y="5926347"/>
              <a:ext cx="2653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err="1"/>
                <a:t>Lat</a:t>
              </a:r>
              <a:r>
                <a:rPr lang="es-CO" dirty="0"/>
                <a:t> 64° 46’, Long 22°06’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39C5195-6B4B-4E2D-8684-5ED48D0F0341}"/>
                </a:ext>
              </a:extLst>
            </p:cNvPr>
            <p:cNvSpPr txBox="1"/>
            <p:nvPr/>
          </p:nvSpPr>
          <p:spPr>
            <a:xfrm>
              <a:off x="2888479" y="745423"/>
              <a:ext cx="5024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deslizamiento</a:t>
              </a:r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BC1831D8-341E-2801-D068-531A7B495C92}"/>
                </a:ext>
              </a:extLst>
            </p:cNvPr>
            <p:cNvSpPr/>
            <p:nvPr/>
          </p:nvSpPr>
          <p:spPr>
            <a:xfrm>
              <a:off x="5588951" y="2110811"/>
              <a:ext cx="2632104" cy="2384277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6B2D3B8-F245-90FE-0701-4C069C87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69489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0E61BF40-4494-8905-F6EE-21C2BDD72F2C}"/>
              </a:ext>
            </a:extLst>
          </p:cNvPr>
          <p:cNvGrpSpPr/>
          <p:nvPr/>
        </p:nvGrpSpPr>
        <p:grpSpPr>
          <a:xfrm>
            <a:off x="2185979" y="83343"/>
            <a:ext cx="8368076" cy="6546003"/>
            <a:chOff x="2185979" y="83343"/>
            <a:chExt cx="8368076" cy="654600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95B055C9-3797-4669-B52F-140746AB6A5F}"/>
                </a:ext>
              </a:extLst>
            </p:cNvPr>
            <p:cNvGrpSpPr/>
            <p:nvPr/>
          </p:nvGrpSpPr>
          <p:grpSpPr>
            <a:xfrm>
              <a:off x="3094006" y="1695213"/>
              <a:ext cx="6209991" cy="4934133"/>
              <a:chOff x="2371866" y="1067292"/>
              <a:chExt cx="6577747" cy="5707365"/>
            </a:xfrm>
          </p:grpSpPr>
          <p:pic>
            <p:nvPicPr>
              <p:cNvPr id="3" name="Imagen 2" descr="Diagrama&#10;&#10;Descripción generada automáticamente">
                <a:extLst>
                  <a:ext uri="{FF2B5EF4-FFF2-40B4-BE49-F238E27FC236}">
                    <a16:creationId xmlns:a16="http://schemas.microsoft.com/office/drawing/2014/main" id="{9FE5B276-C14D-4CB4-9402-760485ADC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2275" y="1071892"/>
                <a:ext cx="5943050" cy="5702765"/>
              </a:xfrm>
              <a:prstGeom prst="rect">
                <a:avLst/>
              </a:prstGeom>
            </p:spPr>
          </p:pic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9E61F250-973E-4CC5-8827-34D20565C9A2}"/>
                  </a:ext>
                </a:extLst>
              </p:cNvPr>
              <p:cNvSpPr txBox="1"/>
              <p:nvPr/>
            </p:nvSpPr>
            <p:spPr>
              <a:xfrm>
                <a:off x="5723547" y="1067292"/>
                <a:ext cx="157456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Grietas en la corona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84E4670-4DDC-42E5-BBB5-A1D3B3852D8C}"/>
                  </a:ext>
                </a:extLst>
              </p:cNvPr>
              <p:cNvSpPr txBox="1"/>
              <p:nvPr/>
            </p:nvSpPr>
            <p:spPr>
              <a:xfrm>
                <a:off x="4398947" y="2041513"/>
                <a:ext cx="123273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CO"/>
                </a:defPPr>
                <a:lvl1pPr>
                  <a:defRPr sz="1200">
                    <a:solidFill>
                      <a:srgbClr val="C00000"/>
                    </a:solidFill>
                  </a:defRPr>
                </a:lvl1pPr>
              </a:lstStyle>
              <a:p>
                <a:r>
                  <a:rPr lang="es-CO" dirty="0"/>
                  <a:t>Escarpa menor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00CE58D-DE69-4A8B-A50E-5982ED0D8F41}"/>
                  </a:ext>
                </a:extLst>
              </p:cNvPr>
              <p:cNvSpPr txBox="1"/>
              <p:nvPr/>
            </p:nvSpPr>
            <p:spPr>
              <a:xfrm>
                <a:off x="3245265" y="2585445"/>
                <a:ext cx="162583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>
                    <a:solidFill>
                      <a:srgbClr val="C00000"/>
                    </a:solidFill>
                  </a:rPr>
                  <a:t>Grietas</a:t>
                </a:r>
                <a:r>
                  <a:rPr lang="es-CO" dirty="0"/>
                  <a:t> </a:t>
                </a:r>
                <a:r>
                  <a:rPr lang="es-CO" dirty="0">
                    <a:solidFill>
                      <a:srgbClr val="C00000"/>
                    </a:solidFill>
                  </a:rPr>
                  <a:t>transversales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E5E3A451-3300-433B-BB1C-825181108E7F}"/>
                  </a:ext>
                </a:extLst>
              </p:cNvPr>
              <p:cNvSpPr txBox="1"/>
              <p:nvPr/>
            </p:nvSpPr>
            <p:spPr>
              <a:xfrm>
                <a:off x="2371866" y="3064352"/>
                <a:ext cx="174679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>
                    <a:solidFill>
                      <a:srgbClr val="C00000"/>
                    </a:solidFill>
                  </a:rPr>
                  <a:t>Crestas transversales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9BE9AA9-F90D-4F04-A6EC-CF9A5AE121EB}"/>
                  </a:ext>
                </a:extLst>
              </p:cNvPr>
              <p:cNvSpPr txBox="1"/>
              <p:nvPr/>
            </p:nvSpPr>
            <p:spPr>
              <a:xfrm>
                <a:off x="7628206" y="1726009"/>
                <a:ext cx="918891" cy="3204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Corona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FE52E02-2A78-4DCE-B096-04DE65F591ED}"/>
                  </a:ext>
                </a:extLst>
              </p:cNvPr>
              <p:cNvSpPr txBox="1"/>
              <p:nvPr/>
            </p:nvSpPr>
            <p:spPr>
              <a:xfrm>
                <a:off x="3674882" y="5072859"/>
                <a:ext cx="593378" cy="3204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Pie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39A844C9-BAB0-485F-BD42-DC2781C9FCA9}"/>
                  </a:ext>
                </a:extLst>
              </p:cNvPr>
              <p:cNvSpPr txBox="1"/>
              <p:nvPr/>
            </p:nvSpPr>
            <p:spPr>
              <a:xfrm>
                <a:off x="4223915" y="5596394"/>
                <a:ext cx="19163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Superficie de separación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2678987B-C05F-47BC-B8AD-2D007E44CB15}"/>
                  </a:ext>
                </a:extLst>
              </p:cNvPr>
              <p:cNvSpPr txBox="1"/>
              <p:nvPr/>
            </p:nvSpPr>
            <p:spPr>
              <a:xfrm>
                <a:off x="5654021" y="5369398"/>
                <a:ext cx="17136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MX" sz="1200" dirty="0">
                    <a:solidFill>
                      <a:srgbClr val="C00000"/>
                    </a:solidFill>
                  </a:rPr>
                  <a:t>Dedo del pie de la </a:t>
                </a:r>
              </a:p>
              <a:p>
                <a:r>
                  <a:rPr lang="es-MX" sz="1200" dirty="0">
                    <a:solidFill>
                      <a:srgbClr val="C00000"/>
                    </a:solidFill>
                  </a:rPr>
                  <a:t>superficie de ruptura</a:t>
                </a:r>
                <a:endParaRPr lang="es-CO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C221567-F58B-4E40-BDD7-5A99BA06FA3E}"/>
                  </a:ext>
                </a:extLst>
              </p:cNvPr>
              <p:cNvSpPr txBox="1"/>
              <p:nvPr/>
            </p:nvSpPr>
            <p:spPr>
              <a:xfrm>
                <a:off x="6835018" y="5019433"/>
                <a:ext cx="137656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Cuerpo principal</a:t>
                </a: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9C9A1724-C6DC-42B9-A78E-4663D8535581}"/>
                  </a:ext>
                </a:extLst>
              </p:cNvPr>
              <p:cNvSpPr txBox="1"/>
              <p:nvPr/>
            </p:nvSpPr>
            <p:spPr>
              <a:xfrm>
                <a:off x="7225693" y="4795859"/>
                <a:ext cx="172392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Superficie de ruptura</a:t>
                </a:r>
              </a:p>
            </p:txBody>
          </p:sp>
        </p:grp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A87A69C-F5FA-4751-BECC-1A1AB150FEB0}"/>
                </a:ext>
              </a:extLst>
            </p:cNvPr>
            <p:cNvSpPr txBox="1"/>
            <p:nvPr/>
          </p:nvSpPr>
          <p:spPr>
            <a:xfrm>
              <a:off x="2185979" y="4077767"/>
              <a:ext cx="14233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dirty="0">
                  <a:solidFill>
                    <a:srgbClr val="C00000"/>
                  </a:solidFill>
                </a:rPr>
                <a:t>Grietas en varillas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ADE28F36-1363-45BF-9A6B-DE3E62FF107F}"/>
                </a:ext>
              </a:extLst>
            </p:cNvPr>
            <p:cNvSpPr txBox="1"/>
            <p:nvPr/>
          </p:nvSpPr>
          <p:spPr>
            <a:xfrm>
              <a:off x="2897648" y="620886"/>
              <a:ext cx="7508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Elementos en un deslizamiento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53AC321-5D55-0022-8AE8-8BE1089A3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60311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B0162354-9CC6-F6E0-C79A-78E49F6FC6DB}"/>
              </a:ext>
            </a:extLst>
          </p:cNvPr>
          <p:cNvGrpSpPr/>
          <p:nvPr/>
        </p:nvGrpSpPr>
        <p:grpSpPr>
          <a:xfrm>
            <a:off x="872190" y="83343"/>
            <a:ext cx="10447619" cy="5645661"/>
            <a:chOff x="872190" y="83343"/>
            <a:chExt cx="10447619" cy="5645661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64026E3-0196-4CCA-A061-BCEA4109B561}"/>
                </a:ext>
              </a:extLst>
            </p:cNvPr>
            <p:cNvGrpSpPr/>
            <p:nvPr/>
          </p:nvGrpSpPr>
          <p:grpSpPr>
            <a:xfrm>
              <a:off x="872190" y="1205195"/>
              <a:ext cx="10447619" cy="4523809"/>
              <a:chOff x="872190" y="1167095"/>
              <a:chExt cx="10447619" cy="4523809"/>
            </a:xfrm>
          </p:grpSpPr>
          <p:pic>
            <p:nvPicPr>
              <p:cNvPr id="3" name="Imagen 2" descr="Diagrama&#10;&#10;Descripción generada automáticamente">
                <a:extLst>
                  <a:ext uri="{FF2B5EF4-FFF2-40B4-BE49-F238E27FC236}">
                    <a16:creationId xmlns:a16="http://schemas.microsoft.com/office/drawing/2014/main" id="{730C4291-7784-42F1-B9A1-EB2ECC728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190" y="1167095"/>
                <a:ext cx="10447619" cy="4523809"/>
              </a:xfrm>
              <a:prstGeom prst="rect">
                <a:avLst/>
              </a:prstGeom>
            </p:spPr>
          </p:pic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8D50D740-0D40-428B-B743-C958C256C395}"/>
                  </a:ext>
                </a:extLst>
              </p:cNvPr>
              <p:cNvSpPr txBox="1"/>
              <p:nvPr/>
            </p:nvSpPr>
            <p:spPr>
              <a:xfrm>
                <a:off x="1569427" y="3429000"/>
                <a:ext cx="189474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Deslizamiento rotacional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550C0C28-00E7-4EA5-AE30-39BFB61C79B6}"/>
                  </a:ext>
                </a:extLst>
              </p:cNvPr>
              <p:cNvSpPr txBox="1"/>
              <p:nvPr/>
            </p:nvSpPr>
            <p:spPr>
              <a:xfrm>
                <a:off x="3387969" y="3428999"/>
                <a:ext cx="18947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CO"/>
                </a:defPPr>
                <a:lvl1pPr>
                  <a:defRPr sz="1200">
                    <a:solidFill>
                      <a:srgbClr val="C00000"/>
                    </a:solidFill>
                  </a:defRPr>
                </a:lvl1pPr>
              </a:lstStyle>
              <a:p>
                <a:pPr algn="ctr"/>
                <a:r>
                  <a:rPr lang="es-CO" dirty="0"/>
                  <a:t>Deslizamiento de tierra traslacional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4A68250-AAEC-4BED-BF06-F211FD7D987F}"/>
                  </a:ext>
                </a:extLst>
              </p:cNvPr>
              <p:cNvSpPr txBox="1"/>
              <p:nvPr/>
            </p:nvSpPr>
            <p:spPr>
              <a:xfrm>
                <a:off x="5282711" y="3436694"/>
                <a:ext cx="158949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100" dirty="0">
                    <a:solidFill>
                      <a:srgbClr val="C00000"/>
                    </a:solidFill>
                  </a:rPr>
                  <a:t>Diapositiva de bloque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9976C7A-C07A-4EE3-8CA9-AFE734877B7E}"/>
                  </a:ext>
                </a:extLst>
              </p:cNvPr>
              <p:cNvSpPr txBox="1"/>
              <p:nvPr/>
            </p:nvSpPr>
            <p:spPr>
              <a:xfrm>
                <a:off x="7506513" y="3336666"/>
                <a:ext cx="15894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1200" dirty="0">
                    <a:solidFill>
                      <a:srgbClr val="C00000"/>
                    </a:solidFill>
                  </a:rPr>
                  <a:t>Desprendimiento de rocas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E5135F7-23D9-41D8-A595-04736B4DA862}"/>
                  </a:ext>
                </a:extLst>
              </p:cNvPr>
              <p:cNvSpPr txBox="1"/>
              <p:nvPr/>
            </p:nvSpPr>
            <p:spPr>
              <a:xfrm>
                <a:off x="9730315" y="3405542"/>
                <a:ext cx="87740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Derrocar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28A6FC3-CC3A-4988-885B-45C2C0B42F7B}"/>
                  </a:ext>
                </a:extLst>
              </p:cNvPr>
              <p:cNvSpPr txBox="1"/>
              <p:nvPr/>
            </p:nvSpPr>
            <p:spPr>
              <a:xfrm>
                <a:off x="3609975" y="5044559"/>
                <a:ext cx="151447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Flujo de escombros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4C2FF41-5342-43EC-BA5C-F7BC7EB9834B}"/>
                  </a:ext>
                </a:extLst>
              </p:cNvPr>
              <p:cNvSpPr txBox="1"/>
              <p:nvPr/>
            </p:nvSpPr>
            <p:spPr>
              <a:xfrm>
                <a:off x="5428438" y="5064300"/>
                <a:ext cx="113428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Flujo de tierra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EB6AB0FA-DA1C-4A60-B88D-2C4B70D16F99}"/>
                  </a:ext>
                </a:extLst>
              </p:cNvPr>
              <p:cNvSpPr txBox="1"/>
              <p:nvPr/>
            </p:nvSpPr>
            <p:spPr>
              <a:xfrm>
                <a:off x="7572007" y="5067217"/>
                <a:ext cx="100049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Repelente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B9960A8B-0ED9-4DF1-BD26-8CDCE9A277BE}"/>
                  </a:ext>
                </a:extLst>
              </p:cNvPr>
              <p:cNvSpPr txBox="1"/>
              <p:nvPr/>
            </p:nvSpPr>
            <p:spPr>
              <a:xfrm>
                <a:off x="9350272" y="4787301"/>
                <a:ext cx="132725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Extensión lateral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81A921DA-03F0-436C-9080-31E68CC2B274}"/>
                  </a:ext>
                </a:extLst>
              </p:cNvPr>
              <p:cNvSpPr txBox="1"/>
              <p:nvPr/>
            </p:nvSpPr>
            <p:spPr>
              <a:xfrm>
                <a:off x="1571731" y="5029891"/>
                <a:ext cx="151447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solidFill>
                      <a:srgbClr val="C00000"/>
                    </a:solidFill>
                  </a:rPr>
                  <a:t>Flujo de escombros</a:t>
                </a:r>
              </a:p>
            </p:txBody>
          </p:sp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9740C9D-E446-4208-BBE9-C222189019E0}"/>
                </a:ext>
              </a:extLst>
            </p:cNvPr>
            <p:cNvSpPr txBox="1"/>
            <p:nvPr/>
          </p:nvSpPr>
          <p:spPr>
            <a:xfrm>
              <a:off x="3241548" y="668118"/>
              <a:ext cx="6240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Accidentes en los desplazamientos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6DF8F2B-25F7-648E-27F8-EBB7A5EB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02643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5015C589-9100-5828-752D-BDD4B004D9BF}"/>
              </a:ext>
            </a:extLst>
          </p:cNvPr>
          <p:cNvGrpSpPr/>
          <p:nvPr/>
        </p:nvGrpSpPr>
        <p:grpSpPr>
          <a:xfrm>
            <a:off x="953153" y="83343"/>
            <a:ext cx="10457143" cy="6088573"/>
            <a:chOff x="953153" y="83343"/>
            <a:chExt cx="10457143" cy="608857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74" name="Imagen 73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6B67EB-4E66-4FA4-9EC9-26BC75E9E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855" y="228654"/>
              <a:ext cx="1423337" cy="405718"/>
            </a:xfrm>
            <a:prstGeom prst="rect">
              <a:avLst/>
            </a:prstGeom>
          </p:spPr>
        </p:pic>
        <p:pic>
          <p:nvPicPr>
            <p:cNvPr id="3" name="Imagen 2" descr="Una captura de pantalla de una montaña&#10;&#10;Descripción generada automáticamente con confianza media">
              <a:extLst>
                <a:ext uri="{FF2B5EF4-FFF2-40B4-BE49-F238E27FC236}">
                  <a16:creationId xmlns:a16="http://schemas.microsoft.com/office/drawing/2014/main" id="{BD55FBCA-D278-490F-83AC-35DF1980C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153" y="1638583"/>
              <a:ext cx="10457143" cy="4533333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02B613B-1AC5-452B-89E5-7B22CAC31A60}"/>
                </a:ext>
              </a:extLst>
            </p:cNvPr>
            <p:cNvSpPr txBox="1"/>
            <p:nvPr/>
          </p:nvSpPr>
          <p:spPr>
            <a:xfrm>
              <a:off x="3208782" y="874867"/>
              <a:ext cx="6250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Vistas del lugar del desplazamiento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0AEE6B-CC0F-0FCC-35CC-1C2C3A19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89984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11563</TotalTime>
  <Words>937</Words>
  <Application>Microsoft Office PowerPoint</Application>
  <PresentationFormat>Panorámica</PresentationFormat>
  <Paragraphs>224</Paragraphs>
  <Slides>28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697</cp:revision>
  <dcterms:created xsi:type="dcterms:W3CDTF">2020-07-12T17:09:54Z</dcterms:created>
  <dcterms:modified xsi:type="dcterms:W3CDTF">2023-01-07T00:06:55Z</dcterms:modified>
</cp:coreProperties>
</file>