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87" r:id="rId2"/>
    <p:sldId id="389" r:id="rId3"/>
    <p:sldId id="557" r:id="rId4"/>
    <p:sldId id="558" r:id="rId5"/>
    <p:sldId id="494" r:id="rId6"/>
    <p:sldId id="537" r:id="rId7"/>
    <p:sldId id="542" r:id="rId8"/>
    <p:sldId id="489" r:id="rId9"/>
    <p:sldId id="535" r:id="rId10"/>
    <p:sldId id="545" r:id="rId11"/>
    <p:sldId id="527" r:id="rId12"/>
    <p:sldId id="546" r:id="rId13"/>
    <p:sldId id="552" r:id="rId14"/>
    <p:sldId id="555" r:id="rId15"/>
    <p:sldId id="520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D6D1F8-AD51-478E-AB81-C596C7630825}">
          <p14:sldIdLst>
            <p14:sldId id="387"/>
            <p14:sldId id="389"/>
            <p14:sldId id="557"/>
            <p14:sldId id="558"/>
            <p14:sldId id="494"/>
            <p14:sldId id="537"/>
            <p14:sldId id="542"/>
            <p14:sldId id="489"/>
            <p14:sldId id="535"/>
            <p14:sldId id="545"/>
            <p14:sldId id="527"/>
            <p14:sldId id="546"/>
            <p14:sldId id="552"/>
            <p14:sldId id="555"/>
            <p14:sldId id="520"/>
          </p14:sldIdLst>
        </p14:section>
        <p14:section name="Sección sin título" id="{D5C1F7F9-F9B9-4603-82EF-C4DA6243551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7800B-D084-42AF-8E87-686B5799D457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7A4B-7C64-4915-A1AB-30157D4583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65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522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6587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3785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5441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8709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2419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3604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096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4090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0859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0189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20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DDF67-1A04-4CA5-A328-975C795B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95A82-30CE-4EC4-835D-C993842C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E0D35F-C1CB-4B5A-92A3-414B7FA4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6DD73-9019-4E86-AE29-0551F2D0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747DA-D386-412F-8A76-A5C42810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90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C8B29-5451-4D57-92FD-9CB75B3A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EDEA8-8BD7-4307-BA8E-E5BFAB06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5F368-FCC5-4427-9ABC-40ED71BC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4C943-96EB-481F-974F-F23396DB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BE11E-4004-4B47-B19E-3E71B6A6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95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25027A-CE45-4F68-89D3-5C4F8A43E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F7039-AE49-4631-91B2-E0658A318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1AB8C-2DB7-4F23-AF03-722CBFBD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BF65E-BB3C-4F60-B973-1566D7C5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07AEC-D6CC-4FB6-82AC-6A8418B2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30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D0DDF-8D87-4536-B861-A5803AD1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5B71-2AE4-41DA-9D15-1E56EE8EF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05188-3F22-418B-91BC-6808E431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47F95-36DA-41E8-8ED9-FE07C0DD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BFD6-73BC-42C4-9647-1BB6672B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490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7A99-0788-4FD2-BE68-95FE0B8F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D401B2-2FFF-406E-B775-79A34A57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16830-DFE2-4779-B62B-8894B7C2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79E50E-D4F0-4EE0-BC32-359F9319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5BAD2-B973-46DF-9909-7F1A6508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19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13E4-526A-4225-ABC9-AE9FD41B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3A907-C982-4AF7-AFD8-9D95D3EEA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19D520-E6A9-4901-94E0-FE736E64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5BF79-3BC9-4E34-ACE9-2FC6C1F5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4ED2F-6CC4-43FC-A3B8-524C6DF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2EBC29-9A6D-4F63-A0C5-51932121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587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9EC9F-8481-4722-82A7-9CEDDE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82BC88-DC16-4414-9D51-239C708E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CDACFA-C2E0-4F46-954E-7EE60CE3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BC5CC3-B9D8-42A2-812B-9522BAC30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828A4-7C66-4320-8E0C-12EC3D412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1F9E32-53D9-40C3-B0B4-F8F930F5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C18E9A-3513-4654-804D-9CEEA7E7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82A66F-D94A-4447-A909-B62B00F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06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95BD5-F108-41DC-8ABB-72EA7524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984916-63B0-4FC3-A509-7F883BE5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BE1F1F-C85B-4A72-8A1B-AD7544C0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5C160-23CF-4501-9CE4-1731C76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65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8472C4-DF3F-4A64-8AB0-24DDEFF1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BB42C6-5591-47BE-BD42-8506DEA1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DEFBF-770F-43E8-84E0-BCD2C44D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275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60633-B598-40F8-B4A0-F4EB6E8F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12F619-AAA0-4012-803F-B768B510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E56D31-C449-4925-BB3E-AD63413E5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F7202-05C5-4FAF-987D-0E7F6DE4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9BF271-A3DF-44C0-83FF-9C2459DD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2D30E-6891-4050-9670-6FBC4E8E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41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075B3-DB33-4F48-AB99-161FB7E6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327938-F2BE-41FA-9D84-15F18E47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CB752F-F98E-4D7A-B204-B0977FFF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2257B3-E147-4FD4-A495-97A1C740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734D1-AF09-4DC3-A198-757AD63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D30374-574F-4E37-A9F5-686EFE63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213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7F83F9-9C69-4F4D-BD2B-4C5CB19D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B8D3C-62FB-4BA2-87AB-D41A0E815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1E170-7332-4671-BD06-849B14E66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08210-616C-4DEB-9B28-2CF7065DA060}" type="datetimeFigureOut">
              <a:rPr lang="es-CO" smtClean="0"/>
              <a:t>6/01/2023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DCD47-7B01-4DB7-B2D0-4E559FE2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CBE81-B044-47D8-8B40-BE87BD7AD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2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b82IC0R2_o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earth.esa.int/documents/653194/656796/Speckle_Filtering.pdf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ntinel.esa.int/web/sentinel/user-guides/sentinel-1-sar/definitions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sentinel.esa.int/web/sentinel/user-guides/sentinel-1-sar/definitions" TargetMode="External"/><Relationship Id="rId5" Type="http://schemas.openxmlformats.org/officeDocument/2006/relationships/image" Target="../media/image9.jpeg"/><Relationship Id="rId10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hyperlink" Target="https://www.youtube.com/watch?v=PMjADwpLlf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Manuel%20Davila\Downloads\TFM_DeMata_Munoz_2019.pdf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hyperlink" Target="https://gredos.usal.es/bitstream/handle/10366/138637/TFM_GonzalezCalvoL_Seguimientoycontrol.pdf;jsessionid=EEAFE7B66B5BEB0A0253CE84AC7C0A96?sequence=1" TargetMode="Externa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sentinel.esa.int/web/sentinel/user-guides/sentinel-1-sar/definition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0D17C4F2-7B32-E784-E62D-1F48E6D72980}"/>
              </a:ext>
            </a:extLst>
          </p:cNvPr>
          <p:cNvGrpSpPr/>
          <p:nvPr/>
        </p:nvGrpSpPr>
        <p:grpSpPr>
          <a:xfrm>
            <a:off x="128186" y="299103"/>
            <a:ext cx="11553915" cy="5879506"/>
            <a:chOff x="0" y="-60941"/>
            <a:chExt cx="11980506" cy="6329754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D332069-DDD1-47E9-ACC6-095A37464A1B}"/>
                </a:ext>
              </a:extLst>
            </p:cNvPr>
            <p:cNvSpPr txBox="1"/>
            <p:nvPr/>
          </p:nvSpPr>
          <p:spPr>
            <a:xfrm>
              <a:off x="0" y="5622482"/>
              <a:ext cx="11980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/>
                  </a:solidFill>
                </a:rPr>
                <a:t>Estas publicaciones presentan de forma general los procedimientos para llegar a resultados concretos. </a:t>
              </a:r>
            </a:p>
            <a:p>
              <a:pPr algn="ctr"/>
              <a:r>
                <a:rPr lang="es-MX" dirty="0">
                  <a:solidFill>
                    <a:schemeClr val="accent1"/>
                  </a:solidFill>
                </a:rPr>
                <a:t>Intentamos hacer pedagogía en el tema de la lectura de imágenes satelitales además de obtener resultados finales</a:t>
              </a:r>
              <a:endParaRPr lang="es-CO" dirty="0">
                <a:solidFill>
                  <a:schemeClr val="accent1"/>
                </a:solidFill>
              </a:endParaRPr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C0BBD08-778E-9D10-681E-7A4F5BA27236}"/>
                </a:ext>
              </a:extLst>
            </p:cNvPr>
            <p:cNvGrpSpPr/>
            <p:nvPr/>
          </p:nvGrpSpPr>
          <p:grpSpPr>
            <a:xfrm>
              <a:off x="477333" y="83343"/>
              <a:ext cx="10590416" cy="5041684"/>
              <a:chOff x="477333" y="83343"/>
              <a:chExt cx="10590416" cy="5041684"/>
            </a:xfrm>
          </p:grpSpPr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B8E09A1-19B4-4074-AA30-33A01A3E8DBA}"/>
                  </a:ext>
                </a:extLst>
              </p:cNvPr>
              <p:cNvSpPr txBox="1"/>
              <p:nvPr/>
            </p:nvSpPr>
            <p:spPr>
              <a:xfrm>
                <a:off x="4308785" y="4145154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/>
                  <a:t>Manuel Dávila </a:t>
                </a:r>
                <a:r>
                  <a:rPr lang="es-MX" b="1" dirty="0" err="1"/>
                  <a:t>Sguerra</a:t>
                </a:r>
                <a:endParaRPr lang="es-CO" b="1" dirty="0"/>
              </a:p>
            </p:txBody>
          </p:sp>
          <p:pic>
            <p:nvPicPr>
              <p:cNvPr id="8" name="Imagen 7" descr="Mapa&#10;&#10;Descripción generada automáticamente">
                <a:extLst>
                  <a:ext uri="{FF2B5EF4-FFF2-40B4-BE49-F238E27FC236}">
                    <a16:creationId xmlns:a16="http://schemas.microsoft.com/office/drawing/2014/main" id="{6BC07BD9-08D2-4515-A3C5-9B818D9BC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333" y="1244164"/>
                <a:ext cx="2481624" cy="1700755"/>
              </a:xfrm>
              <a:prstGeom prst="rect">
                <a:avLst/>
              </a:prstGeom>
            </p:spPr>
          </p:pic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30ECDEC-79FA-4937-B3B2-9DF1F1EEEC51}"/>
                  </a:ext>
                </a:extLst>
              </p:cNvPr>
              <p:cNvSpPr txBox="1"/>
              <p:nvPr/>
            </p:nvSpPr>
            <p:spPr>
              <a:xfrm>
                <a:off x="1942806" y="3174418"/>
                <a:ext cx="7702874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Monitoreo de cultivos de arroz Vietnam utilizando RADAR con el sentinel-1</a:t>
                </a:r>
              </a:p>
              <a:p>
                <a:pPr algn="ctr"/>
                <a:endParaRPr lang="es-MX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s-MX" b="0" i="0" dirty="0">
                  <a:solidFill>
                    <a:srgbClr val="C00000"/>
                  </a:solidFill>
                  <a:effectLst/>
                  <a:latin typeface="Bitter-Bold"/>
                </a:endParaRPr>
              </a:p>
            </p:txBody>
          </p:sp>
          <p:pic>
            <p:nvPicPr>
              <p:cNvPr id="12" name="Imagen 11" descr="Mapa&#10;&#10;Descripción generada automáticamente">
                <a:extLst>
                  <a:ext uri="{FF2B5EF4-FFF2-40B4-BE49-F238E27FC236}">
                    <a16:creationId xmlns:a16="http://schemas.microsoft.com/office/drawing/2014/main" id="{3AA9AB7E-D7C4-4823-B20A-AEE175A93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647" y="1273356"/>
                <a:ext cx="2557989" cy="1725579"/>
              </a:xfrm>
              <a:prstGeom prst="rect">
                <a:avLst/>
              </a:prstGeom>
            </p:spPr>
          </p:pic>
          <p:pic>
            <p:nvPicPr>
              <p:cNvPr id="14" name="Imagen 13" descr="Mapa&#10;&#10;Descripción generada automáticamente">
                <a:extLst>
                  <a:ext uri="{FF2B5EF4-FFF2-40B4-BE49-F238E27FC236}">
                    <a16:creationId xmlns:a16="http://schemas.microsoft.com/office/drawing/2014/main" id="{C7311B16-0FF3-476D-B382-10CA19EBA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6960" y="1259991"/>
                <a:ext cx="2557989" cy="1738944"/>
              </a:xfrm>
              <a:prstGeom prst="rect">
                <a:avLst/>
              </a:prstGeom>
            </p:spPr>
          </p:pic>
          <p:pic>
            <p:nvPicPr>
              <p:cNvPr id="16" name="Imagen 15" descr="Interfaz de usuario gráfica, Aplicación&#10;&#10;Descripción generada automáticamente">
                <a:extLst>
                  <a:ext uri="{FF2B5EF4-FFF2-40B4-BE49-F238E27FC236}">
                    <a16:creationId xmlns:a16="http://schemas.microsoft.com/office/drawing/2014/main" id="{C0F43F9A-BA99-4035-9D1B-657C6FA12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9759" y="1244164"/>
                <a:ext cx="2557990" cy="1745057"/>
              </a:xfrm>
              <a:prstGeom prst="rect">
                <a:avLst/>
              </a:prstGeom>
            </p:spPr>
          </p:pic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CA481EA7-D388-F21E-8B0F-D377080CE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142" y="601307"/>
                <a:ext cx="308348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altLang="es-CO" sz="32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La Noticia</a:t>
                </a:r>
                <a:r>
                  <a:rPr lang="es-MX" altLang="es-CO" sz="3200" b="1" dirty="0">
                    <a:cs typeface="Arial" panose="020B0604020202020204" pitchFamily="34" charset="0"/>
                  </a:rPr>
                  <a:t>: 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33ED0E5-5050-8AB7-EBFE-D476F3E9EF23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991C5A62-3883-FCA3-0BA3-1D4654617E5C}"/>
                  </a:ext>
                </a:extLst>
              </p:cNvPr>
              <p:cNvSpPr txBox="1"/>
              <p:nvPr/>
            </p:nvSpPr>
            <p:spPr>
              <a:xfrm>
                <a:off x="2276475" y="4755695"/>
                <a:ext cx="60974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b="0" i="0" dirty="0">
                    <a:solidFill>
                      <a:srgbClr val="C00000"/>
                    </a:solidFill>
                    <a:effectLst/>
                    <a:latin typeface="Bitter-Bold"/>
                    <a:hlinkClick r:id="rId6"/>
                  </a:rPr>
                  <a:t>https://www.youtube.com/watch?v=Vb82IC0R2_o</a:t>
                </a:r>
                <a:endParaRPr lang="es-MX" b="0" i="0" dirty="0">
                  <a:solidFill>
                    <a:srgbClr val="C00000"/>
                  </a:solidFill>
                  <a:effectLst/>
                  <a:latin typeface="Bitter-Bold"/>
                </a:endParaRPr>
              </a:p>
            </p:txBody>
          </p:sp>
        </p:grpSp>
        <p:pic>
          <p:nvPicPr>
            <p:cNvPr id="5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D24D9A4D-5971-0FA8-9EEF-C6D6D7807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00F314B-CB85-A381-DDC1-AE5A52A7E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5E00CD6E-7404-3BC1-9F41-77D38B3B70C7}"/>
              </a:ext>
            </a:extLst>
          </p:cNvPr>
          <p:cNvGrpSpPr/>
          <p:nvPr/>
        </p:nvGrpSpPr>
        <p:grpSpPr>
          <a:xfrm>
            <a:off x="249510" y="239281"/>
            <a:ext cx="11552232" cy="6486365"/>
            <a:chOff x="249510" y="83343"/>
            <a:chExt cx="11667574" cy="664230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43E741F2-6195-D585-878C-6AA873A71BFD}"/>
                </a:ext>
              </a:extLst>
            </p:cNvPr>
            <p:cNvGrpSpPr/>
            <p:nvPr/>
          </p:nvGrpSpPr>
          <p:grpSpPr>
            <a:xfrm>
              <a:off x="249510" y="83343"/>
              <a:ext cx="11667574" cy="6642304"/>
              <a:chOff x="249510" y="83343"/>
              <a:chExt cx="11667574" cy="6642304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pic>
            <p:nvPicPr>
              <p:cNvPr id="5" name="Imagen 4" descr="Interfaz de usuario gráfica, Texto, Aplicación, Correo electrónico&#10;&#10;Descripción generada automáticamente">
                <a:extLst>
                  <a:ext uri="{FF2B5EF4-FFF2-40B4-BE49-F238E27FC236}">
                    <a16:creationId xmlns:a16="http://schemas.microsoft.com/office/drawing/2014/main" id="{34B5C331-B800-44EF-B007-BE907E96C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66" y="3421490"/>
                <a:ext cx="4992805" cy="2918468"/>
              </a:xfrm>
              <a:prstGeom prst="rect">
                <a:avLst/>
              </a:prstGeom>
            </p:spPr>
          </p:pic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E999ADC8-5DDB-48EA-8FD4-DE36EC202BEF}"/>
                  </a:ext>
                </a:extLst>
              </p:cNvPr>
              <p:cNvSpPr/>
              <p:nvPr/>
            </p:nvSpPr>
            <p:spPr>
              <a:xfrm>
                <a:off x="4296705" y="4151366"/>
                <a:ext cx="740229" cy="35487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" name="Rectángulo: esquinas redondeadas 12">
                <a:extLst>
                  <a:ext uri="{FF2B5EF4-FFF2-40B4-BE49-F238E27FC236}">
                    <a16:creationId xmlns:a16="http://schemas.microsoft.com/office/drawing/2014/main" id="{0833256D-7CC1-429F-9A67-6B38122B2FF9}"/>
                  </a:ext>
                </a:extLst>
              </p:cNvPr>
              <p:cNvSpPr/>
              <p:nvPr/>
            </p:nvSpPr>
            <p:spPr>
              <a:xfrm>
                <a:off x="4184180" y="4703287"/>
                <a:ext cx="740229" cy="35487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11" name="Imagen 10" descr="Interfaz de usuario gráfica, Texto, Aplicación, Correo electrónico&#10;&#10;Descripción generada automáticamente">
                <a:extLst>
                  <a:ext uri="{FF2B5EF4-FFF2-40B4-BE49-F238E27FC236}">
                    <a16:creationId xmlns:a16="http://schemas.microsoft.com/office/drawing/2014/main" id="{38AEBB59-EFB9-46FB-B593-8D8204010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5506" y="2889126"/>
                <a:ext cx="5898377" cy="3481895"/>
              </a:xfrm>
              <a:prstGeom prst="rect">
                <a:avLst/>
              </a:prstGeom>
            </p:spPr>
          </p:pic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23006570-51FB-46D9-865D-9DC31A66177A}"/>
                  </a:ext>
                </a:extLst>
              </p:cNvPr>
              <p:cNvSpPr txBox="1"/>
              <p:nvPr/>
            </p:nvSpPr>
            <p:spPr>
              <a:xfrm>
                <a:off x="736389" y="1207208"/>
                <a:ext cx="11180695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sz="2800" b="1" dirty="0">
                    <a:solidFill>
                      <a:srgbClr val="C00000"/>
                    </a:solidFill>
                  </a:rPr>
                  <a:t>Las imágenes SAR se ven afectadas por el moteado que</a:t>
                </a:r>
                <a:r>
                  <a:rPr lang="es-MX" sz="2800" dirty="0">
                    <a:solidFill>
                      <a:schemeClr val="accent1"/>
                    </a:solidFill>
                  </a:rPr>
                  <a:t> confiere un aspecto granular con variaciones espaciales aleatorias. La </a:t>
                </a:r>
                <a:r>
                  <a:rPr lang="es-MX" sz="2800" b="1" dirty="0">
                    <a:solidFill>
                      <a:srgbClr val="C00000"/>
                    </a:solidFill>
                  </a:rPr>
                  <a:t>Limpieza se llama: </a:t>
                </a:r>
                <a:r>
                  <a:rPr lang="es-MX" sz="2800" b="1" dirty="0" err="1">
                    <a:solidFill>
                      <a:srgbClr val="C00000"/>
                    </a:solidFill>
                  </a:rPr>
                  <a:t>Speckle</a:t>
                </a:r>
                <a:r>
                  <a:rPr lang="es-MX" sz="2800" b="1" dirty="0">
                    <a:solidFill>
                      <a:srgbClr val="C00000"/>
                    </a:solidFill>
                  </a:rPr>
                  <a:t> </a:t>
                </a:r>
                <a:r>
                  <a:rPr lang="es-MX" sz="2800" b="1" dirty="0" err="1">
                    <a:solidFill>
                      <a:srgbClr val="C00000"/>
                    </a:solidFill>
                  </a:rPr>
                  <a:t>Filtering</a:t>
                </a:r>
                <a:endParaRPr lang="es-MX" sz="2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6AA8C31A-11AF-45F2-8D9D-1760094F7411}"/>
                  </a:ext>
                </a:extLst>
              </p:cNvPr>
              <p:cNvSpPr txBox="1"/>
              <p:nvPr/>
            </p:nvSpPr>
            <p:spPr>
              <a:xfrm>
                <a:off x="249510" y="6464037"/>
                <a:ext cx="4787424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100" dirty="0">
                    <a:hlinkClick r:id="rId5"/>
                  </a:rPr>
                  <a:t>https://earth.esa.int/documents/653194/656796/Speckle_Filtering.pdf</a:t>
                </a:r>
                <a:endParaRPr lang="es-CO" sz="1100" dirty="0"/>
              </a:p>
            </p:txBody>
          </p:sp>
          <p:pic>
            <p:nvPicPr>
              <p:cNvPr id="2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B51B9A9F-2BEC-B221-2E73-46DA92E35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11509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7DEDD3B-D68F-7AF0-5D3E-2B5F597C8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16279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499D1316-6797-451F-41FB-6F7A31748DCE}"/>
              </a:ext>
            </a:extLst>
          </p:cNvPr>
          <p:cNvGrpSpPr/>
          <p:nvPr/>
        </p:nvGrpSpPr>
        <p:grpSpPr>
          <a:xfrm>
            <a:off x="952897" y="162370"/>
            <a:ext cx="9413152" cy="6537534"/>
            <a:chOff x="952897" y="83343"/>
            <a:chExt cx="9601158" cy="669131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2AA38FF5-0CC6-B116-8816-8985FE70689E}"/>
                </a:ext>
              </a:extLst>
            </p:cNvPr>
            <p:cNvGrpSpPr/>
            <p:nvPr/>
          </p:nvGrpSpPr>
          <p:grpSpPr>
            <a:xfrm>
              <a:off x="952897" y="83343"/>
              <a:ext cx="9199507" cy="6691314"/>
              <a:chOff x="952897" y="83343"/>
              <a:chExt cx="9199507" cy="6691314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7B942C7-F784-42F9-A4DF-CC42C330D250}"/>
                  </a:ext>
                </a:extLst>
              </p:cNvPr>
              <p:cNvSpPr txBox="1"/>
              <p:nvPr/>
            </p:nvSpPr>
            <p:spPr>
              <a:xfrm>
                <a:off x="1965533" y="617909"/>
                <a:ext cx="674819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Imágenes con limpieza de moteado realizado en ambas polarizaciones</a:t>
                </a:r>
                <a:endParaRPr lang="es-MX" sz="2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77C37052-4BEF-4C8F-AE11-CF806B06F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2897" y="1599934"/>
                <a:ext cx="9199507" cy="5174723"/>
              </a:xfrm>
              <a:prstGeom prst="rect">
                <a:avLst/>
              </a:prstGeom>
            </p:spPr>
          </p:pic>
          <p:pic>
            <p:nvPicPr>
              <p:cNvPr id="2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A9CF7E86-94C7-0F01-ED04-339590C8B6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11509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BE6D7E0-1B2E-5ABF-B33B-3B07C6C1A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88124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57E02EA-2EAD-307C-7223-B8016C9A1CD6}"/>
              </a:ext>
            </a:extLst>
          </p:cNvPr>
          <p:cNvGrpSpPr/>
          <p:nvPr/>
        </p:nvGrpSpPr>
        <p:grpSpPr>
          <a:xfrm>
            <a:off x="1521151" y="162370"/>
            <a:ext cx="8861989" cy="6605899"/>
            <a:chOff x="1521151" y="83344"/>
            <a:chExt cx="9032904" cy="6691310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373D3A27-472A-894E-E119-C52E5007E1F8}"/>
                </a:ext>
              </a:extLst>
            </p:cNvPr>
            <p:cNvGrpSpPr/>
            <p:nvPr/>
          </p:nvGrpSpPr>
          <p:grpSpPr>
            <a:xfrm>
              <a:off x="1521151" y="83344"/>
              <a:ext cx="9032904" cy="6691310"/>
              <a:chOff x="1315082" y="83343"/>
              <a:chExt cx="9223521" cy="6781127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7B942C7-F784-42F9-A4DF-CC42C330D250}"/>
                  </a:ext>
                </a:extLst>
              </p:cNvPr>
              <p:cNvSpPr txBox="1"/>
              <p:nvPr/>
            </p:nvSpPr>
            <p:spPr>
              <a:xfrm>
                <a:off x="1561403" y="708067"/>
                <a:ext cx="8528204" cy="966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Imágenes proyectadas en base logarítmica para normalizar su tamaño de datos</a:t>
                </a:r>
                <a:endParaRPr lang="es-MX" sz="2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BB900054-F3F3-4D4C-A9E0-BDDE9B378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5082" y="1676240"/>
                <a:ext cx="9223521" cy="5188230"/>
              </a:xfrm>
              <a:prstGeom prst="rect">
                <a:avLst/>
              </a:prstGeom>
            </p:spPr>
          </p:pic>
          <p:pic>
            <p:nvPicPr>
              <p:cNvPr id="2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F16761CD-A2F0-695B-8E3B-46AC2E53B8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8600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E9025DA-5FA9-8C6C-92B6-755976AFC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61356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6F65760F-9385-1323-5B43-C6CF06D7880D}"/>
              </a:ext>
            </a:extLst>
          </p:cNvPr>
          <p:cNvGrpSpPr/>
          <p:nvPr/>
        </p:nvGrpSpPr>
        <p:grpSpPr>
          <a:xfrm>
            <a:off x="128187" y="341832"/>
            <a:ext cx="10912979" cy="6152972"/>
            <a:chOff x="-135323" y="83343"/>
            <a:chExt cx="11288995" cy="6691315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9BD7BF6A-F5CA-22E6-38C7-C1F6EA838255}"/>
                </a:ext>
              </a:extLst>
            </p:cNvPr>
            <p:cNvGrpSpPr/>
            <p:nvPr/>
          </p:nvGrpSpPr>
          <p:grpSpPr>
            <a:xfrm>
              <a:off x="-135323" y="83343"/>
              <a:ext cx="11288995" cy="6691315"/>
              <a:chOff x="-135323" y="83343"/>
              <a:chExt cx="11288995" cy="6691315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7B942C7-F784-42F9-A4DF-CC42C330D250}"/>
                  </a:ext>
                </a:extLst>
              </p:cNvPr>
              <p:cNvSpPr txBox="1"/>
              <p:nvPr/>
            </p:nvSpPr>
            <p:spPr>
              <a:xfrm>
                <a:off x="-135323" y="656282"/>
                <a:ext cx="1128899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Imagen pasada al formato QGIS para mediciones de retrodispersión</a:t>
                </a:r>
                <a:endParaRPr lang="es-MX" sz="2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5390C61C-1495-4CAC-B125-4BFE237C2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8328" y="1542236"/>
                <a:ext cx="9302083" cy="5232422"/>
              </a:xfrm>
              <a:prstGeom prst="rect">
                <a:avLst/>
              </a:prstGeom>
            </p:spPr>
          </p:pic>
          <p:pic>
            <p:nvPicPr>
              <p:cNvPr id="2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2E4FCD80-68AA-497B-E000-9824A450AA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8600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F54FABD-6F0B-F947-DFCE-AADD29B90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37987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DF9B0D4-E03F-B87E-B1F8-62332F4B232F}"/>
              </a:ext>
            </a:extLst>
          </p:cNvPr>
          <p:cNvGrpSpPr/>
          <p:nvPr/>
        </p:nvGrpSpPr>
        <p:grpSpPr>
          <a:xfrm>
            <a:off x="603911" y="273464"/>
            <a:ext cx="10924366" cy="6383921"/>
            <a:chOff x="586819" y="83343"/>
            <a:chExt cx="11161700" cy="6657386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5139FCB1-71ED-76BA-85E5-F69F0A3A521F}"/>
                </a:ext>
              </a:extLst>
            </p:cNvPr>
            <p:cNvGrpSpPr/>
            <p:nvPr/>
          </p:nvGrpSpPr>
          <p:grpSpPr>
            <a:xfrm>
              <a:off x="586819" y="83343"/>
              <a:ext cx="11161700" cy="6657386"/>
              <a:chOff x="586819" y="83343"/>
              <a:chExt cx="11161700" cy="6657386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2DB14766-B0BC-F1B3-1D6D-79C0435E2A85}"/>
                  </a:ext>
                </a:extLst>
              </p:cNvPr>
              <p:cNvSpPr txBox="1"/>
              <p:nvPr/>
            </p:nvSpPr>
            <p:spPr>
              <a:xfrm>
                <a:off x="3062134" y="813984"/>
                <a:ext cx="56802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Mediciones de retrodispersión</a:t>
                </a:r>
                <a:endParaRPr lang="es-MX" sz="2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82F9CD8E-B92E-5C4B-D1DC-BEE48D339DFB}"/>
                  </a:ext>
                </a:extLst>
              </p:cNvPr>
              <p:cNvGrpSpPr/>
              <p:nvPr/>
            </p:nvGrpSpPr>
            <p:grpSpPr>
              <a:xfrm>
                <a:off x="586819" y="1337204"/>
                <a:ext cx="9093666" cy="5403525"/>
                <a:chOff x="1229517" y="1386028"/>
                <a:chExt cx="9093666" cy="5403525"/>
              </a:xfrm>
            </p:grpSpPr>
            <p:pic>
              <p:nvPicPr>
                <p:cNvPr id="3" name="Imagen 2">
                  <a:extLst>
                    <a:ext uri="{FF2B5EF4-FFF2-40B4-BE49-F238E27FC236}">
                      <a16:creationId xmlns:a16="http://schemas.microsoft.com/office/drawing/2014/main" id="{1C1783E6-154A-4A64-A991-63AA4EDEED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29517" y="1674366"/>
                  <a:ext cx="9093666" cy="5115187"/>
                </a:xfrm>
                <a:prstGeom prst="rect">
                  <a:avLst/>
                </a:prstGeom>
              </p:spPr>
            </p:pic>
            <p:cxnSp>
              <p:nvCxnSpPr>
                <p:cNvPr id="5" name="Conector recto de flecha 4">
                  <a:extLst>
                    <a:ext uri="{FF2B5EF4-FFF2-40B4-BE49-F238E27FC236}">
                      <a16:creationId xmlns:a16="http://schemas.microsoft.com/office/drawing/2014/main" id="{773805EA-2984-212D-EB01-1D840F873789}"/>
                    </a:ext>
                  </a:extLst>
                </p:cNvPr>
                <p:cNvCxnSpPr>
                  <a:cxnSpLocks/>
                  <a:stCxn id="2" idx="2"/>
                </p:cNvCxnSpPr>
                <p:nvPr/>
              </p:nvCxnSpPr>
              <p:spPr>
                <a:xfrm flipH="1">
                  <a:off x="3802879" y="1386028"/>
                  <a:ext cx="2742060" cy="3753292"/>
                </a:xfrm>
                <a:prstGeom prst="straightConnector1">
                  <a:avLst/>
                </a:prstGeom>
                <a:ln w="22225">
                  <a:solidFill>
                    <a:schemeClr val="accent6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6360588-CF6C-A844-2693-C58D69E86D15}"/>
                  </a:ext>
                </a:extLst>
              </p:cNvPr>
              <p:cNvSpPr txBox="1"/>
              <p:nvPr/>
            </p:nvSpPr>
            <p:spPr>
              <a:xfrm>
                <a:off x="9778531" y="2498478"/>
                <a:ext cx="1969988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/>
                  <a:t>Nota</a:t>
                </a:r>
                <a:r>
                  <a:rPr lang="es-CO" dirty="0"/>
                  <a:t>:</a:t>
                </a:r>
              </a:p>
              <a:p>
                <a:r>
                  <a:rPr lang="es-CO" dirty="0"/>
                  <a:t>Para este prototipo solo se tomaros dos fechas. El resultado final se efectuó con 30 viajes del satélite lo cual da una gran precisión</a:t>
                </a:r>
              </a:p>
            </p:txBody>
          </p:sp>
          <p:pic>
            <p:nvPicPr>
              <p:cNvPr id="10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BF714F77-7BFC-9705-6493-8459FC0F8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8600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429ACA3-1C88-2FFC-5EE4-97BCDDE08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76558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CDA38C1-C785-3D97-144C-234928660B43}"/>
              </a:ext>
            </a:extLst>
          </p:cNvPr>
          <p:cNvGrpSpPr/>
          <p:nvPr/>
        </p:nvGrpSpPr>
        <p:grpSpPr>
          <a:xfrm>
            <a:off x="1357372" y="162370"/>
            <a:ext cx="9242915" cy="4173956"/>
            <a:chOff x="1357372" y="-60941"/>
            <a:chExt cx="9242915" cy="4336326"/>
          </a:xfrm>
        </p:grpSpPr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99E19B-8501-728B-1D66-D1913390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88E1F80-6829-A01C-F5B4-A75E51EE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20E1E62-B7B9-42B5-AEBF-47FB228BADFE}"/>
                </a:ext>
              </a:extLst>
            </p:cNvPr>
            <p:cNvSpPr txBox="1"/>
            <p:nvPr/>
          </p:nvSpPr>
          <p:spPr>
            <a:xfrm>
              <a:off x="4349809" y="2705725"/>
              <a:ext cx="216758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9600" dirty="0">
                  <a:solidFill>
                    <a:schemeClr val="accent1"/>
                  </a:solidFill>
                </a:rPr>
                <a:t>FIN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AEA848B0-8929-86F1-C21D-613C58D0E42A}"/>
              </a:ext>
            </a:extLst>
          </p:cNvPr>
          <p:cNvGrpSpPr/>
          <p:nvPr/>
        </p:nvGrpSpPr>
        <p:grpSpPr>
          <a:xfrm>
            <a:off x="598206" y="145279"/>
            <a:ext cx="10950026" cy="5571413"/>
            <a:chOff x="609298" y="83343"/>
            <a:chExt cx="10938934" cy="5633349"/>
          </a:xfrm>
        </p:grpSpPr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03421" y="360134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AD67AB46-1DF0-4D21-999C-301935EA8F61}"/>
                </a:ext>
              </a:extLst>
            </p:cNvPr>
            <p:cNvSpPr txBox="1"/>
            <p:nvPr/>
          </p:nvSpPr>
          <p:spPr>
            <a:xfrm>
              <a:off x="609298" y="2253512"/>
              <a:ext cx="109389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600" b="1" dirty="0"/>
                <a:t>Objetivo: </a:t>
              </a:r>
              <a:r>
                <a:rPr lang="es-CO" sz="1600" dirty="0"/>
                <a:t>se requiere información confiable sobre la dinámica de la tierra para mejorar la gestión agrícola y mapear nuestra tierra cambiante y hacer frente a la </a:t>
              </a:r>
              <a:r>
                <a:rPr lang="es-CO" sz="1600" b="1" dirty="0">
                  <a:solidFill>
                    <a:schemeClr val="accent1"/>
                  </a:solidFill>
                </a:rPr>
                <a:t>seguridad alimentaria </a:t>
              </a:r>
              <a:r>
                <a:rPr lang="es-CO" sz="1600" dirty="0"/>
                <a:t>y monitorear el cambio climático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18C95B1-E031-40D8-83C8-0163A6F25840}"/>
                </a:ext>
              </a:extLst>
            </p:cNvPr>
            <p:cNvSpPr txBox="1"/>
            <p:nvPr/>
          </p:nvSpPr>
          <p:spPr>
            <a:xfrm>
              <a:off x="1580971" y="1014098"/>
              <a:ext cx="7908759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Monitoreo de cultivos de arroz Vietnam sentinel-1</a:t>
              </a:r>
            </a:p>
            <a:p>
              <a:pPr algn="ctr"/>
              <a:r>
                <a:rPr lang="es-MX" sz="44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RADAR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A655595-C815-44AC-B116-C563028F811A}"/>
                </a:ext>
              </a:extLst>
            </p:cNvPr>
            <p:cNvSpPr txBox="1"/>
            <p:nvPr/>
          </p:nvSpPr>
          <p:spPr>
            <a:xfrm>
              <a:off x="609298" y="2915925"/>
              <a:ext cx="10208711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s-MX" sz="1600" dirty="0"/>
            </a:p>
            <a:p>
              <a:pPr algn="just"/>
              <a:r>
                <a:rPr lang="es-MX" sz="2400" dirty="0"/>
                <a:t>El radar de apertura sintética (SAR) </a:t>
              </a:r>
              <a:r>
                <a:rPr lang="es-MX" sz="2400" dirty="0">
                  <a:solidFill>
                    <a:srgbClr val="C00000"/>
                  </a:solidFill>
                </a:rPr>
                <a:t>tiene la ventaja de operar en </a:t>
              </a:r>
              <a:r>
                <a:rPr lang="es-MX" sz="2400" b="1" dirty="0">
                  <a:solidFill>
                    <a:schemeClr val="accent1"/>
                  </a:solidFill>
                </a:rPr>
                <a:t>longitudes de onda que no se ven obstaculizadas por la nubosidad o la falta de iluminación </a:t>
              </a:r>
              <a:r>
                <a:rPr lang="es-MX" sz="2400" dirty="0"/>
                <a:t>y puede adquirir datos sobre un sitio durante el día o la noche en todas las condiciones climáticas. </a:t>
              </a:r>
            </a:p>
            <a:p>
              <a:pPr algn="just"/>
              <a:endParaRPr lang="es-MX" sz="1600" dirty="0"/>
            </a:p>
            <a:p>
              <a:pPr algn="just"/>
              <a:r>
                <a:rPr lang="es-MX" sz="1600" dirty="0"/>
                <a:t>La misión está compuesta por una constelación de dos satélites, </a:t>
              </a:r>
              <a:r>
                <a:rPr lang="es-MX" sz="1600" b="1" dirty="0"/>
                <a:t>Sentinel-1A y Sentinel-1B</a:t>
              </a:r>
              <a:r>
                <a:rPr lang="es-MX" sz="1600" dirty="0"/>
                <a:t>, que comparten el mismo plano orbital.</a:t>
              </a:r>
            </a:p>
            <a:p>
              <a:pPr algn="just"/>
              <a:endParaRPr lang="es-MX" sz="1600" dirty="0"/>
            </a:p>
          </p:txBody>
        </p: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30E23A73-1AAB-B205-0450-CBC921049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FA42A4C-9CB6-859E-7249-5CEE1F7F3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92230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9F69897F-AF53-605C-CBF2-8089B04B91B7}"/>
              </a:ext>
            </a:extLst>
          </p:cNvPr>
          <p:cNvGrpSpPr/>
          <p:nvPr/>
        </p:nvGrpSpPr>
        <p:grpSpPr>
          <a:xfrm>
            <a:off x="299103" y="794759"/>
            <a:ext cx="11596643" cy="4927622"/>
            <a:chOff x="-307649" y="83343"/>
            <a:chExt cx="12203395" cy="563903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FDBF64F4-72CF-4B5C-8169-4AF949D69A54}"/>
                </a:ext>
              </a:extLst>
            </p:cNvPr>
            <p:cNvSpPr txBox="1"/>
            <p:nvPr/>
          </p:nvSpPr>
          <p:spPr>
            <a:xfrm>
              <a:off x="724710" y="1023229"/>
              <a:ext cx="90567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Objetivo del Algoritmo para medir señales SIGMA_0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en cultivos de Arroz</a:t>
              </a: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5B3B3927-BE6B-F7DB-71A8-779612521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8F57F87-169E-427F-04C8-FB96D23A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6425156-A066-3DBD-01F4-5E6C57429EDE}"/>
                </a:ext>
              </a:extLst>
            </p:cNvPr>
            <p:cNvSpPr txBox="1"/>
            <p:nvPr/>
          </p:nvSpPr>
          <p:spPr>
            <a:xfrm>
              <a:off x="-307649" y="2308946"/>
              <a:ext cx="12203395" cy="341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31800" marR="431800" algn="ctr"/>
              <a:r>
                <a:rPr lang="es-MX" sz="2400" b="1" dirty="0">
                  <a:solidFill>
                    <a:srgbClr val="C00000"/>
                  </a:solidFill>
                </a:rPr>
                <a:t>SIGMA_0</a:t>
              </a:r>
            </a:p>
            <a:p>
              <a:pPr marL="431800" marR="431800" algn="ctr"/>
              <a:r>
                <a:rPr lang="es-MX" sz="2400" b="1" dirty="0">
                  <a:solidFill>
                    <a:schemeClr val="accent1"/>
                  </a:solidFill>
                </a:rPr>
                <a:t>Medida convencional de la intensidad de una señal de radar reflejada por un objeto geométrico (natural o fabricado) como un reflector de esquina o como puede ser un cultivo. </a:t>
              </a:r>
              <a:r>
                <a:rPr lang="es-MX" sz="2400" b="1" dirty="0">
                  <a:solidFill>
                    <a:srgbClr val="C00000"/>
                  </a:solidFill>
                </a:rPr>
                <a:t>Sigma_</a:t>
              </a:r>
              <a:r>
                <a:rPr lang="es-MX" sz="2400" b="1" dirty="0">
                  <a:solidFill>
                    <a:schemeClr val="accent1"/>
                  </a:solidFill>
                </a:rPr>
                <a:t>0 especifica la fuerza de reflexión en términos de la sección transversal geométrica de una esfera conductora que daría lugar al mismo nivel de reflectividad. (Unidades de área, como metros cuadrados)</a:t>
              </a:r>
            </a:p>
            <a:p>
              <a:pPr marL="431800" marR="431800" algn="ctr"/>
              <a:endParaRPr lang="es-MX" sz="2400" b="1" dirty="0">
                <a:solidFill>
                  <a:srgbClr val="C00000"/>
                </a:solidFill>
              </a:endParaRPr>
            </a:p>
            <a:p>
              <a:pPr indent="254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MX" sz="2400" b="1" dirty="0">
                  <a:solidFill>
                    <a:srgbClr val="C00000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https://sentinel.esa.int/web/sentinel/user-guides/</a:t>
              </a:r>
              <a:r>
                <a:rPr lang="es-MX" sz="2400" u="sng" dirty="0">
                  <a:solidFill>
                    <a:srgbClr val="0563C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  <a:hlinkClick r:id="rId5"/>
                </a:rPr>
                <a:t>sentinel-1-sar/definitions</a:t>
              </a:r>
              <a:endParaRPr lang="es-CO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74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A6FEAF19-F36E-7FAB-2265-71F16D44CCAB}"/>
              </a:ext>
            </a:extLst>
          </p:cNvPr>
          <p:cNvGrpSpPr/>
          <p:nvPr/>
        </p:nvGrpSpPr>
        <p:grpSpPr>
          <a:xfrm>
            <a:off x="222190" y="290557"/>
            <a:ext cx="11690647" cy="6383708"/>
            <a:chOff x="90400" y="83343"/>
            <a:chExt cx="12101600" cy="673530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8E09C994-4357-9047-089C-925B8A8E9997}"/>
                </a:ext>
              </a:extLst>
            </p:cNvPr>
            <p:cNvGrpSpPr/>
            <p:nvPr/>
          </p:nvGrpSpPr>
          <p:grpSpPr>
            <a:xfrm>
              <a:off x="90400" y="83343"/>
              <a:ext cx="12101600" cy="6735304"/>
              <a:chOff x="90400" y="83343"/>
              <a:chExt cx="12101600" cy="6735304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133" name="Grupo 132">
                <a:extLst>
                  <a:ext uri="{FF2B5EF4-FFF2-40B4-BE49-F238E27FC236}">
                    <a16:creationId xmlns:a16="http://schemas.microsoft.com/office/drawing/2014/main" id="{67C5ECD7-90E8-4787-B512-E1665B56F3BA}"/>
                  </a:ext>
                </a:extLst>
              </p:cNvPr>
              <p:cNvGrpSpPr/>
              <p:nvPr/>
            </p:nvGrpSpPr>
            <p:grpSpPr>
              <a:xfrm>
                <a:off x="90400" y="1407227"/>
                <a:ext cx="12101600" cy="5411420"/>
                <a:chOff x="90400" y="1407227"/>
                <a:chExt cx="12101600" cy="5411420"/>
              </a:xfrm>
            </p:grpSpPr>
            <p:sp>
              <p:nvSpPr>
                <p:cNvPr id="11" name="Rectángulo: esquinas redondeadas 10">
                  <a:extLst>
                    <a:ext uri="{FF2B5EF4-FFF2-40B4-BE49-F238E27FC236}">
                      <a16:creationId xmlns:a16="http://schemas.microsoft.com/office/drawing/2014/main" id="{B3C486D1-BED9-4E4D-AB2A-6D0E1F5FED74}"/>
                    </a:ext>
                  </a:extLst>
                </p:cNvPr>
                <p:cNvSpPr/>
                <p:nvPr/>
              </p:nvSpPr>
              <p:spPr>
                <a:xfrm>
                  <a:off x="98045" y="2586048"/>
                  <a:ext cx="675833" cy="646066"/>
                </a:xfrm>
                <a:prstGeom prst="roundRect">
                  <a:avLst/>
                </a:prstGeom>
                <a:solidFill>
                  <a:srgbClr val="C0504D">
                    <a:lumMod val="60000"/>
                    <a:lumOff val="40000"/>
                    <a:alpha val="7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B3D60168-CF20-49FA-BB23-7355209FC0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2464" y="2647994"/>
                  <a:ext cx="613927" cy="486810"/>
                </a:xfrm>
                <a:prstGeom prst="rect">
                  <a:avLst/>
                </a:prstGeom>
              </p:spPr>
            </p:pic>
            <p:sp>
              <p:nvSpPr>
                <p:cNvPr id="15" name="Flecha: a la derecha 14">
                  <a:extLst>
                    <a:ext uri="{FF2B5EF4-FFF2-40B4-BE49-F238E27FC236}">
                      <a16:creationId xmlns:a16="http://schemas.microsoft.com/office/drawing/2014/main" id="{934B8433-0160-4412-AD69-8B179D337A7B}"/>
                    </a:ext>
                  </a:extLst>
                </p:cNvPr>
                <p:cNvSpPr/>
                <p:nvPr/>
              </p:nvSpPr>
              <p:spPr>
                <a:xfrm>
                  <a:off x="831315" y="2850055"/>
                  <a:ext cx="104185" cy="161458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Cerrar llave 15">
                  <a:extLst>
                    <a:ext uri="{FF2B5EF4-FFF2-40B4-BE49-F238E27FC236}">
                      <a16:creationId xmlns:a16="http://schemas.microsoft.com/office/drawing/2014/main" id="{6CF69489-14D0-4758-A5D9-E9380547A613}"/>
                    </a:ext>
                  </a:extLst>
                </p:cNvPr>
                <p:cNvSpPr/>
                <p:nvPr/>
              </p:nvSpPr>
              <p:spPr>
                <a:xfrm rot="5400000">
                  <a:off x="400542" y="2977400"/>
                  <a:ext cx="42994" cy="663278"/>
                </a:xfrm>
                <a:prstGeom prst="rightBrace">
                  <a:avLst>
                    <a:gd name="adj1" fmla="val 8333"/>
                    <a:gd name="adj2" fmla="val 53646"/>
                  </a:avLst>
                </a:prstGeom>
                <a:noFill/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AA37B1DD-A57C-4B17-97FD-B999A5C2FB7D}"/>
                    </a:ext>
                  </a:extLst>
                </p:cNvPr>
                <p:cNvSpPr txBox="1"/>
                <p:nvPr/>
              </p:nvSpPr>
              <p:spPr>
                <a:xfrm>
                  <a:off x="179626" y="3348293"/>
                  <a:ext cx="593756" cy="2655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56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504D"/>
                      </a:solidFill>
                      <a:effectLst/>
                      <a:uLnTx/>
                      <a:uFillTx/>
                    </a:rPr>
                    <a:t>Misiones satelitales</a:t>
                  </a:r>
                  <a:endParaRPr kumimoji="0" lang="es-CO" sz="56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" name="Rectángulo: esquinas redondeadas 18">
                  <a:extLst>
                    <a:ext uri="{FF2B5EF4-FFF2-40B4-BE49-F238E27FC236}">
                      <a16:creationId xmlns:a16="http://schemas.microsoft.com/office/drawing/2014/main" id="{B333F7EA-0956-4214-AEAC-CCE2575AB3F8}"/>
                    </a:ext>
                  </a:extLst>
                </p:cNvPr>
                <p:cNvSpPr/>
                <p:nvPr/>
              </p:nvSpPr>
              <p:spPr>
                <a:xfrm>
                  <a:off x="951320" y="2188067"/>
                  <a:ext cx="464745" cy="1754800"/>
                </a:xfrm>
                <a:prstGeom prst="round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FCB51283-CBA1-4DCC-B352-74DC22562D0F}"/>
                    </a:ext>
                  </a:extLst>
                </p:cNvPr>
                <p:cNvSpPr txBox="1"/>
                <p:nvPr/>
              </p:nvSpPr>
              <p:spPr>
                <a:xfrm>
                  <a:off x="941858" y="2227021"/>
                  <a:ext cx="4878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Vuelos</a:t>
                  </a:r>
                </a:p>
              </p:txBody>
            </p:sp>
            <p:sp>
              <p:nvSpPr>
                <p:cNvPr id="23" name="Rectángulo: esquinas redondeadas 22">
                  <a:extLst>
                    <a:ext uri="{FF2B5EF4-FFF2-40B4-BE49-F238E27FC236}">
                      <a16:creationId xmlns:a16="http://schemas.microsoft.com/office/drawing/2014/main" id="{3B84C842-7F66-45FD-9787-3C45622C5803}"/>
                    </a:ext>
                  </a:extLst>
                </p:cNvPr>
                <p:cNvSpPr/>
                <p:nvPr/>
              </p:nvSpPr>
              <p:spPr>
                <a:xfrm>
                  <a:off x="1549796" y="2300528"/>
                  <a:ext cx="506276" cy="541624"/>
                </a:xfrm>
                <a:prstGeom prst="roundRect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9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Amplitude_VV</a:t>
                  </a:r>
                  <a:endParaRPr kumimoji="0" lang="es-CO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lecha: a la derecha 24">
                  <a:extLst>
                    <a:ext uri="{FF2B5EF4-FFF2-40B4-BE49-F238E27FC236}">
                      <a16:creationId xmlns:a16="http://schemas.microsoft.com/office/drawing/2014/main" id="{42CC8C85-0606-40A8-9C39-D77D936D56E0}"/>
                    </a:ext>
                  </a:extLst>
                </p:cNvPr>
                <p:cNvSpPr/>
                <p:nvPr/>
              </p:nvSpPr>
              <p:spPr>
                <a:xfrm>
                  <a:off x="1404174" y="2530135"/>
                  <a:ext cx="116431" cy="173125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lecha: a la derecha 25">
                  <a:extLst>
                    <a:ext uri="{FF2B5EF4-FFF2-40B4-BE49-F238E27FC236}">
                      <a16:creationId xmlns:a16="http://schemas.microsoft.com/office/drawing/2014/main" id="{274272ED-73E7-4252-913A-E8F405D5F54E}"/>
                    </a:ext>
                  </a:extLst>
                </p:cNvPr>
                <p:cNvSpPr/>
                <p:nvPr/>
              </p:nvSpPr>
              <p:spPr>
                <a:xfrm>
                  <a:off x="1404174" y="3619393"/>
                  <a:ext cx="104185" cy="161458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Diagrama de flujo: disco magnético 26">
                  <a:extLst>
                    <a:ext uri="{FF2B5EF4-FFF2-40B4-BE49-F238E27FC236}">
                      <a16:creationId xmlns:a16="http://schemas.microsoft.com/office/drawing/2014/main" id="{30E44D7D-5F4C-4C58-A0DD-845B3A0CD4DA}"/>
                    </a:ext>
                  </a:extLst>
                </p:cNvPr>
                <p:cNvSpPr/>
                <p:nvPr/>
              </p:nvSpPr>
              <p:spPr>
                <a:xfrm>
                  <a:off x="983466" y="3505907"/>
                  <a:ext cx="323620" cy="274943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C52F0FF1-F5CF-45FF-AEFD-080E2BD02C7A}"/>
                    </a:ext>
                  </a:extLst>
                </p:cNvPr>
                <p:cNvSpPr txBox="1"/>
                <p:nvPr/>
              </p:nvSpPr>
              <p:spPr>
                <a:xfrm>
                  <a:off x="786717" y="1407227"/>
                  <a:ext cx="1247224" cy="7848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Misión</a:t>
                  </a: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: </a:t>
                  </a: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Sentinel-1A</a:t>
                  </a: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Plataforma: </a:t>
                  </a: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F81BD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S1A_*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Tipo de </a:t>
                  </a:r>
                  <a:r>
                    <a:rPr kumimoji="0" lang="en-US" sz="9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producto</a:t>
                  </a: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: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 </a:t>
                  </a: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F81BD"/>
                      </a:solidFill>
                      <a:effectLst/>
                      <a:uLnTx/>
                      <a:uFillTx/>
                      <a:cs typeface="Arial" panose="020B0604020202020204" pitchFamily="34" charset="0"/>
                    </a:rPr>
                    <a:t>GRD Sensor Mode:  SDV</a:t>
                  </a:r>
                </a:p>
              </p:txBody>
            </p:sp>
            <p:sp>
              <p:nvSpPr>
                <p:cNvPr id="29" name="Diagrama de flujo: disco magnético 28">
                  <a:extLst>
                    <a:ext uri="{FF2B5EF4-FFF2-40B4-BE49-F238E27FC236}">
                      <a16:creationId xmlns:a16="http://schemas.microsoft.com/office/drawing/2014/main" id="{FC7F8FB8-D07F-460A-B2B6-21DCED361832}"/>
                    </a:ext>
                  </a:extLst>
                </p:cNvPr>
                <p:cNvSpPr/>
                <p:nvPr/>
              </p:nvSpPr>
              <p:spPr>
                <a:xfrm>
                  <a:off x="995998" y="2501929"/>
                  <a:ext cx="323620" cy="274943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ángulo 29">
                  <a:extLst>
                    <a:ext uri="{FF2B5EF4-FFF2-40B4-BE49-F238E27FC236}">
                      <a16:creationId xmlns:a16="http://schemas.microsoft.com/office/drawing/2014/main" id="{B7E8D286-DAD5-44EB-AA54-2C297C1D27A4}"/>
                    </a:ext>
                  </a:extLst>
                </p:cNvPr>
                <p:cNvSpPr/>
                <p:nvPr/>
              </p:nvSpPr>
              <p:spPr>
                <a:xfrm>
                  <a:off x="883408" y="1451618"/>
                  <a:ext cx="1072711" cy="67741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ángulo: esquinas redondeadas 30">
                  <a:extLst>
                    <a:ext uri="{FF2B5EF4-FFF2-40B4-BE49-F238E27FC236}">
                      <a16:creationId xmlns:a16="http://schemas.microsoft.com/office/drawing/2014/main" id="{6FAECD53-2BBC-46B8-881A-67BE5B01DBEF}"/>
                    </a:ext>
                  </a:extLst>
                </p:cNvPr>
                <p:cNvSpPr/>
                <p:nvPr/>
              </p:nvSpPr>
              <p:spPr>
                <a:xfrm>
                  <a:off x="1533393" y="3359566"/>
                  <a:ext cx="543887" cy="535817"/>
                </a:xfrm>
                <a:prstGeom prst="roundRect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9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Ampliutude_H</a:t>
                  </a:r>
                  <a:endParaRPr kumimoji="0" lang="es-CO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lecha: a la derecha 31">
                  <a:extLst>
                    <a:ext uri="{FF2B5EF4-FFF2-40B4-BE49-F238E27FC236}">
                      <a16:creationId xmlns:a16="http://schemas.microsoft.com/office/drawing/2014/main" id="{AB143A8D-E8F9-4D94-8E0C-9B67A8C0982D}"/>
                    </a:ext>
                  </a:extLst>
                </p:cNvPr>
                <p:cNvSpPr/>
                <p:nvPr/>
              </p:nvSpPr>
              <p:spPr>
                <a:xfrm>
                  <a:off x="2056073" y="2580742"/>
                  <a:ext cx="104185" cy="161458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lecha: a la derecha 32">
                  <a:extLst>
                    <a:ext uri="{FF2B5EF4-FFF2-40B4-BE49-F238E27FC236}">
                      <a16:creationId xmlns:a16="http://schemas.microsoft.com/office/drawing/2014/main" id="{D7F3869D-4C91-498A-ACD5-D1428AA53419}"/>
                    </a:ext>
                  </a:extLst>
                </p:cNvPr>
                <p:cNvSpPr/>
                <p:nvPr/>
              </p:nvSpPr>
              <p:spPr>
                <a:xfrm>
                  <a:off x="2077280" y="3618833"/>
                  <a:ext cx="104185" cy="161458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ángulo: esquinas redondeadas 33">
                  <a:extLst>
                    <a:ext uri="{FF2B5EF4-FFF2-40B4-BE49-F238E27FC236}">
                      <a16:creationId xmlns:a16="http://schemas.microsoft.com/office/drawing/2014/main" id="{7DA4F595-43FE-47D0-85ED-4A05FE8D281E}"/>
                    </a:ext>
                  </a:extLst>
                </p:cNvPr>
                <p:cNvSpPr/>
                <p:nvPr/>
              </p:nvSpPr>
              <p:spPr>
                <a:xfrm>
                  <a:off x="2204270" y="2362030"/>
                  <a:ext cx="628116" cy="456579"/>
                </a:xfrm>
                <a:prstGeom prst="round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ángulo: esquinas redondeadas 34">
                  <a:extLst>
                    <a:ext uri="{FF2B5EF4-FFF2-40B4-BE49-F238E27FC236}">
                      <a16:creationId xmlns:a16="http://schemas.microsoft.com/office/drawing/2014/main" id="{E601061B-6DE2-441C-9E3C-636065B02F40}"/>
                    </a:ext>
                  </a:extLst>
                </p:cNvPr>
                <p:cNvSpPr/>
                <p:nvPr/>
              </p:nvSpPr>
              <p:spPr>
                <a:xfrm>
                  <a:off x="2201009" y="3433256"/>
                  <a:ext cx="653146" cy="509866"/>
                </a:xfrm>
                <a:prstGeom prst="round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CuadroTexto 42">
                  <a:extLst>
                    <a:ext uri="{FF2B5EF4-FFF2-40B4-BE49-F238E27FC236}">
                      <a16:creationId xmlns:a16="http://schemas.microsoft.com/office/drawing/2014/main" id="{C57985CA-7CA3-4325-9E19-2489CA58F42D}"/>
                    </a:ext>
                  </a:extLst>
                </p:cNvPr>
                <p:cNvSpPr txBox="1"/>
                <p:nvPr/>
              </p:nvSpPr>
              <p:spPr>
                <a:xfrm>
                  <a:off x="2209304" y="2347825"/>
                  <a:ext cx="6329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9 Franjas</a:t>
                  </a:r>
                  <a:endParaRPr kumimoji="0" lang="es-CO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CuadroTexto 43">
                  <a:extLst>
                    <a:ext uri="{FF2B5EF4-FFF2-40B4-BE49-F238E27FC236}">
                      <a16:creationId xmlns:a16="http://schemas.microsoft.com/office/drawing/2014/main" id="{EF7116EE-2459-48CF-ADA7-1BDE1908EF48}"/>
                    </a:ext>
                  </a:extLst>
                </p:cNvPr>
                <p:cNvSpPr txBox="1"/>
                <p:nvPr/>
              </p:nvSpPr>
              <p:spPr>
                <a:xfrm>
                  <a:off x="2253897" y="3404600"/>
                  <a:ext cx="665567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9 Franjas</a:t>
                  </a:r>
                  <a:endParaRPr kumimoji="0" lang="es-CO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" name="Flecha: a la derecha 51">
                  <a:extLst>
                    <a:ext uri="{FF2B5EF4-FFF2-40B4-BE49-F238E27FC236}">
                      <a16:creationId xmlns:a16="http://schemas.microsoft.com/office/drawing/2014/main" id="{93AAD2B8-3048-49BF-A2A1-5F662542FBF9}"/>
                    </a:ext>
                  </a:extLst>
                </p:cNvPr>
                <p:cNvSpPr/>
                <p:nvPr/>
              </p:nvSpPr>
              <p:spPr>
                <a:xfrm>
                  <a:off x="2885026" y="2580025"/>
                  <a:ext cx="104185" cy="161458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lecha: a la derecha 52">
                  <a:extLst>
                    <a:ext uri="{FF2B5EF4-FFF2-40B4-BE49-F238E27FC236}">
                      <a16:creationId xmlns:a16="http://schemas.microsoft.com/office/drawing/2014/main" id="{BF19B668-2611-4DC8-9E5F-3ED8CC9734C2}"/>
                    </a:ext>
                  </a:extLst>
                </p:cNvPr>
                <p:cNvSpPr/>
                <p:nvPr/>
              </p:nvSpPr>
              <p:spPr>
                <a:xfrm>
                  <a:off x="2883543" y="3606139"/>
                  <a:ext cx="104185" cy="161458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67" name="Imagen 66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4CE7A118-7461-401B-AADF-8524249100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2235" y="2517410"/>
                  <a:ext cx="437217" cy="286686"/>
                </a:xfrm>
                <a:prstGeom prst="rect">
                  <a:avLst/>
                </a:prstGeom>
              </p:spPr>
            </p:pic>
            <p:pic>
              <p:nvPicPr>
                <p:cNvPr id="68" name="Imagen 67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C3C00674-FF84-4E46-B465-FC9510EE64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6711" y="3599053"/>
                  <a:ext cx="476440" cy="311003"/>
                </a:xfrm>
                <a:prstGeom prst="rect">
                  <a:avLst/>
                </a:prstGeom>
              </p:spPr>
            </p:pic>
            <p:sp>
              <p:nvSpPr>
                <p:cNvPr id="77" name="CuadroTexto 76">
                  <a:extLst>
                    <a:ext uri="{FF2B5EF4-FFF2-40B4-BE49-F238E27FC236}">
                      <a16:creationId xmlns:a16="http://schemas.microsoft.com/office/drawing/2014/main" id="{3E6C29F1-FE08-4AB5-B219-9DB700C7BB26}"/>
                    </a:ext>
                  </a:extLst>
                </p:cNvPr>
                <p:cNvSpPr txBox="1"/>
                <p:nvPr/>
              </p:nvSpPr>
              <p:spPr>
                <a:xfrm>
                  <a:off x="2793766" y="6172316"/>
                  <a:ext cx="609600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CO" sz="1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Sentinel</a:t>
                  </a:r>
                  <a:r>
                    <a:rPr lang="es-CO" sz="1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1: Plataforma S1A_* Tipo de producto: GRD, Orbita </a:t>
                  </a:r>
                  <a:r>
                    <a:rPr lang="es-CO" sz="1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Nro</a:t>
                  </a:r>
                  <a:r>
                    <a:rPr lang="es-CO" sz="1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18</a:t>
                  </a:r>
                </a:p>
              </p:txBody>
            </p:sp>
            <p:pic>
              <p:nvPicPr>
                <p:cNvPr id="4" name="Imagen 3" descr="Imagen que contiene Gráfico&#10;&#10;Descripción generada automáticamente">
                  <a:extLst>
                    <a:ext uri="{FF2B5EF4-FFF2-40B4-BE49-F238E27FC236}">
                      <a16:creationId xmlns:a16="http://schemas.microsoft.com/office/drawing/2014/main" id="{8900FA2F-E7CA-4C69-81E0-B26DA574D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8604" y="1984793"/>
                  <a:ext cx="1501229" cy="685344"/>
                </a:xfrm>
                <a:prstGeom prst="rect">
                  <a:avLst/>
                </a:prstGeom>
              </p:spPr>
            </p:pic>
            <p:sp>
              <p:nvSpPr>
                <p:cNvPr id="7" name="Rectángulo: esquinas redondeadas 6">
                  <a:extLst>
                    <a:ext uri="{FF2B5EF4-FFF2-40B4-BE49-F238E27FC236}">
                      <a16:creationId xmlns:a16="http://schemas.microsoft.com/office/drawing/2014/main" id="{8703DAB7-ED1B-44A6-ADFA-F0DC1BB39E37}"/>
                    </a:ext>
                  </a:extLst>
                </p:cNvPr>
                <p:cNvSpPr/>
                <p:nvPr/>
              </p:nvSpPr>
              <p:spPr>
                <a:xfrm>
                  <a:off x="3332951" y="2745105"/>
                  <a:ext cx="1852536" cy="133187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200" dirty="0">
                      <a:solidFill>
                        <a:schemeClr val="bg1"/>
                      </a:solidFill>
                    </a:rPr>
                    <a:t>Flujo de trabajo para filtrar “Ruidos” de las ondas de luz que atrapa el sensor del satélite</a:t>
                  </a:r>
                </a:p>
              </p:txBody>
            </p:sp>
            <p:sp>
              <p:nvSpPr>
                <p:cNvPr id="8" name="Rectángulo: esquinas redondeadas 7">
                  <a:extLst>
                    <a:ext uri="{FF2B5EF4-FFF2-40B4-BE49-F238E27FC236}">
                      <a16:creationId xmlns:a16="http://schemas.microsoft.com/office/drawing/2014/main" id="{F55E8EF0-71D8-4CE4-91EB-65FFDFAE8C04}"/>
                    </a:ext>
                  </a:extLst>
                </p:cNvPr>
                <p:cNvSpPr/>
                <p:nvPr/>
              </p:nvSpPr>
              <p:spPr>
                <a:xfrm>
                  <a:off x="3187522" y="1959492"/>
                  <a:ext cx="2081040" cy="219673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80" name="Diagrama de flujo: disco magnético 79">
                  <a:extLst>
                    <a:ext uri="{FF2B5EF4-FFF2-40B4-BE49-F238E27FC236}">
                      <a16:creationId xmlns:a16="http://schemas.microsoft.com/office/drawing/2014/main" id="{B91EC159-2655-4971-B437-5F04BED23E54}"/>
                    </a:ext>
                  </a:extLst>
                </p:cNvPr>
                <p:cNvSpPr/>
                <p:nvPr/>
              </p:nvSpPr>
              <p:spPr>
                <a:xfrm>
                  <a:off x="5623698" y="2129032"/>
                  <a:ext cx="889690" cy="758377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CO" sz="1000" kern="0" dirty="0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Sigma0_VH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CO" sz="1000" kern="0" dirty="0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Sigma0_VV</a:t>
                  </a:r>
                  <a:endParaRPr kumimoji="0" lang="es-CO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Diagrama de flujo: disco magnético 80">
                  <a:extLst>
                    <a:ext uri="{FF2B5EF4-FFF2-40B4-BE49-F238E27FC236}">
                      <a16:creationId xmlns:a16="http://schemas.microsoft.com/office/drawing/2014/main" id="{7F405AC9-C094-43AD-8863-59C6E0D06242}"/>
                    </a:ext>
                  </a:extLst>
                </p:cNvPr>
                <p:cNvSpPr/>
                <p:nvPr/>
              </p:nvSpPr>
              <p:spPr>
                <a:xfrm>
                  <a:off x="5623698" y="3320253"/>
                  <a:ext cx="889690" cy="784829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s-CO" sz="1000" kern="0" dirty="0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Sigma0_VH</a:t>
                  </a:r>
                </a:p>
                <a:p>
                  <a:pPr algn="ctr">
                    <a:defRPr/>
                  </a:pPr>
                  <a:r>
                    <a:rPr lang="es-CO" sz="1000" kern="0" dirty="0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Sigma0_VV</a:t>
                  </a:r>
                </a:p>
              </p:txBody>
            </p:sp>
            <p:sp>
              <p:nvSpPr>
                <p:cNvPr id="82" name="Flecha: a la derecha 81">
                  <a:extLst>
                    <a:ext uri="{FF2B5EF4-FFF2-40B4-BE49-F238E27FC236}">
                      <a16:creationId xmlns:a16="http://schemas.microsoft.com/office/drawing/2014/main" id="{5A99178E-871F-49C6-A50E-A8A6AF96653C}"/>
                    </a:ext>
                  </a:extLst>
                </p:cNvPr>
                <p:cNvSpPr/>
                <p:nvPr/>
              </p:nvSpPr>
              <p:spPr>
                <a:xfrm>
                  <a:off x="5361144" y="2362030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lecha: a la derecha 82">
                  <a:extLst>
                    <a:ext uri="{FF2B5EF4-FFF2-40B4-BE49-F238E27FC236}">
                      <a16:creationId xmlns:a16="http://schemas.microsoft.com/office/drawing/2014/main" id="{2561848E-7D87-4CDA-BDA1-91784AB80DC8}"/>
                    </a:ext>
                  </a:extLst>
                </p:cNvPr>
                <p:cNvSpPr/>
                <p:nvPr/>
              </p:nvSpPr>
              <p:spPr>
                <a:xfrm>
                  <a:off x="5344963" y="3613879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ángulo: esquinas redondeadas 8">
                  <a:extLst>
                    <a:ext uri="{FF2B5EF4-FFF2-40B4-BE49-F238E27FC236}">
                      <a16:creationId xmlns:a16="http://schemas.microsoft.com/office/drawing/2014/main" id="{EF0985B0-095A-4400-B910-F03B37F104BE}"/>
                    </a:ext>
                  </a:extLst>
                </p:cNvPr>
                <p:cNvSpPr/>
                <p:nvPr/>
              </p:nvSpPr>
              <p:spPr>
                <a:xfrm>
                  <a:off x="5573463" y="1686104"/>
                  <a:ext cx="1047216" cy="2470128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C343DDF3-B8CB-4BC3-9A60-F1EDB7CA6779}"/>
                    </a:ext>
                  </a:extLst>
                </p:cNvPr>
                <p:cNvSpPr txBox="1"/>
                <p:nvPr/>
              </p:nvSpPr>
              <p:spPr>
                <a:xfrm>
                  <a:off x="5589644" y="1686103"/>
                  <a:ext cx="10472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Intensidad de señal Sigma0</a:t>
                  </a:r>
                </a:p>
              </p:txBody>
            </p:sp>
            <p:sp>
              <p:nvSpPr>
                <p:cNvPr id="84" name="Rectángulo: esquinas redondeadas 83">
                  <a:extLst>
                    <a:ext uri="{FF2B5EF4-FFF2-40B4-BE49-F238E27FC236}">
                      <a16:creationId xmlns:a16="http://schemas.microsoft.com/office/drawing/2014/main" id="{E5CC8BDB-8B94-4B92-AC38-81EEF4A63D1E}"/>
                    </a:ext>
                  </a:extLst>
                </p:cNvPr>
                <p:cNvSpPr/>
                <p:nvPr/>
              </p:nvSpPr>
              <p:spPr>
                <a:xfrm>
                  <a:off x="7100684" y="2657586"/>
                  <a:ext cx="991035" cy="848322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 err="1">
                      <a:solidFill>
                        <a:schemeClr val="bg1">
                          <a:lumMod val="95000"/>
                        </a:schemeClr>
                      </a:solidFill>
                    </a:rPr>
                    <a:t>Corregistrar</a:t>
                  </a:r>
                  <a:endParaRPr lang="es-CO" sz="1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85" name="Rectángulo: esquinas redondeadas 84">
                  <a:extLst>
                    <a:ext uri="{FF2B5EF4-FFF2-40B4-BE49-F238E27FC236}">
                      <a16:creationId xmlns:a16="http://schemas.microsoft.com/office/drawing/2014/main" id="{71B8CEDB-D8BE-4A03-8EB3-9149F326AC75}"/>
                    </a:ext>
                  </a:extLst>
                </p:cNvPr>
                <p:cNvSpPr/>
                <p:nvPr/>
              </p:nvSpPr>
              <p:spPr>
                <a:xfrm>
                  <a:off x="9659471" y="2433057"/>
                  <a:ext cx="1037170" cy="131794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87" name="Flecha: a la derecha 86">
                  <a:extLst>
                    <a:ext uri="{FF2B5EF4-FFF2-40B4-BE49-F238E27FC236}">
                      <a16:creationId xmlns:a16="http://schemas.microsoft.com/office/drawing/2014/main" id="{633459F2-6A05-4310-AD76-70D822B1A6BF}"/>
                    </a:ext>
                  </a:extLst>
                </p:cNvPr>
                <p:cNvSpPr/>
                <p:nvPr/>
              </p:nvSpPr>
              <p:spPr>
                <a:xfrm>
                  <a:off x="6734929" y="2349635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lecha: a la derecha 87">
                  <a:extLst>
                    <a:ext uri="{FF2B5EF4-FFF2-40B4-BE49-F238E27FC236}">
                      <a16:creationId xmlns:a16="http://schemas.microsoft.com/office/drawing/2014/main" id="{86086D0A-7EF5-4721-81E9-66E1D62C415F}"/>
                    </a:ext>
                  </a:extLst>
                </p:cNvPr>
                <p:cNvSpPr/>
                <p:nvPr/>
              </p:nvSpPr>
              <p:spPr>
                <a:xfrm>
                  <a:off x="6734929" y="3398481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Diagrama de flujo: disco magnético 88">
                  <a:extLst>
                    <a:ext uri="{FF2B5EF4-FFF2-40B4-BE49-F238E27FC236}">
                      <a16:creationId xmlns:a16="http://schemas.microsoft.com/office/drawing/2014/main" id="{3D15EF26-98BA-4E4B-95C8-54C520443B53}"/>
                    </a:ext>
                  </a:extLst>
                </p:cNvPr>
                <p:cNvSpPr/>
                <p:nvPr/>
              </p:nvSpPr>
              <p:spPr>
                <a:xfrm>
                  <a:off x="8526947" y="2300528"/>
                  <a:ext cx="792088" cy="570514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VH_Stack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90" name="Diagrama de flujo: disco magnético 89">
                  <a:extLst>
                    <a:ext uri="{FF2B5EF4-FFF2-40B4-BE49-F238E27FC236}">
                      <a16:creationId xmlns:a16="http://schemas.microsoft.com/office/drawing/2014/main" id="{728D363F-5C56-4559-9820-CA0859F97120}"/>
                    </a:ext>
                  </a:extLst>
                </p:cNvPr>
                <p:cNvSpPr/>
                <p:nvPr/>
              </p:nvSpPr>
              <p:spPr>
                <a:xfrm>
                  <a:off x="8545809" y="3218033"/>
                  <a:ext cx="792088" cy="646876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VV_Stack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91" name="Flecha: a la derecha 90">
                  <a:extLst>
                    <a:ext uri="{FF2B5EF4-FFF2-40B4-BE49-F238E27FC236}">
                      <a16:creationId xmlns:a16="http://schemas.microsoft.com/office/drawing/2014/main" id="{91A8AD7B-4E2C-43FA-9F23-4D5D785AB77A}"/>
                    </a:ext>
                  </a:extLst>
                </p:cNvPr>
                <p:cNvSpPr/>
                <p:nvPr/>
              </p:nvSpPr>
              <p:spPr>
                <a:xfrm>
                  <a:off x="8245873" y="2362692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lecha: a la derecha 91">
                  <a:extLst>
                    <a:ext uri="{FF2B5EF4-FFF2-40B4-BE49-F238E27FC236}">
                      <a16:creationId xmlns:a16="http://schemas.microsoft.com/office/drawing/2014/main" id="{10505CB8-EC03-4D8B-B269-637D76D3254C}"/>
                    </a:ext>
                  </a:extLst>
                </p:cNvPr>
                <p:cNvSpPr/>
                <p:nvPr/>
              </p:nvSpPr>
              <p:spPr>
                <a:xfrm>
                  <a:off x="8245873" y="3411538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Rectángulo: esquinas redondeadas 92">
                  <a:extLst>
                    <a:ext uri="{FF2B5EF4-FFF2-40B4-BE49-F238E27FC236}">
                      <a16:creationId xmlns:a16="http://schemas.microsoft.com/office/drawing/2014/main" id="{5E67A49B-FC6B-4364-9509-F289B2A46454}"/>
                    </a:ext>
                  </a:extLst>
                </p:cNvPr>
                <p:cNvSpPr/>
                <p:nvPr/>
              </p:nvSpPr>
              <p:spPr>
                <a:xfrm>
                  <a:off x="9743479" y="2727736"/>
                  <a:ext cx="889689" cy="814136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200" dirty="0">
                      <a:solidFill>
                        <a:schemeClr val="bg1">
                          <a:lumMod val="95000"/>
                        </a:schemeClr>
                      </a:solidFill>
                    </a:rPr>
                    <a:t>Limpiar ruido moteado</a:t>
                  </a:r>
                </a:p>
              </p:txBody>
            </p:sp>
            <p:sp>
              <p:nvSpPr>
                <p:cNvPr id="94" name="Rectángulo: esquinas redondeadas 93">
                  <a:extLst>
                    <a:ext uri="{FF2B5EF4-FFF2-40B4-BE49-F238E27FC236}">
                      <a16:creationId xmlns:a16="http://schemas.microsoft.com/office/drawing/2014/main" id="{8DD2EDD3-5E46-4D96-B2C5-A5CD548949C3}"/>
                    </a:ext>
                  </a:extLst>
                </p:cNvPr>
                <p:cNvSpPr/>
                <p:nvPr/>
              </p:nvSpPr>
              <p:spPr>
                <a:xfrm>
                  <a:off x="7049655" y="2447927"/>
                  <a:ext cx="1149572" cy="121244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95" name="Flecha: a la derecha 94">
                  <a:extLst>
                    <a:ext uri="{FF2B5EF4-FFF2-40B4-BE49-F238E27FC236}">
                      <a16:creationId xmlns:a16="http://schemas.microsoft.com/office/drawing/2014/main" id="{993822B8-59EE-445D-A47B-13AE79453F9B}"/>
                    </a:ext>
                  </a:extLst>
                </p:cNvPr>
                <p:cNvSpPr/>
                <p:nvPr/>
              </p:nvSpPr>
              <p:spPr>
                <a:xfrm>
                  <a:off x="9403310" y="2392993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lecha: a la derecha 95">
                  <a:extLst>
                    <a:ext uri="{FF2B5EF4-FFF2-40B4-BE49-F238E27FC236}">
                      <a16:creationId xmlns:a16="http://schemas.microsoft.com/office/drawing/2014/main" id="{146E16F1-93E3-425E-8D49-C595FC43943B}"/>
                    </a:ext>
                  </a:extLst>
                </p:cNvPr>
                <p:cNvSpPr/>
                <p:nvPr/>
              </p:nvSpPr>
              <p:spPr>
                <a:xfrm>
                  <a:off x="9403310" y="3441839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Diagrama de flujo: disco magnético 96">
                  <a:extLst>
                    <a:ext uri="{FF2B5EF4-FFF2-40B4-BE49-F238E27FC236}">
                      <a16:creationId xmlns:a16="http://schemas.microsoft.com/office/drawing/2014/main" id="{6663D2A1-53C1-4572-9C28-CD8566BA36EF}"/>
                    </a:ext>
                  </a:extLst>
                </p:cNvPr>
                <p:cNvSpPr/>
                <p:nvPr/>
              </p:nvSpPr>
              <p:spPr>
                <a:xfrm>
                  <a:off x="11056798" y="2331002"/>
                  <a:ext cx="792088" cy="570514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Stack_Spk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98" name="Diagrama de flujo: disco magnético 97">
                  <a:extLst>
                    <a:ext uri="{FF2B5EF4-FFF2-40B4-BE49-F238E27FC236}">
                      <a16:creationId xmlns:a16="http://schemas.microsoft.com/office/drawing/2014/main" id="{E0862DE0-0D0A-4125-8B16-13A954B21F65}"/>
                    </a:ext>
                  </a:extLst>
                </p:cNvPr>
                <p:cNvSpPr/>
                <p:nvPr/>
              </p:nvSpPr>
              <p:spPr>
                <a:xfrm>
                  <a:off x="11075660" y="3248507"/>
                  <a:ext cx="792088" cy="646876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Stack_Spk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99" name="Flecha: a la derecha 98">
                  <a:extLst>
                    <a:ext uri="{FF2B5EF4-FFF2-40B4-BE49-F238E27FC236}">
                      <a16:creationId xmlns:a16="http://schemas.microsoft.com/office/drawing/2014/main" id="{1D1ACF50-3929-43F1-8409-66DDA4BAA5E0}"/>
                    </a:ext>
                  </a:extLst>
                </p:cNvPr>
                <p:cNvSpPr/>
                <p:nvPr/>
              </p:nvSpPr>
              <p:spPr>
                <a:xfrm>
                  <a:off x="10757499" y="2406049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lecha: a la derecha 99">
                  <a:extLst>
                    <a:ext uri="{FF2B5EF4-FFF2-40B4-BE49-F238E27FC236}">
                      <a16:creationId xmlns:a16="http://schemas.microsoft.com/office/drawing/2014/main" id="{71689BDE-0D95-4F54-BE66-D504C42AAE9B}"/>
                    </a:ext>
                  </a:extLst>
                </p:cNvPr>
                <p:cNvSpPr/>
                <p:nvPr/>
              </p:nvSpPr>
              <p:spPr>
                <a:xfrm>
                  <a:off x="10757499" y="3454895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ectángulo: esquinas redondeadas 100">
                  <a:extLst>
                    <a:ext uri="{FF2B5EF4-FFF2-40B4-BE49-F238E27FC236}">
                      <a16:creationId xmlns:a16="http://schemas.microsoft.com/office/drawing/2014/main" id="{A217D302-F75E-4DDC-BDE1-13065788A079}"/>
                    </a:ext>
                  </a:extLst>
                </p:cNvPr>
                <p:cNvSpPr/>
                <p:nvPr/>
              </p:nvSpPr>
              <p:spPr>
                <a:xfrm>
                  <a:off x="685262" y="4483934"/>
                  <a:ext cx="1037170" cy="131794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02" name="Rectángulo: esquinas redondeadas 101">
                  <a:extLst>
                    <a:ext uri="{FF2B5EF4-FFF2-40B4-BE49-F238E27FC236}">
                      <a16:creationId xmlns:a16="http://schemas.microsoft.com/office/drawing/2014/main" id="{F62CBC20-7851-49DE-B68E-E8092B69C6D5}"/>
                    </a:ext>
                  </a:extLst>
                </p:cNvPr>
                <p:cNvSpPr/>
                <p:nvPr/>
              </p:nvSpPr>
              <p:spPr>
                <a:xfrm>
                  <a:off x="769270" y="4778613"/>
                  <a:ext cx="889689" cy="814136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200" dirty="0">
                      <a:solidFill>
                        <a:schemeClr val="bg1">
                          <a:lumMod val="95000"/>
                        </a:schemeClr>
                      </a:solidFill>
                    </a:rPr>
                    <a:t>Limpieza granular</a:t>
                  </a:r>
                </a:p>
              </p:txBody>
            </p:sp>
            <p:sp>
              <p:nvSpPr>
                <p:cNvPr id="103" name="Flecha: a la derecha 102">
                  <a:extLst>
                    <a:ext uri="{FF2B5EF4-FFF2-40B4-BE49-F238E27FC236}">
                      <a16:creationId xmlns:a16="http://schemas.microsoft.com/office/drawing/2014/main" id="{2E50691A-E783-4FBA-B686-FBEB21BEF806}"/>
                    </a:ext>
                  </a:extLst>
                </p:cNvPr>
                <p:cNvSpPr/>
                <p:nvPr/>
              </p:nvSpPr>
              <p:spPr>
                <a:xfrm>
                  <a:off x="429101" y="4443870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lecha: a la derecha 103">
                  <a:extLst>
                    <a:ext uri="{FF2B5EF4-FFF2-40B4-BE49-F238E27FC236}">
                      <a16:creationId xmlns:a16="http://schemas.microsoft.com/office/drawing/2014/main" id="{11BFBE29-EEAB-4BB8-A412-B61E276B3D07}"/>
                    </a:ext>
                  </a:extLst>
                </p:cNvPr>
                <p:cNvSpPr/>
                <p:nvPr/>
              </p:nvSpPr>
              <p:spPr>
                <a:xfrm>
                  <a:off x="429101" y="5492716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Diagrama de flujo: disco magnético 104">
                  <a:extLst>
                    <a:ext uri="{FF2B5EF4-FFF2-40B4-BE49-F238E27FC236}">
                      <a16:creationId xmlns:a16="http://schemas.microsoft.com/office/drawing/2014/main" id="{0A3DF0D1-4ADB-43B7-829A-37B3A3042987}"/>
                    </a:ext>
                  </a:extLst>
                </p:cNvPr>
                <p:cNvSpPr/>
                <p:nvPr/>
              </p:nvSpPr>
              <p:spPr>
                <a:xfrm>
                  <a:off x="2082589" y="4381879"/>
                  <a:ext cx="792088" cy="570514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Spk_Spk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6" name="Diagrama de flujo: disco magnético 105">
                  <a:extLst>
                    <a:ext uri="{FF2B5EF4-FFF2-40B4-BE49-F238E27FC236}">
                      <a16:creationId xmlns:a16="http://schemas.microsoft.com/office/drawing/2014/main" id="{7B14325C-3C4F-4E11-A2B8-C034FD088FC9}"/>
                    </a:ext>
                  </a:extLst>
                </p:cNvPr>
                <p:cNvSpPr/>
                <p:nvPr/>
              </p:nvSpPr>
              <p:spPr>
                <a:xfrm>
                  <a:off x="2101451" y="5299384"/>
                  <a:ext cx="792088" cy="646876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Spk_Spk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7" name="Flecha: a la derecha 106">
                  <a:extLst>
                    <a:ext uri="{FF2B5EF4-FFF2-40B4-BE49-F238E27FC236}">
                      <a16:creationId xmlns:a16="http://schemas.microsoft.com/office/drawing/2014/main" id="{01A26B5B-56F7-4C79-AEAD-ACBC6588AD5D}"/>
                    </a:ext>
                  </a:extLst>
                </p:cNvPr>
                <p:cNvSpPr/>
                <p:nvPr/>
              </p:nvSpPr>
              <p:spPr>
                <a:xfrm>
                  <a:off x="1783290" y="4456926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lecha: a la derecha 107">
                  <a:extLst>
                    <a:ext uri="{FF2B5EF4-FFF2-40B4-BE49-F238E27FC236}">
                      <a16:creationId xmlns:a16="http://schemas.microsoft.com/office/drawing/2014/main" id="{0061ECD6-D6B5-40F6-B4CF-30D605A4B2AF}"/>
                    </a:ext>
                  </a:extLst>
                </p:cNvPr>
                <p:cNvSpPr/>
                <p:nvPr/>
              </p:nvSpPr>
              <p:spPr>
                <a:xfrm>
                  <a:off x="1783290" y="5505772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ectángulo: esquinas redondeadas 108">
                  <a:extLst>
                    <a:ext uri="{FF2B5EF4-FFF2-40B4-BE49-F238E27FC236}">
                      <a16:creationId xmlns:a16="http://schemas.microsoft.com/office/drawing/2014/main" id="{93BE0436-0B2C-437F-883F-B6E3305D7C39}"/>
                    </a:ext>
                  </a:extLst>
                </p:cNvPr>
                <p:cNvSpPr/>
                <p:nvPr/>
              </p:nvSpPr>
              <p:spPr>
                <a:xfrm>
                  <a:off x="3258650" y="4523117"/>
                  <a:ext cx="1059877" cy="131794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10" name="Rectángulo: esquinas redondeadas 109">
                  <a:extLst>
                    <a:ext uri="{FF2B5EF4-FFF2-40B4-BE49-F238E27FC236}">
                      <a16:creationId xmlns:a16="http://schemas.microsoft.com/office/drawing/2014/main" id="{B019A819-24B2-453D-BC42-B41D6A99ED4A}"/>
                    </a:ext>
                  </a:extLst>
                </p:cNvPr>
                <p:cNvSpPr/>
                <p:nvPr/>
              </p:nvSpPr>
              <p:spPr>
                <a:xfrm>
                  <a:off x="3310012" y="4778613"/>
                  <a:ext cx="957006" cy="814136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200" dirty="0">
                      <a:solidFill>
                        <a:schemeClr val="bg1">
                          <a:lumMod val="95000"/>
                        </a:schemeClr>
                      </a:solidFill>
                    </a:rPr>
                    <a:t>Transformación a </a:t>
                  </a:r>
                  <a:r>
                    <a:rPr lang="es-CO" sz="1200" dirty="0" err="1">
                      <a:solidFill>
                        <a:schemeClr val="bg1">
                          <a:lumMod val="95000"/>
                        </a:schemeClr>
                      </a:solidFill>
                    </a:rPr>
                    <a:t>decibelius</a:t>
                  </a:r>
                  <a:endParaRPr lang="es-CO" sz="12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111" name="Flecha: a la derecha 110">
                  <a:extLst>
                    <a:ext uri="{FF2B5EF4-FFF2-40B4-BE49-F238E27FC236}">
                      <a16:creationId xmlns:a16="http://schemas.microsoft.com/office/drawing/2014/main" id="{E238AC86-D02E-4FE8-B053-03F8EEAAAE5D}"/>
                    </a:ext>
                  </a:extLst>
                </p:cNvPr>
                <p:cNvSpPr/>
                <p:nvPr/>
              </p:nvSpPr>
              <p:spPr>
                <a:xfrm>
                  <a:off x="3002490" y="4483053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lecha: a la derecha 111">
                  <a:extLst>
                    <a:ext uri="{FF2B5EF4-FFF2-40B4-BE49-F238E27FC236}">
                      <a16:creationId xmlns:a16="http://schemas.microsoft.com/office/drawing/2014/main" id="{0CD4BAC7-EBD2-4580-B85B-624606F81D32}"/>
                    </a:ext>
                  </a:extLst>
                </p:cNvPr>
                <p:cNvSpPr/>
                <p:nvPr/>
              </p:nvSpPr>
              <p:spPr>
                <a:xfrm>
                  <a:off x="3002490" y="5531899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Diagrama de flujo: disco magnético 112">
                  <a:extLst>
                    <a:ext uri="{FF2B5EF4-FFF2-40B4-BE49-F238E27FC236}">
                      <a16:creationId xmlns:a16="http://schemas.microsoft.com/office/drawing/2014/main" id="{C9B78753-44C5-4364-9709-E28BB62C93D5}"/>
                    </a:ext>
                  </a:extLst>
                </p:cNvPr>
                <p:cNvSpPr/>
                <p:nvPr/>
              </p:nvSpPr>
              <p:spPr>
                <a:xfrm>
                  <a:off x="4655978" y="4421062"/>
                  <a:ext cx="792088" cy="570514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Spk_db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14" name="Diagrama de flujo: disco magnético 113">
                  <a:extLst>
                    <a:ext uri="{FF2B5EF4-FFF2-40B4-BE49-F238E27FC236}">
                      <a16:creationId xmlns:a16="http://schemas.microsoft.com/office/drawing/2014/main" id="{2EE8185C-54AD-4D5B-821F-04F8B6446CB7}"/>
                    </a:ext>
                  </a:extLst>
                </p:cNvPr>
                <p:cNvSpPr/>
                <p:nvPr/>
              </p:nvSpPr>
              <p:spPr>
                <a:xfrm>
                  <a:off x="4674840" y="5338567"/>
                  <a:ext cx="792088" cy="646876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Spk_db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15" name="Flecha: a la derecha 114">
                  <a:extLst>
                    <a:ext uri="{FF2B5EF4-FFF2-40B4-BE49-F238E27FC236}">
                      <a16:creationId xmlns:a16="http://schemas.microsoft.com/office/drawing/2014/main" id="{8EF0F69E-95BB-40B1-947C-DB3B552625FF}"/>
                    </a:ext>
                  </a:extLst>
                </p:cNvPr>
                <p:cNvSpPr/>
                <p:nvPr/>
              </p:nvSpPr>
              <p:spPr>
                <a:xfrm>
                  <a:off x="4356679" y="4496109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lecha: a la derecha 115">
                  <a:extLst>
                    <a:ext uri="{FF2B5EF4-FFF2-40B4-BE49-F238E27FC236}">
                      <a16:creationId xmlns:a16="http://schemas.microsoft.com/office/drawing/2014/main" id="{59E8D91C-6683-481F-B1B9-41701BC55579}"/>
                    </a:ext>
                  </a:extLst>
                </p:cNvPr>
                <p:cNvSpPr/>
                <p:nvPr/>
              </p:nvSpPr>
              <p:spPr>
                <a:xfrm>
                  <a:off x="4356679" y="5544955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ángulo: esquinas redondeadas 116">
                  <a:extLst>
                    <a:ext uri="{FF2B5EF4-FFF2-40B4-BE49-F238E27FC236}">
                      <a16:creationId xmlns:a16="http://schemas.microsoft.com/office/drawing/2014/main" id="{4411DB32-61AD-4B3F-A744-0D6A0E5AF43B}"/>
                    </a:ext>
                  </a:extLst>
                </p:cNvPr>
                <p:cNvSpPr/>
                <p:nvPr/>
              </p:nvSpPr>
              <p:spPr>
                <a:xfrm>
                  <a:off x="5779772" y="4614554"/>
                  <a:ext cx="1183657" cy="131794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18" name="Rectángulo: esquinas redondeadas 117">
                  <a:extLst>
                    <a:ext uri="{FF2B5EF4-FFF2-40B4-BE49-F238E27FC236}">
                      <a16:creationId xmlns:a16="http://schemas.microsoft.com/office/drawing/2014/main" id="{100D395B-7B47-4C42-B373-9977AFE8F0C9}"/>
                    </a:ext>
                  </a:extLst>
                </p:cNvPr>
                <p:cNvSpPr/>
                <p:nvPr/>
              </p:nvSpPr>
              <p:spPr>
                <a:xfrm>
                  <a:off x="5831133" y="4870050"/>
                  <a:ext cx="1059877" cy="814136"/>
                </a:xfrm>
                <a:prstGeom prst="roundRec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200" dirty="0">
                      <a:solidFill>
                        <a:schemeClr val="bg1">
                          <a:lumMod val="95000"/>
                        </a:schemeClr>
                      </a:solidFill>
                    </a:rPr>
                    <a:t>Conversión  a </a:t>
                  </a:r>
                  <a:r>
                    <a:rPr lang="es-CO" sz="1200" dirty="0" err="1">
                      <a:solidFill>
                        <a:schemeClr val="bg1">
                          <a:lumMod val="95000"/>
                        </a:schemeClr>
                      </a:solidFill>
                    </a:rPr>
                    <a:t>Geotiff</a:t>
                  </a:r>
                  <a:endParaRPr lang="es-CO" sz="12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119" name="Diagrama de flujo: disco magnético 118">
                  <a:extLst>
                    <a:ext uri="{FF2B5EF4-FFF2-40B4-BE49-F238E27FC236}">
                      <a16:creationId xmlns:a16="http://schemas.microsoft.com/office/drawing/2014/main" id="{6F708B2C-394A-4472-9D4A-C13778BB3E22}"/>
                    </a:ext>
                  </a:extLst>
                </p:cNvPr>
                <p:cNvSpPr/>
                <p:nvPr/>
              </p:nvSpPr>
              <p:spPr>
                <a:xfrm>
                  <a:off x="7342571" y="4460245"/>
                  <a:ext cx="792088" cy="570514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Spk_db.tif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20" name="Diagrama de flujo: disco magnético 119">
                  <a:extLst>
                    <a:ext uri="{FF2B5EF4-FFF2-40B4-BE49-F238E27FC236}">
                      <a16:creationId xmlns:a16="http://schemas.microsoft.com/office/drawing/2014/main" id="{71686872-CFBA-4558-BC29-CC34036750AD}"/>
                    </a:ext>
                  </a:extLst>
                </p:cNvPr>
                <p:cNvSpPr/>
                <p:nvPr/>
              </p:nvSpPr>
              <p:spPr>
                <a:xfrm>
                  <a:off x="7361433" y="5377750"/>
                  <a:ext cx="792088" cy="646876"/>
                </a:xfrm>
                <a:prstGeom prst="flowChartMagneticDisk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s-CO" sz="1000" kern="0" dirty="0" err="1">
                      <a:solidFill>
                        <a:srgbClr val="C0504D">
                          <a:lumMod val="75000"/>
                        </a:srgbClr>
                      </a:solidFill>
                      <a:latin typeface="Arial" panose="020B0604020202020204"/>
                    </a:rPr>
                    <a:t>Ffp.ttif</a:t>
                  </a:r>
                  <a:endParaRPr lang="es-CO" sz="1000" kern="0" dirty="0">
                    <a:solidFill>
                      <a:srgbClr val="C0504D">
                        <a:lumMod val="75000"/>
                      </a:srgbClr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21" name="Flecha: a la derecha 120">
                  <a:extLst>
                    <a:ext uri="{FF2B5EF4-FFF2-40B4-BE49-F238E27FC236}">
                      <a16:creationId xmlns:a16="http://schemas.microsoft.com/office/drawing/2014/main" id="{2CE0F25E-29A9-4727-B205-ADF922649482}"/>
                    </a:ext>
                  </a:extLst>
                </p:cNvPr>
                <p:cNvSpPr/>
                <p:nvPr/>
              </p:nvSpPr>
              <p:spPr>
                <a:xfrm>
                  <a:off x="7040839" y="4581343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lecha: a la derecha 121">
                  <a:extLst>
                    <a:ext uri="{FF2B5EF4-FFF2-40B4-BE49-F238E27FC236}">
                      <a16:creationId xmlns:a16="http://schemas.microsoft.com/office/drawing/2014/main" id="{6223AB48-CC6B-4704-A726-9BE53E5C02CC}"/>
                    </a:ext>
                  </a:extLst>
                </p:cNvPr>
                <p:cNvSpPr/>
                <p:nvPr/>
              </p:nvSpPr>
              <p:spPr>
                <a:xfrm>
                  <a:off x="7051981" y="5636392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lecha: a la derecha 122">
                  <a:extLst>
                    <a:ext uri="{FF2B5EF4-FFF2-40B4-BE49-F238E27FC236}">
                      <a16:creationId xmlns:a16="http://schemas.microsoft.com/office/drawing/2014/main" id="{2E306F47-CC6B-4FCC-9D62-B7F1F2716887}"/>
                    </a:ext>
                  </a:extLst>
                </p:cNvPr>
                <p:cNvSpPr/>
                <p:nvPr/>
              </p:nvSpPr>
              <p:spPr>
                <a:xfrm>
                  <a:off x="5519276" y="4500456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lecha: a la derecha 123">
                  <a:extLst>
                    <a:ext uri="{FF2B5EF4-FFF2-40B4-BE49-F238E27FC236}">
                      <a16:creationId xmlns:a16="http://schemas.microsoft.com/office/drawing/2014/main" id="{03296750-D06F-4028-A148-760CF6D8FCA4}"/>
                    </a:ext>
                  </a:extLst>
                </p:cNvPr>
                <p:cNvSpPr/>
                <p:nvPr/>
              </p:nvSpPr>
              <p:spPr>
                <a:xfrm>
                  <a:off x="5519276" y="5549302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125" name="Imagen 124">
                  <a:extLst>
                    <a:ext uri="{FF2B5EF4-FFF2-40B4-BE49-F238E27FC236}">
                      <a16:creationId xmlns:a16="http://schemas.microsoft.com/office/drawing/2014/main" id="{4DE78953-9FE3-44DC-BC50-AC1AFB34BE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98563" y="4955025"/>
                  <a:ext cx="973904" cy="465932"/>
                </a:xfrm>
                <a:prstGeom prst="rect">
                  <a:avLst/>
                </a:prstGeom>
              </p:spPr>
            </p:pic>
            <p:pic>
              <p:nvPicPr>
                <p:cNvPr id="127" name="Imagen 126" descr="Interfaz de usuario gráfica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DA2D50BE-4371-4F9E-9A21-76D2F8DCC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72364" y="4907092"/>
                  <a:ext cx="2732578" cy="1027755"/>
                </a:xfrm>
                <a:prstGeom prst="rect">
                  <a:avLst/>
                </a:prstGeom>
              </p:spPr>
            </p:pic>
            <p:sp>
              <p:nvSpPr>
                <p:cNvPr id="128" name="Flecha: a la derecha 127">
                  <a:extLst>
                    <a:ext uri="{FF2B5EF4-FFF2-40B4-BE49-F238E27FC236}">
                      <a16:creationId xmlns:a16="http://schemas.microsoft.com/office/drawing/2014/main" id="{8DF0DF41-6D83-49E4-B66E-9A9CB7F139A0}"/>
                    </a:ext>
                  </a:extLst>
                </p:cNvPr>
                <p:cNvSpPr/>
                <p:nvPr/>
              </p:nvSpPr>
              <p:spPr>
                <a:xfrm>
                  <a:off x="8218965" y="4607470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lecha: a la derecha 128">
                  <a:extLst>
                    <a:ext uri="{FF2B5EF4-FFF2-40B4-BE49-F238E27FC236}">
                      <a16:creationId xmlns:a16="http://schemas.microsoft.com/office/drawing/2014/main" id="{A740855E-A24B-4D9D-86BB-32E9BD6CAA74}"/>
                    </a:ext>
                  </a:extLst>
                </p:cNvPr>
                <p:cNvSpPr/>
                <p:nvPr/>
              </p:nvSpPr>
              <p:spPr>
                <a:xfrm>
                  <a:off x="8218965" y="5656316"/>
                  <a:ext cx="228500" cy="248834"/>
                </a:xfrm>
                <a:prstGeom prst="rightArrow">
                  <a:avLst/>
                </a:prstGeom>
                <a:solidFill>
                  <a:srgbClr val="4F81BD">
                    <a:lumMod val="60000"/>
                    <a:lumOff val="4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4F81BD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ángulo: esquinas redondeadas 129">
                  <a:extLst>
                    <a:ext uri="{FF2B5EF4-FFF2-40B4-BE49-F238E27FC236}">
                      <a16:creationId xmlns:a16="http://schemas.microsoft.com/office/drawing/2014/main" id="{7F0CBBAA-7521-44EB-AAAB-B92D9E1A5305}"/>
                    </a:ext>
                  </a:extLst>
                </p:cNvPr>
                <p:cNvSpPr/>
                <p:nvPr/>
              </p:nvSpPr>
              <p:spPr>
                <a:xfrm>
                  <a:off x="9248017" y="4419823"/>
                  <a:ext cx="2943983" cy="160480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31" name="CuadroTexto 130">
                  <a:extLst>
                    <a:ext uri="{FF2B5EF4-FFF2-40B4-BE49-F238E27FC236}">
                      <a16:creationId xmlns:a16="http://schemas.microsoft.com/office/drawing/2014/main" id="{9460425C-3F3C-4993-B548-C5CF13359477}"/>
                    </a:ext>
                  </a:extLst>
                </p:cNvPr>
                <p:cNvSpPr txBox="1"/>
                <p:nvPr/>
              </p:nvSpPr>
              <p:spPr>
                <a:xfrm>
                  <a:off x="9291638" y="4465644"/>
                  <a:ext cx="2557247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100" dirty="0"/>
                    <a:t>Series de tiempo: medición de señal en los cultivos</a:t>
                  </a:r>
                </a:p>
              </p:txBody>
            </p:sp>
          </p:grpSp>
          <p:sp>
            <p:nvSpPr>
              <p:cNvPr id="132" name="CuadroTexto 131">
                <a:extLst>
                  <a:ext uri="{FF2B5EF4-FFF2-40B4-BE49-F238E27FC236}">
                    <a16:creationId xmlns:a16="http://schemas.microsoft.com/office/drawing/2014/main" id="{FDBF64F4-72CF-4B5C-8169-4AF949D69A54}"/>
                  </a:ext>
                </a:extLst>
              </p:cNvPr>
              <p:cNvSpPr txBox="1"/>
              <p:nvPr/>
            </p:nvSpPr>
            <p:spPr>
              <a:xfrm>
                <a:off x="2422365" y="542732"/>
                <a:ext cx="533671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2800" b="1" dirty="0">
                    <a:solidFill>
                      <a:srgbClr val="C00000"/>
                    </a:solidFill>
                  </a:rPr>
                  <a:t>Algoritmo para medir señales </a:t>
                </a:r>
              </a:p>
              <a:p>
                <a:pPr algn="ctr"/>
                <a:r>
                  <a:rPr lang="es-CO" sz="2800" b="1" dirty="0">
                    <a:solidFill>
                      <a:srgbClr val="C00000"/>
                    </a:solidFill>
                  </a:rPr>
                  <a:t>Sigma0 en cultivos de Arroz</a:t>
                </a:r>
              </a:p>
            </p:txBody>
          </p:sp>
          <p:pic>
            <p:nvPicPr>
              <p:cNvPr id="2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5B3B3927-BE6B-F7DB-71A8-779612521F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8600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8F57F87-169E-427F-04C8-FB96D23A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6425156-A066-3DBD-01F4-5E6C57429EDE}"/>
                </a:ext>
              </a:extLst>
            </p:cNvPr>
            <p:cNvSpPr txBox="1"/>
            <p:nvPr/>
          </p:nvSpPr>
          <p:spPr>
            <a:xfrm>
              <a:off x="7682669" y="856357"/>
              <a:ext cx="4422273" cy="128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31800" marR="431800" algn="ctr"/>
              <a:r>
                <a:rPr lang="es-CO" sz="1100" b="1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</a:rPr>
                <a:t>Sigma 0</a:t>
              </a:r>
            </a:p>
            <a:p>
              <a:pPr marL="431800" marR="431800" algn="ctr"/>
              <a:endParaRPr lang="es-CO" sz="11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endParaRPr>
            </a:p>
            <a:p>
              <a:pPr marL="431800" marR="431800" algn="ctr"/>
              <a:r>
                <a:rPr lang="es-CO" sz="11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“Esta es La medida de la </a:t>
              </a:r>
              <a:r>
                <a:rPr lang="es-CO" sz="1100" b="1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</a:rPr>
                <a:t>intensidad de una señal de radar reflejada desde un objeto geométrico</a:t>
              </a:r>
              <a:endParaRPr lang="es-CO" sz="1100" b="1" dirty="0">
                <a:solidFill>
                  <a:srgbClr val="C00000"/>
                </a:solidFill>
                <a:ea typeface="Times New Roman" panose="02020603050405020304" pitchFamily="18" charset="0"/>
              </a:endParaRPr>
            </a:p>
            <a:p>
              <a:pPr marL="431800" marR="431800" algn="ctr"/>
              <a:r>
                <a:rPr lang="es-CO" sz="11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(Unidades de área, como metros cuadrados)”.</a:t>
              </a:r>
              <a:endParaRPr lang="es-CO" sz="1100" dirty="0">
                <a:effectLst/>
                <a:ea typeface="Times New Roman" panose="02020603050405020304" pitchFamily="18" charset="0"/>
              </a:endParaRPr>
            </a:p>
            <a:p>
              <a:pPr indent="254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MX" sz="1100" u="sng" dirty="0">
                  <a:solidFill>
                    <a:srgbClr val="0563C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  <a:hlinkClick r:id="rId11"/>
                </a:rPr>
                <a:t>https://sentinel.esa.int/web/sentinel/user-guides/sentinel-1-sar/definitions</a:t>
              </a:r>
              <a:endParaRPr lang="es-CO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52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C86E3F57-0F5D-8974-303E-7C10EF8D3C84}"/>
              </a:ext>
            </a:extLst>
          </p:cNvPr>
          <p:cNvGrpSpPr/>
          <p:nvPr/>
        </p:nvGrpSpPr>
        <p:grpSpPr>
          <a:xfrm>
            <a:off x="290557" y="196552"/>
            <a:ext cx="10903340" cy="6571717"/>
            <a:chOff x="88306" y="83343"/>
            <a:chExt cx="11105591" cy="6743568"/>
          </a:xfrm>
        </p:grpSpPr>
        <p:pic>
          <p:nvPicPr>
            <p:cNvPr id="3" name="Imagen 2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33B58DB-847B-42F4-BDF6-189F1F8E8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6" y="2340455"/>
              <a:ext cx="4884921" cy="3270138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E8E0132-5BF6-4F04-BED1-90B8C332F55B}"/>
                </a:ext>
              </a:extLst>
            </p:cNvPr>
            <p:cNvSpPr txBox="1"/>
            <p:nvPr/>
          </p:nvSpPr>
          <p:spPr>
            <a:xfrm>
              <a:off x="286880" y="5582322"/>
              <a:ext cx="42458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000" dirty="0">
                  <a:hlinkClick r:id="rId4"/>
                </a:rPr>
                <a:t>https://gredos.usal.es/bitstream/handle/10366/138637/TFM_GonzalezCalvoL_Seguimientoycontrol.pdf;jsessionid=EEAFE7B66B5BEB0A0253CE84AC7C0A96?sequence=1</a:t>
              </a:r>
              <a:endParaRPr lang="es-CO" sz="1000" dirty="0"/>
            </a:p>
            <a:p>
              <a:endParaRPr lang="es-CO" sz="1000" dirty="0"/>
            </a:p>
          </p:txBody>
        </p:sp>
        <p:pic>
          <p:nvPicPr>
            <p:cNvPr id="6" name="Imagen 5" descr="Diagrama&#10;&#10;Descripción generada automáticamente">
              <a:extLst>
                <a:ext uri="{FF2B5EF4-FFF2-40B4-BE49-F238E27FC236}">
                  <a16:creationId xmlns:a16="http://schemas.microsoft.com/office/drawing/2014/main" id="{AC4B49BF-0990-4734-8D44-7375E49C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3249" y="985391"/>
              <a:ext cx="2656246" cy="2660423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E1C7B8B-4D08-497D-A1CA-096B01B3B65E}"/>
                </a:ext>
              </a:extLst>
            </p:cNvPr>
            <p:cNvSpPr txBox="1"/>
            <p:nvPr/>
          </p:nvSpPr>
          <p:spPr>
            <a:xfrm>
              <a:off x="6104709" y="3895347"/>
              <a:ext cx="503695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000" dirty="0">
                  <a:hlinkClick r:id="rId6" action="ppaction://hlinkfile"/>
                </a:rPr>
                <a:t>file:///C:/Users/Manuel%20Davila/Downloads/TFM_DeMata_Munoz_2019.pdf</a:t>
              </a:r>
              <a:endParaRPr lang="es-CO" sz="1100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78E7A0CE-DE89-461E-8346-DD055ACA0965}"/>
                </a:ext>
              </a:extLst>
            </p:cNvPr>
            <p:cNvSpPr txBox="1"/>
            <p:nvPr/>
          </p:nvSpPr>
          <p:spPr>
            <a:xfrm>
              <a:off x="6838966" y="6478911"/>
              <a:ext cx="339827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dirty="0">
                  <a:hlinkClick r:id="rId7"/>
                </a:rPr>
                <a:t>https://www.youtube.com/watch?v=PMjADwpLlfs</a:t>
              </a:r>
              <a:endParaRPr lang="es-CO" sz="1100" dirty="0"/>
            </a:p>
          </p:txBody>
        </p:sp>
        <p:pic>
          <p:nvPicPr>
            <p:cNvPr id="12" name="Imagen 11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3D0B7A8D-754A-48C6-96C3-5BF2E37C4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65" y="4348284"/>
              <a:ext cx="4176871" cy="2080936"/>
            </a:xfrm>
            <a:prstGeom prst="rect">
              <a:avLst/>
            </a:prstGeom>
          </p:spPr>
        </p:pic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6EF7E917-1A9D-4870-81AE-6F83FC4E2DF2}"/>
                </a:ext>
              </a:extLst>
            </p:cNvPr>
            <p:cNvSpPr/>
            <p:nvPr/>
          </p:nvSpPr>
          <p:spPr>
            <a:xfrm>
              <a:off x="160237" y="2340455"/>
              <a:ext cx="4832739" cy="387091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989873A-2F7E-40FF-8D1B-97C9C4C624DC}"/>
                </a:ext>
              </a:extLst>
            </p:cNvPr>
            <p:cNvSpPr/>
            <p:nvPr/>
          </p:nvSpPr>
          <p:spPr>
            <a:xfrm>
              <a:off x="6156943" y="1029720"/>
              <a:ext cx="5036954" cy="275722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7ADE9468-BF0B-4EA4-AA79-1D2EB218AED9}"/>
                </a:ext>
              </a:extLst>
            </p:cNvPr>
            <p:cNvSpPr/>
            <p:nvPr/>
          </p:nvSpPr>
          <p:spPr>
            <a:xfrm>
              <a:off x="5808618" y="4275911"/>
              <a:ext cx="5036954" cy="2551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B8C63A8E-077A-DF70-648A-6A5CADB5F16D}"/>
                </a:ext>
              </a:extLst>
            </p:cNvPr>
            <p:cNvGrpSpPr/>
            <p:nvPr/>
          </p:nvGrpSpPr>
          <p:grpSpPr>
            <a:xfrm>
              <a:off x="146391" y="83343"/>
              <a:ext cx="7108987" cy="2215453"/>
              <a:chOff x="146392" y="83343"/>
              <a:chExt cx="6878706" cy="2215453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7B942C7-F784-42F9-A4DF-CC42C330D250}"/>
                  </a:ext>
                </a:extLst>
              </p:cNvPr>
              <p:cNvSpPr txBox="1"/>
              <p:nvPr/>
            </p:nvSpPr>
            <p:spPr>
              <a:xfrm>
                <a:off x="4911860" y="598034"/>
                <a:ext cx="17935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b="1" dirty="0">
                    <a:solidFill>
                      <a:srgbClr val="C00000"/>
                    </a:solidFill>
                    <a:latin typeface="Bitter-Bold"/>
                  </a:rPr>
                  <a:t>POLARIZACIÓN</a:t>
                </a:r>
                <a:endParaRPr lang="es-MX" b="1" i="0" dirty="0">
                  <a:solidFill>
                    <a:srgbClr val="C00000"/>
                  </a:solidFill>
                  <a:effectLst/>
                  <a:latin typeface="Bitter-Bold"/>
                </a:endParaRP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0AE28BE8-AD87-4520-96AD-C49D88F07942}"/>
                  </a:ext>
                </a:extLst>
              </p:cNvPr>
              <p:cNvSpPr txBox="1"/>
              <p:nvPr/>
            </p:nvSpPr>
            <p:spPr>
              <a:xfrm>
                <a:off x="146392" y="975357"/>
                <a:ext cx="529106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000" dirty="0"/>
                  <a:t>El término </a:t>
                </a:r>
                <a:r>
                  <a:rPr lang="es-MX" sz="2000" b="1" dirty="0">
                    <a:solidFill>
                      <a:srgbClr val="C00000"/>
                    </a:solidFill>
                  </a:rPr>
                  <a:t>Polarización</a:t>
                </a:r>
                <a:r>
                  <a:rPr lang="es-MX" sz="2000" dirty="0"/>
                  <a:t> se refiere al fenómeno de la luz en propagarse en ondas Horizontales y Verticales que pueden ser filtrada para dejarlas pasar o detenerlas. </a:t>
                </a:r>
                <a:endParaRPr lang="es-CO" sz="2000" dirty="0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2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79625396-0A52-7033-515D-BD96C0DDC2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8600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6651D1FD-D835-3187-FE18-749E9A6D1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23711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D2F5CBFC-25AC-44FD-1006-97DD1E5E1A08}"/>
              </a:ext>
            </a:extLst>
          </p:cNvPr>
          <p:cNvGrpSpPr/>
          <p:nvPr/>
        </p:nvGrpSpPr>
        <p:grpSpPr>
          <a:xfrm>
            <a:off x="734938" y="111095"/>
            <a:ext cx="10348957" cy="6682812"/>
            <a:chOff x="625732" y="83343"/>
            <a:chExt cx="10501773" cy="6691314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7B942C7-F784-42F9-A4DF-CC42C330D250}"/>
                </a:ext>
              </a:extLst>
            </p:cNvPr>
            <p:cNvSpPr txBox="1"/>
            <p:nvPr/>
          </p:nvSpPr>
          <p:spPr>
            <a:xfrm>
              <a:off x="828942" y="524860"/>
              <a:ext cx="890471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2800" b="1" dirty="0">
                  <a:solidFill>
                    <a:srgbClr val="C00000"/>
                  </a:solidFill>
                  <a:latin typeface="Bitter-Bold"/>
                </a:rPr>
                <a:t>Polarizaciones Horizontales y Verticales Abril 12 de 2018</a:t>
              </a:r>
              <a:endParaRPr lang="es-MX" sz="2800" b="1" i="0" dirty="0">
                <a:solidFill>
                  <a:srgbClr val="C00000"/>
                </a:solidFill>
                <a:effectLst/>
                <a:latin typeface="Bitter-Bold"/>
              </a:endParaRPr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6E8D9B56-7CE8-4504-BD8A-7124E4B0BE35}"/>
                </a:ext>
              </a:extLst>
            </p:cNvPr>
            <p:cNvSpPr/>
            <p:nvPr/>
          </p:nvSpPr>
          <p:spPr>
            <a:xfrm>
              <a:off x="1696157" y="1589363"/>
              <a:ext cx="298105" cy="9332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7D7114D2-E315-4B10-A955-8C406923B93F}"/>
                </a:ext>
              </a:extLst>
            </p:cNvPr>
            <p:cNvGrpSpPr/>
            <p:nvPr/>
          </p:nvGrpSpPr>
          <p:grpSpPr>
            <a:xfrm>
              <a:off x="625732" y="1087064"/>
              <a:ext cx="10501773" cy="5687593"/>
              <a:chOff x="733423" y="1012310"/>
              <a:chExt cx="10742571" cy="5834201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9248310F-B8D6-4E79-8629-068B18830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423" y="1012310"/>
                <a:ext cx="10742571" cy="583420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</p:pic>
          <p:cxnSp>
            <p:nvCxnSpPr>
              <p:cNvPr id="10" name="Conector recto de flecha 9">
                <a:extLst>
                  <a:ext uri="{FF2B5EF4-FFF2-40B4-BE49-F238E27FC236}">
                    <a16:creationId xmlns:a16="http://schemas.microsoft.com/office/drawing/2014/main" id="{0ABA004D-E926-4B63-A7E9-36086055EA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8015" y="1713114"/>
                <a:ext cx="1546328" cy="682867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de flecha 10">
                <a:extLst>
                  <a:ext uri="{FF2B5EF4-FFF2-40B4-BE49-F238E27FC236}">
                    <a16:creationId xmlns:a16="http://schemas.microsoft.com/office/drawing/2014/main" id="{2705CE1F-B42E-4933-A6F2-A9A282004D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71460" y="1741572"/>
                <a:ext cx="773965" cy="654409"/>
              </a:xfrm>
              <a:prstGeom prst="straightConnector1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7E41C0C-E15D-4B3C-ADCE-281D9FA0779E}"/>
                  </a:ext>
                </a:extLst>
              </p:cNvPr>
              <p:cNvSpPr txBox="1"/>
              <p:nvPr/>
            </p:nvSpPr>
            <p:spPr>
              <a:xfrm>
                <a:off x="4823218" y="2370268"/>
                <a:ext cx="2703318" cy="352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Polarizaciones VH y VV</a:t>
                </a:r>
                <a:endParaRPr lang="es-CO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3" name="Rectángulo: esquinas redondeadas 12">
                <a:extLst>
                  <a:ext uri="{FF2B5EF4-FFF2-40B4-BE49-F238E27FC236}">
                    <a16:creationId xmlns:a16="http://schemas.microsoft.com/office/drawing/2014/main" id="{314A6D9A-FF8F-459E-8280-0455812E2F31}"/>
                  </a:ext>
                </a:extLst>
              </p:cNvPr>
              <p:cNvSpPr/>
              <p:nvPr/>
            </p:nvSpPr>
            <p:spPr>
              <a:xfrm>
                <a:off x="4327922" y="1443620"/>
                <a:ext cx="773965" cy="239070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7" name="Rectángulo: esquinas redondeadas 16">
                <a:extLst>
                  <a:ext uri="{FF2B5EF4-FFF2-40B4-BE49-F238E27FC236}">
                    <a16:creationId xmlns:a16="http://schemas.microsoft.com/office/drawing/2014/main" id="{2777F77D-AA69-4C5B-8346-9FFE1629494D}"/>
                  </a:ext>
                </a:extLst>
              </p:cNvPr>
              <p:cNvSpPr/>
              <p:nvPr/>
            </p:nvSpPr>
            <p:spPr>
              <a:xfrm>
                <a:off x="7897603" y="1419795"/>
                <a:ext cx="773965" cy="239070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4" name="Rectángulo: esquinas redondeadas 13">
                <a:extLst>
                  <a:ext uri="{FF2B5EF4-FFF2-40B4-BE49-F238E27FC236}">
                    <a16:creationId xmlns:a16="http://schemas.microsoft.com/office/drawing/2014/main" id="{277AF3AB-E1F4-4764-B30D-78D2E7A2F1DA}"/>
                  </a:ext>
                </a:extLst>
              </p:cNvPr>
              <p:cNvSpPr/>
              <p:nvPr/>
            </p:nvSpPr>
            <p:spPr>
              <a:xfrm>
                <a:off x="1024633" y="2164743"/>
                <a:ext cx="671525" cy="411050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39E11B2F-340A-43B7-81CB-32724B3D2E89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flipH="1" flipV="1">
                <a:off x="1846217" y="2370268"/>
                <a:ext cx="2977001" cy="176408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41D8B95-512F-479C-9244-A35FDF97254D}"/>
                  </a:ext>
                </a:extLst>
              </p:cNvPr>
              <p:cNvSpPr txBox="1"/>
              <p:nvPr/>
            </p:nvSpPr>
            <p:spPr>
              <a:xfrm>
                <a:off x="1709060" y="1816890"/>
                <a:ext cx="22618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 dirty="0">
                    <a:solidFill>
                      <a:schemeClr val="accent1"/>
                    </a:solidFill>
                  </a:rPr>
                  <a:t>Vistas en Abril 12 de 2018</a:t>
                </a:r>
                <a:endParaRPr lang="es-CO" sz="14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7" name="Conector recto de flecha 36">
                <a:extLst>
                  <a:ext uri="{FF2B5EF4-FFF2-40B4-BE49-F238E27FC236}">
                    <a16:creationId xmlns:a16="http://schemas.microsoft.com/office/drawing/2014/main" id="{9EA4BF7F-4636-4902-B4B0-B1306151D7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46217" y="1713115"/>
                <a:ext cx="252549" cy="1331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C92383FF-BFB3-9FA4-CAF3-7D21F5A40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228600"/>
              <a:ext cx="14239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396E127-21D0-1DEB-E03D-8666B08E0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427015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9970D527-B516-C119-1F38-ECDC861C17B0}"/>
              </a:ext>
            </a:extLst>
          </p:cNvPr>
          <p:cNvGrpSpPr/>
          <p:nvPr/>
        </p:nvGrpSpPr>
        <p:grpSpPr>
          <a:xfrm>
            <a:off x="1247685" y="153825"/>
            <a:ext cx="9699477" cy="6426437"/>
            <a:chOff x="1165126" y="83344"/>
            <a:chExt cx="10065965" cy="6702017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5F2B3AFF-DE68-D06A-2109-DE944F343DEC}"/>
                </a:ext>
              </a:extLst>
            </p:cNvPr>
            <p:cNvGrpSpPr/>
            <p:nvPr/>
          </p:nvGrpSpPr>
          <p:grpSpPr>
            <a:xfrm>
              <a:off x="1165126" y="83344"/>
              <a:ext cx="10065965" cy="6702017"/>
              <a:chOff x="1100831" y="83343"/>
              <a:chExt cx="10133223" cy="6705090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C8BD77E2-0914-4329-B957-86F6384D4095}"/>
                  </a:ext>
                </a:extLst>
              </p:cNvPr>
              <p:cNvGrpSpPr/>
              <p:nvPr/>
            </p:nvGrpSpPr>
            <p:grpSpPr>
              <a:xfrm>
                <a:off x="1100831" y="1271597"/>
                <a:ext cx="9686825" cy="5516836"/>
                <a:chOff x="1100831" y="1323851"/>
                <a:chExt cx="9686825" cy="5516836"/>
              </a:xfrm>
            </p:grpSpPr>
            <p:grpSp>
              <p:nvGrpSpPr>
                <p:cNvPr id="26" name="Grupo 25">
                  <a:extLst>
                    <a:ext uri="{FF2B5EF4-FFF2-40B4-BE49-F238E27FC236}">
                      <a16:creationId xmlns:a16="http://schemas.microsoft.com/office/drawing/2014/main" id="{D049517D-8EF9-438C-843A-D0A2622C76DE}"/>
                    </a:ext>
                  </a:extLst>
                </p:cNvPr>
                <p:cNvGrpSpPr/>
                <p:nvPr/>
              </p:nvGrpSpPr>
              <p:grpSpPr>
                <a:xfrm>
                  <a:off x="1100831" y="1323851"/>
                  <a:ext cx="9686825" cy="5516836"/>
                  <a:chOff x="1276541" y="1432043"/>
                  <a:chExt cx="9457157" cy="5319650"/>
                </a:xfrm>
              </p:grpSpPr>
              <p:pic>
                <p:nvPicPr>
                  <p:cNvPr id="4" name="Imagen 3">
                    <a:extLst>
                      <a:ext uri="{FF2B5EF4-FFF2-40B4-BE49-F238E27FC236}">
                        <a16:creationId xmlns:a16="http://schemas.microsoft.com/office/drawing/2014/main" id="{FF4C3C5F-E3B4-4ADD-ABDC-DB0FF7C8AC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76541" y="1432043"/>
                    <a:ext cx="9457157" cy="5319650"/>
                  </a:xfrm>
                  <a:prstGeom prst="rect">
                    <a:avLst/>
                  </a:prstGeom>
                </p:spPr>
              </p:pic>
              <p:cxnSp>
                <p:nvCxnSpPr>
                  <p:cNvPr id="5" name="Conector recto de flecha 4">
                    <a:extLst>
                      <a:ext uri="{FF2B5EF4-FFF2-40B4-BE49-F238E27FC236}">
                        <a16:creationId xmlns:a16="http://schemas.microsoft.com/office/drawing/2014/main" id="{C1259691-FB33-42D1-9AAC-0BA7B3859C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840481" y="1724460"/>
                    <a:ext cx="1506582" cy="522351"/>
                  </a:xfrm>
                  <a:prstGeom prst="straightConnector1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Conector recto de flecha 10">
                    <a:extLst>
                      <a:ext uri="{FF2B5EF4-FFF2-40B4-BE49-F238E27FC236}">
                        <a16:creationId xmlns:a16="http://schemas.microsoft.com/office/drawing/2014/main" id="{3E2D2B97-6748-41F3-9882-E3B9EFA7B9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278880" y="1724460"/>
                    <a:ext cx="1132114" cy="522351"/>
                  </a:xfrm>
                  <a:prstGeom prst="straightConnector1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CuadroTexto 15">
                    <a:extLst>
                      <a:ext uri="{FF2B5EF4-FFF2-40B4-BE49-F238E27FC236}">
                        <a16:creationId xmlns:a16="http://schemas.microsoft.com/office/drawing/2014/main" id="{11D27BFB-B859-4751-AE61-970F5EB3A1B8}"/>
                      </a:ext>
                    </a:extLst>
                  </p:cNvPr>
                  <p:cNvSpPr txBox="1"/>
                  <p:nvPr/>
                </p:nvSpPr>
                <p:spPr>
                  <a:xfrm>
                    <a:off x="3727268" y="2185851"/>
                    <a:ext cx="273449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MX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rPr>
                      <a:t>Polarizaciones VH y VV</a:t>
                    </a:r>
                    <a:endParaRPr lang="es-CO" dirty="0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658134D4-4AD8-4B86-A2D9-30F6A8CC3FDA}"/>
                    </a:ext>
                  </a:extLst>
                </p:cNvPr>
                <p:cNvSpPr txBox="1"/>
                <p:nvPr/>
              </p:nvSpPr>
              <p:spPr>
                <a:xfrm>
                  <a:off x="1923411" y="1912430"/>
                  <a:ext cx="1455359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400" dirty="0">
                      <a:solidFill>
                        <a:schemeClr val="accent1"/>
                      </a:solidFill>
                    </a:rPr>
                    <a:t>Vistas en Diciembre 20 de 2018</a:t>
                  </a:r>
                  <a:endParaRPr lang="es-CO" sz="14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28" name="Conector recto de flecha 27">
                  <a:extLst>
                    <a:ext uri="{FF2B5EF4-FFF2-40B4-BE49-F238E27FC236}">
                      <a16:creationId xmlns:a16="http://schemas.microsoft.com/office/drawing/2014/main" id="{4C81503A-431E-4E7F-A0C4-A3872B8162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77808" y="1698569"/>
                  <a:ext cx="603497" cy="28698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ángulo 28">
                  <a:extLst>
                    <a:ext uri="{FF2B5EF4-FFF2-40B4-BE49-F238E27FC236}">
                      <a16:creationId xmlns:a16="http://schemas.microsoft.com/office/drawing/2014/main" id="{CE1CC266-D890-4795-A040-21436A03CAF4}"/>
                    </a:ext>
                  </a:extLst>
                </p:cNvPr>
                <p:cNvSpPr/>
                <p:nvPr/>
              </p:nvSpPr>
              <p:spPr>
                <a:xfrm>
                  <a:off x="1611087" y="1589363"/>
                  <a:ext cx="319270" cy="10920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9AB0F19B-8727-21F7-30ED-13CEA4F0CCD2}"/>
                  </a:ext>
                </a:extLst>
              </p:cNvPr>
              <p:cNvSpPr txBox="1"/>
              <p:nvPr/>
            </p:nvSpPr>
            <p:spPr>
              <a:xfrm>
                <a:off x="1324031" y="710399"/>
                <a:ext cx="9910023" cy="545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  <a:latin typeface="Bitter-Bold"/>
                  </a:rPr>
                  <a:t>Polarizaciones Horizontales y Verticales diciembre 20 de 2018</a:t>
                </a:r>
                <a:endParaRPr lang="es-MX" sz="2800" b="1" i="0" dirty="0">
                  <a:solidFill>
                    <a:srgbClr val="C00000"/>
                  </a:solidFill>
                  <a:effectLst/>
                  <a:latin typeface="Bitter-Bold"/>
                </a:endParaRPr>
              </a:p>
            </p:txBody>
          </p:sp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D30F99B8-348B-81EB-3A84-21C97AA1B7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8600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B3904BD-2521-1095-BF80-21A84D9B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81640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7A3439E1-AA5E-7BB0-91B7-01FF6AAC4D92}"/>
              </a:ext>
            </a:extLst>
          </p:cNvPr>
          <p:cNvGrpSpPr/>
          <p:nvPr/>
        </p:nvGrpSpPr>
        <p:grpSpPr>
          <a:xfrm>
            <a:off x="264919" y="145279"/>
            <a:ext cx="10605331" cy="6226146"/>
            <a:chOff x="264919" y="83343"/>
            <a:chExt cx="10724972" cy="6288082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2AE3158-CBB8-0D86-33A4-1FC71F46627C}"/>
                </a:ext>
              </a:extLst>
            </p:cNvPr>
            <p:cNvGrpSpPr/>
            <p:nvPr/>
          </p:nvGrpSpPr>
          <p:grpSpPr>
            <a:xfrm>
              <a:off x="264919" y="83343"/>
              <a:ext cx="10724972" cy="6288082"/>
              <a:chOff x="264919" y="83343"/>
              <a:chExt cx="10724972" cy="6288082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7B942C7-F784-42F9-A4DF-CC42C330D250}"/>
                  </a:ext>
                </a:extLst>
              </p:cNvPr>
              <p:cNvSpPr txBox="1"/>
              <p:nvPr/>
            </p:nvSpPr>
            <p:spPr>
              <a:xfrm>
                <a:off x="264919" y="694641"/>
                <a:ext cx="107249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Flujo de trabajo para la estructuración de datos recibidos por el sensor</a:t>
                </a:r>
                <a:endParaRPr lang="es-MX" sz="24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2FD929E3-D9C0-9305-5E35-56553556F2E1}"/>
                  </a:ext>
                </a:extLst>
              </p:cNvPr>
              <p:cNvGrpSpPr/>
              <p:nvPr/>
            </p:nvGrpSpPr>
            <p:grpSpPr>
              <a:xfrm>
                <a:off x="555476" y="1156306"/>
                <a:ext cx="10195132" cy="5215119"/>
                <a:chOff x="555476" y="1156306"/>
                <a:chExt cx="10195132" cy="5215119"/>
              </a:xfrm>
            </p:grpSpPr>
            <p:grpSp>
              <p:nvGrpSpPr>
                <p:cNvPr id="3" name="Grupo 2">
                  <a:extLst>
                    <a:ext uri="{FF2B5EF4-FFF2-40B4-BE49-F238E27FC236}">
                      <a16:creationId xmlns:a16="http://schemas.microsoft.com/office/drawing/2014/main" id="{FF5ED64D-E53A-4B39-A8CF-181749448EEC}"/>
                    </a:ext>
                  </a:extLst>
                </p:cNvPr>
                <p:cNvGrpSpPr/>
                <p:nvPr/>
              </p:nvGrpSpPr>
              <p:grpSpPr>
                <a:xfrm>
                  <a:off x="555476" y="1156306"/>
                  <a:ext cx="10195132" cy="5215119"/>
                  <a:chOff x="508320" y="1124224"/>
                  <a:chExt cx="10838480" cy="5675923"/>
                </a:xfrm>
              </p:grpSpPr>
              <p:pic>
                <p:nvPicPr>
                  <p:cNvPr id="5" name="Imagen 4" descr="Interfaz de usuario gráfica, Aplicación&#10;&#10;Descripción generada automáticamente">
                    <a:extLst>
                      <a:ext uri="{FF2B5EF4-FFF2-40B4-BE49-F238E27FC236}">
                        <a16:creationId xmlns:a16="http://schemas.microsoft.com/office/drawing/2014/main" id="{AFE33D94-6C23-4C9E-9993-7154037897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8320" y="1124224"/>
                    <a:ext cx="10838480" cy="5675923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4" name="CuadroTexto 3">
                    <a:extLst>
                      <a:ext uri="{FF2B5EF4-FFF2-40B4-BE49-F238E27FC236}">
                        <a16:creationId xmlns:a16="http://schemas.microsoft.com/office/drawing/2014/main" id="{5BBAE7A6-6505-4E1C-A6F6-1F898059AA48}"/>
                      </a:ext>
                    </a:extLst>
                  </p:cNvPr>
                  <p:cNvSpPr txBox="1"/>
                  <p:nvPr/>
                </p:nvSpPr>
                <p:spPr>
                  <a:xfrm>
                    <a:off x="728556" y="1846698"/>
                    <a:ext cx="766194" cy="6001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CO" sz="1100" dirty="0"/>
                      <a:t>Archivo de entrada</a:t>
                    </a:r>
                  </a:p>
                </p:txBody>
              </p:sp>
              <p:sp>
                <p:nvSpPr>
                  <p:cNvPr id="6" name="CuadroTexto 5">
                    <a:extLst>
                      <a:ext uri="{FF2B5EF4-FFF2-40B4-BE49-F238E27FC236}">
                        <a16:creationId xmlns:a16="http://schemas.microsoft.com/office/drawing/2014/main" id="{8E6207AA-2258-4565-9469-5B1F91F95CD1}"/>
                      </a:ext>
                    </a:extLst>
                  </p:cNvPr>
                  <p:cNvSpPr txBox="1"/>
                  <p:nvPr/>
                </p:nvSpPr>
                <p:spPr>
                  <a:xfrm>
                    <a:off x="2083034" y="2087059"/>
                    <a:ext cx="1019075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s-CO"/>
                    </a:defPPr>
                    <a:lvl1pPr>
                      <a:defRPr sz="1100"/>
                    </a:lvl1pPr>
                  </a:lstStyle>
                  <a:p>
                    <a:r>
                      <a:rPr lang="es-CO" dirty="0"/>
                      <a:t>Para agregar información sobre posición y velocidad del satélite</a:t>
                    </a:r>
                  </a:p>
                </p:txBody>
              </p:sp>
              <p:sp>
                <p:nvSpPr>
                  <p:cNvPr id="11" name="CuadroTexto 10">
                    <a:extLst>
                      <a:ext uri="{FF2B5EF4-FFF2-40B4-BE49-F238E27FC236}">
                        <a16:creationId xmlns:a16="http://schemas.microsoft.com/office/drawing/2014/main" id="{9FB4816C-2882-4E72-8E96-C849B33CDA7B}"/>
                      </a:ext>
                    </a:extLst>
                  </p:cNvPr>
                  <p:cNvSpPr txBox="1"/>
                  <p:nvPr/>
                </p:nvSpPr>
                <p:spPr>
                  <a:xfrm>
                    <a:off x="3264089" y="2333862"/>
                    <a:ext cx="1371238" cy="21270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s-CO"/>
                    </a:defPPr>
                    <a:lvl1pPr>
                      <a:defRPr sz="1200"/>
                    </a:lvl1pPr>
                  </a:lstStyle>
                  <a:p>
                    <a:r>
                      <a:rPr lang="es-CO" sz="1100" dirty="0"/>
                      <a:t>Eliminar el ruido térmico, que es la energía de fondo que genera el receptor. Esto desvía la reflectividad del radar hacia valores más altos y obstaculiza la reflectividad</a:t>
                    </a:r>
                  </a:p>
                </p:txBody>
              </p:sp>
              <p:sp>
                <p:nvSpPr>
                  <p:cNvPr id="7" name="CuadroTexto 6">
                    <a:extLst>
                      <a:ext uri="{FF2B5EF4-FFF2-40B4-BE49-F238E27FC236}">
                        <a16:creationId xmlns:a16="http://schemas.microsoft.com/office/drawing/2014/main" id="{241A8B83-1731-45DF-832B-F4AC2EED92D0}"/>
                      </a:ext>
                    </a:extLst>
                  </p:cNvPr>
                  <p:cNvSpPr txBox="1"/>
                  <p:nvPr/>
                </p:nvSpPr>
                <p:spPr>
                  <a:xfrm>
                    <a:off x="4852191" y="2697290"/>
                    <a:ext cx="1414384" cy="17851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CO" sz="1100" dirty="0"/>
                      <a:t>Proporcionar imágenes en las que los valores de los píxeles se puedan relacionar con la dispersión del radar. Esto es esencial para el uso cuantitativo de los datos</a:t>
                    </a:r>
                  </a:p>
                </p:txBody>
              </p:sp>
              <p:sp>
                <p:nvSpPr>
                  <p:cNvPr id="13" name="CuadroTexto 12">
                    <a:extLst>
                      <a:ext uri="{FF2B5EF4-FFF2-40B4-BE49-F238E27FC236}">
                        <a16:creationId xmlns:a16="http://schemas.microsoft.com/office/drawing/2014/main" id="{03436F1B-2B50-425A-B7E3-43586C2C477A}"/>
                      </a:ext>
                    </a:extLst>
                  </p:cNvPr>
                  <p:cNvSpPr txBox="1"/>
                  <p:nvPr/>
                </p:nvSpPr>
                <p:spPr>
                  <a:xfrm>
                    <a:off x="6231922" y="2902730"/>
                    <a:ext cx="1760711" cy="17586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CO" sz="1100" dirty="0"/>
                      <a:t>Para compensar las distorsiones del terreno y re proyectar la escena a la proyección geográfica. Las variaciones ocurren por variaciones topográficas e inclinación del sensor.</a:t>
                    </a:r>
                  </a:p>
                </p:txBody>
              </p:sp>
              <p:pic>
                <p:nvPicPr>
                  <p:cNvPr id="10" name="Imagen 9" descr="Interfaz de usuario gráfica, Texto&#10;&#10;Descripción generada automáticamente">
                    <a:extLst>
                      <a:ext uri="{FF2B5EF4-FFF2-40B4-BE49-F238E27FC236}">
                        <a16:creationId xmlns:a16="http://schemas.microsoft.com/office/drawing/2014/main" id="{F39BC2F1-A516-4F30-96D8-D0DBF9C5E2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77623" y="1275887"/>
                    <a:ext cx="4367887" cy="950095"/>
                  </a:xfrm>
                  <a:prstGeom prst="rect">
                    <a:avLst/>
                  </a:prstGeom>
                </p:spPr>
              </p:pic>
              <p:sp>
                <p:nvSpPr>
                  <p:cNvPr id="16" name="CuadroTexto 15">
                    <a:extLst>
                      <a:ext uri="{FF2B5EF4-FFF2-40B4-BE49-F238E27FC236}">
                        <a16:creationId xmlns:a16="http://schemas.microsoft.com/office/drawing/2014/main" id="{11563283-1F3F-4875-8238-2D15AFB45CDE}"/>
                      </a:ext>
                    </a:extLst>
                  </p:cNvPr>
                  <p:cNvSpPr txBox="1"/>
                  <p:nvPr/>
                </p:nvSpPr>
                <p:spPr>
                  <a:xfrm>
                    <a:off x="7933906" y="3258636"/>
                    <a:ext cx="1655322" cy="13901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CO" sz="1100" dirty="0"/>
                      <a:t>Crear un subconjunto del territorio más cercano al terreno. Y guardar los archivos independientes de las polarizaciones VV y VH</a:t>
                    </a:r>
                  </a:p>
                </p:txBody>
              </p:sp>
              <p:sp>
                <p:nvSpPr>
                  <p:cNvPr id="17" name="CuadroTexto 16">
                    <a:extLst>
                      <a:ext uri="{FF2B5EF4-FFF2-40B4-BE49-F238E27FC236}">
                        <a16:creationId xmlns:a16="http://schemas.microsoft.com/office/drawing/2014/main" id="{C51C4B30-CCBC-476F-BC13-18EC8F0B41DF}"/>
                      </a:ext>
                    </a:extLst>
                  </p:cNvPr>
                  <p:cNvSpPr txBox="1"/>
                  <p:nvPr/>
                </p:nvSpPr>
                <p:spPr>
                  <a:xfrm>
                    <a:off x="9619754" y="3450911"/>
                    <a:ext cx="141438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CO" sz="1100" dirty="0"/>
                      <a:t>Grabar el archivo con los resultados</a:t>
                    </a:r>
                  </a:p>
                </p:txBody>
              </p:sp>
              <p:sp>
                <p:nvSpPr>
                  <p:cNvPr id="2" name="CuadroTexto 1">
                    <a:extLst>
                      <a:ext uri="{FF2B5EF4-FFF2-40B4-BE49-F238E27FC236}">
                        <a16:creationId xmlns:a16="http://schemas.microsoft.com/office/drawing/2014/main" id="{865AFD39-CE88-4BA5-A1AF-074D4AD7DBC6}"/>
                      </a:ext>
                    </a:extLst>
                  </p:cNvPr>
                  <p:cNvSpPr txBox="1"/>
                  <p:nvPr/>
                </p:nvSpPr>
                <p:spPr>
                  <a:xfrm>
                    <a:off x="671547" y="3388312"/>
                    <a:ext cx="2685330" cy="11724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MX" sz="1600" b="1" dirty="0">
                        <a:solidFill>
                          <a:srgbClr val="C00000"/>
                        </a:solidFill>
                      </a:rPr>
                      <a:t>Flujo de trabajo para filtrar “Ruidos” de las ondas de luz que atrapa el sensor del satélite</a:t>
                    </a:r>
                  </a:p>
                </p:txBody>
              </p:sp>
            </p:grpSp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009F646A-681B-63FB-BB93-B3B94F2BB1DF}"/>
                    </a:ext>
                  </a:extLst>
                </p:cNvPr>
                <p:cNvSpPr txBox="1"/>
                <p:nvPr/>
              </p:nvSpPr>
              <p:spPr>
                <a:xfrm>
                  <a:off x="1895698" y="1301250"/>
                  <a:ext cx="101907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s-CO"/>
                  </a:defPPr>
                  <a:lvl1pPr>
                    <a:defRPr sz="1100"/>
                  </a:lvl1pPr>
                </a:lstStyle>
                <a:p>
                  <a:r>
                    <a:rPr lang="es-CO" dirty="0"/>
                    <a:t>Radar/</a:t>
                  </a:r>
                  <a:r>
                    <a:rPr lang="es-CO" dirty="0" err="1"/>
                    <a:t>Apply-Orbit</a:t>
                  </a:r>
                  <a:r>
                    <a:rPr lang="es-CO" dirty="0"/>
                    <a:t> File</a:t>
                  </a:r>
                </a:p>
              </p:txBody>
            </p:sp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59970765-09BB-81EE-0DEB-3E69C84B83BD}"/>
                    </a:ext>
                  </a:extLst>
                </p:cNvPr>
                <p:cNvSpPr txBox="1"/>
                <p:nvPr/>
              </p:nvSpPr>
              <p:spPr>
                <a:xfrm>
                  <a:off x="3128212" y="1422220"/>
                  <a:ext cx="1339422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CO" sz="1100" dirty="0"/>
                    <a:t>Radar/</a:t>
                  </a:r>
                  <a:r>
                    <a:rPr lang="es-CO" sz="1100" dirty="0" err="1"/>
                    <a:t>Radiometrc</a:t>
                  </a:r>
                  <a:r>
                    <a:rPr lang="es-CO" sz="1100" dirty="0"/>
                    <a:t>/</a:t>
                  </a:r>
                  <a:r>
                    <a:rPr lang="es-CO" sz="1100" dirty="0" err="1"/>
                    <a:t>ThermalNoiseRemoval</a:t>
                  </a:r>
                  <a:endParaRPr lang="es-CO" sz="1100" dirty="0"/>
                </a:p>
              </p:txBody>
            </p:sp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4A87FBB3-81F0-7BCD-BE12-9A1E9E0FF173}"/>
                    </a:ext>
                  </a:extLst>
                </p:cNvPr>
                <p:cNvSpPr txBox="1"/>
                <p:nvPr/>
              </p:nvSpPr>
              <p:spPr>
                <a:xfrm>
                  <a:off x="4868683" y="1880402"/>
                  <a:ext cx="141438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100" dirty="0"/>
                    <a:t>Radar/</a:t>
                  </a:r>
                  <a:r>
                    <a:rPr lang="es-CO" sz="1100" dirty="0" err="1"/>
                    <a:t>Radiometrc</a:t>
                  </a:r>
                  <a:r>
                    <a:rPr lang="es-CO" sz="1100" dirty="0"/>
                    <a:t>/</a:t>
                  </a:r>
                  <a:r>
                    <a:rPr lang="es-CO" sz="1100" dirty="0" err="1"/>
                    <a:t>Calibration</a:t>
                  </a:r>
                  <a:endParaRPr lang="es-CO" sz="1100" dirty="0"/>
                </a:p>
              </p:txBody>
            </p:sp>
            <p:sp>
              <p:nvSpPr>
                <p:cNvPr id="31" name="CuadroTexto 30">
                  <a:extLst>
                    <a:ext uri="{FF2B5EF4-FFF2-40B4-BE49-F238E27FC236}">
                      <a16:creationId xmlns:a16="http://schemas.microsoft.com/office/drawing/2014/main" id="{83DF9140-D6A6-AAD1-E571-1BFE925CDDC6}"/>
                    </a:ext>
                  </a:extLst>
                </p:cNvPr>
                <p:cNvSpPr txBox="1"/>
                <p:nvPr/>
              </p:nvSpPr>
              <p:spPr>
                <a:xfrm>
                  <a:off x="7705623" y="2491732"/>
                  <a:ext cx="141438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100" dirty="0" err="1"/>
                    <a:t>Raster</a:t>
                  </a:r>
                  <a:r>
                    <a:rPr lang="es-CO" sz="1100" dirty="0"/>
                    <a:t>/</a:t>
                  </a:r>
                  <a:r>
                    <a:rPr lang="es-CO" sz="1100" dirty="0" err="1"/>
                    <a:t>Subset</a:t>
                  </a:r>
                  <a:endParaRPr lang="es-CO" sz="1100" dirty="0"/>
                </a:p>
              </p:txBody>
            </p:sp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FD8A4207-CE8E-C1E7-3FFA-9AE8022D38D0}"/>
                    </a:ext>
                  </a:extLst>
                </p:cNvPr>
                <p:cNvSpPr txBox="1"/>
                <p:nvPr/>
              </p:nvSpPr>
              <p:spPr>
                <a:xfrm>
                  <a:off x="9042121" y="2649977"/>
                  <a:ext cx="141438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100" dirty="0"/>
                    <a:t>Grabar el archivo con los resultados</a:t>
                  </a:r>
                </a:p>
              </p:txBody>
            </p:sp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58DEBCD4-CE71-7FF4-C1ED-B715FBDBCA86}"/>
                    </a:ext>
                  </a:extLst>
                </p:cNvPr>
                <p:cNvSpPr txBox="1"/>
                <p:nvPr/>
              </p:nvSpPr>
              <p:spPr>
                <a:xfrm>
                  <a:off x="5941859" y="2154584"/>
                  <a:ext cx="193948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Radar/</a:t>
                  </a:r>
                  <a:r>
                    <a:rPr lang="es-CO" sz="1000" dirty="0" err="1"/>
                    <a:t>Geometric</a:t>
                  </a:r>
                  <a:r>
                    <a:rPr lang="es-CO" sz="1000" dirty="0"/>
                    <a:t>/</a:t>
                  </a:r>
                  <a:r>
                    <a:rPr lang="es-CO" sz="1000" dirty="0" err="1"/>
                    <a:t>Terrain</a:t>
                  </a:r>
                  <a:r>
                    <a:rPr lang="es-CO" sz="1000" dirty="0"/>
                    <a:t> </a:t>
                  </a:r>
                  <a:r>
                    <a:rPr lang="es-CO" sz="1000" dirty="0" err="1"/>
                    <a:t>Correction</a:t>
                  </a:r>
                  <a:r>
                    <a:rPr lang="es-CO" sz="1000" dirty="0"/>
                    <a:t>/</a:t>
                  </a:r>
                  <a:r>
                    <a:rPr lang="es-CO" sz="1000" dirty="0" err="1"/>
                    <a:t>Terrain</a:t>
                  </a:r>
                  <a:r>
                    <a:rPr lang="es-CO" sz="1000" dirty="0"/>
                    <a:t> </a:t>
                  </a:r>
                  <a:r>
                    <a:rPr lang="es-CO" sz="1000" dirty="0" err="1"/>
                    <a:t>Correction</a:t>
                  </a:r>
                  <a:endParaRPr lang="es-CO" sz="1000" dirty="0"/>
                </a:p>
              </p:txBody>
            </p:sp>
          </p:grpSp>
          <p:pic>
            <p:nvPicPr>
              <p:cNvPr id="12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62AA882E-EC64-1171-C1DF-62744E7F06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8600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A1C9E4C-7BAE-8A3F-E661-8A5AB77E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5348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C52106C-AE60-8B6D-9EA0-3DFD15B1A312}"/>
              </a:ext>
            </a:extLst>
          </p:cNvPr>
          <p:cNvGrpSpPr/>
          <p:nvPr/>
        </p:nvGrpSpPr>
        <p:grpSpPr>
          <a:xfrm>
            <a:off x="179462" y="170916"/>
            <a:ext cx="11477002" cy="6197585"/>
            <a:chOff x="94003" y="66252"/>
            <a:chExt cx="11568866" cy="630225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18DABD46-3B90-58A0-3CFA-86428F29F11D}"/>
                </a:ext>
              </a:extLst>
            </p:cNvPr>
            <p:cNvGrpSpPr/>
            <p:nvPr/>
          </p:nvGrpSpPr>
          <p:grpSpPr>
            <a:xfrm>
              <a:off x="94003" y="66252"/>
              <a:ext cx="11568866" cy="6302250"/>
              <a:chOff x="94003" y="83343"/>
              <a:chExt cx="11568866" cy="6302250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1B26774-C0B0-476B-A81A-62CD9701C867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1F48BCF7-2A84-9119-F58D-A18F5C7D3472}"/>
                  </a:ext>
                </a:extLst>
              </p:cNvPr>
              <p:cNvGrpSpPr/>
              <p:nvPr/>
            </p:nvGrpSpPr>
            <p:grpSpPr>
              <a:xfrm>
                <a:off x="418742" y="1331270"/>
                <a:ext cx="8255237" cy="5054323"/>
                <a:chOff x="418742" y="1331270"/>
                <a:chExt cx="8255237" cy="5054323"/>
              </a:xfrm>
            </p:grpSpPr>
            <p:pic>
              <p:nvPicPr>
                <p:cNvPr id="4" name="Imagen 3">
                  <a:extLst>
                    <a:ext uri="{FF2B5EF4-FFF2-40B4-BE49-F238E27FC236}">
                      <a16:creationId xmlns:a16="http://schemas.microsoft.com/office/drawing/2014/main" id="{4D92E5D6-DB83-447F-B25E-71D36851E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8742" y="1331270"/>
                  <a:ext cx="8255237" cy="5054323"/>
                </a:xfrm>
                <a:prstGeom prst="rect">
                  <a:avLst/>
                </a:prstGeom>
              </p:spPr>
            </p:pic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96F978FF-9658-4748-92E6-E9A1A40140D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97675" y="3285159"/>
                  <a:ext cx="2276738" cy="5641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dirty="0">
                      <a:solidFill>
                        <a:schemeClr val="accent1"/>
                      </a:solidFill>
                    </a:rPr>
                    <a:t>Sigma 0 para </a:t>
                  </a:r>
                  <a:r>
                    <a:rPr lang="es-MX" b="1" dirty="0">
                      <a:solidFill>
                        <a:srgbClr val="FFC000"/>
                      </a:solidFill>
                    </a:rPr>
                    <a:t>_VH </a:t>
                  </a:r>
                  <a:r>
                    <a:rPr lang="es-MX" dirty="0">
                      <a:solidFill>
                        <a:schemeClr val="accent1"/>
                      </a:solidFill>
                    </a:rPr>
                    <a:t>y </a:t>
                  </a:r>
                  <a:r>
                    <a:rPr lang="es-MX" b="1" dirty="0">
                      <a:solidFill>
                        <a:srgbClr val="FF0000"/>
                      </a:solidFill>
                    </a:rPr>
                    <a:t>_VV </a:t>
                  </a:r>
                  <a:r>
                    <a:rPr lang="es-MX" dirty="0">
                      <a:solidFill>
                        <a:schemeClr val="accent1"/>
                      </a:solidFill>
                    </a:rPr>
                    <a:t>en las dos fechas</a:t>
                  </a:r>
                  <a:endParaRPr lang="es-CO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6" name="Rectángulo: esquinas redondeadas 5">
                  <a:extLst>
                    <a:ext uri="{FF2B5EF4-FFF2-40B4-BE49-F238E27FC236}">
                      <a16:creationId xmlns:a16="http://schemas.microsoft.com/office/drawing/2014/main" id="{0EDE67E7-5318-4796-ACDC-8EA06E003B4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3607" y="1678911"/>
                  <a:ext cx="900918" cy="209099"/>
                </a:xfrm>
                <a:prstGeom prst="roundRect">
                  <a:avLst/>
                </a:prstGeom>
                <a:noFill/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4" name="Rectángulo: esquinas redondeadas 13">
                  <a:extLst>
                    <a:ext uri="{FF2B5EF4-FFF2-40B4-BE49-F238E27FC236}">
                      <a16:creationId xmlns:a16="http://schemas.microsoft.com/office/drawing/2014/main" id="{38E4DAD5-A7DB-4054-9E2D-7D17E9D1F8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953368" y="1691392"/>
                  <a:ext cx="900918" cy="209099"/>
                </a:xfrm>
                <a:prstGeom prst="roundRect">
                  <a:avLst/>
                </a:prstGeom>
                <a:noFill/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5" name="Rectángulo: esquinas redondeadas 14">
                  <a:extLst>
                    <a:ext uri="{FF2B5EF4-FFF2-40B4-BE49-F238E27FC236}">
                      <a16:creationId xmlns:a16="http://schemas.microsoft.com/office/drawing/2014/main" id="{F8A739BB-50F2-4A1C-A833-9CCDF018D6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3607" y="3849335"/>
                  <a:ext cx="900918" cy="209099"/>
                </a:xfrm>
                <a:prstGeom prst="round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6" name="Rectángulo: esquinas redondeadas 15">
                  <a:extLst>
                    <a:ext uri="{FF2B5EF4-FFF2-40B4-BE49-F238E27FC236}">
                      <a16:creationId xmlns:a16="http://schemas.microsoft.com/office/drawing/2014/main" id="{7AEFEB4F-9E3A-4DC8-B056-8EF3AB1E5B5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825506" y="3853613"/>
                  <a:ext cx="900918" cy="209099"/>
                </a:xfrm>
                <a:prstGeom prst="round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63FD1E69-5A33-12B1-86F5-31092DF8D650}"/>
                  </a:ext>
                </a:extLst>
              </p:cNvPr>
              <p:cNvSpPr txBox="1"/>
              <p:nvPr/>
            </p:nvSpPr>
            <p:spPr>
              <a:xfrm>
                <a:off x="94003" y="702342"/>
                <a:ext cx="1140863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Imágenes de fuerza de reflexión: SIGMA_0 ambas fechas VH y VV</a:t>
                </a:r>
                <a:endParaRPr lang="es-MX" sz="2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76F4CFE1-C853-C4A5-E16D-AEE3D512CE8E}"/>
                  </a:ext>
                </a:extLst>
              </p:cNvPr>
              <p:cNvSpPr txBox="1"/>
              <p:nvPr/>
            </p:nvSpPr>
            <p:spPr>
              <a:xfrm>
                <a:off x="8952912" y="1867470"/>
                <a:ext cx="2709957" cy="4105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31800" marR="431800" algn="just"/>
                <a:r>
                  <a:rPr lang="es-CO" sz="2800" b="1" dirty="0">
                    <a:solidFill>
                      <a:srgbClr val="C00000"/>
                    </a:solidFill>
                    <a:effectLst/>
                    <a:ea typeface="Times New Roman" panose="02020603050405020304" pitchFamily="18" charset="0"/>
                  </a:rPr>
                  <a:t>Sigma 0</a:t>
                </a:r>
              </a:p>
              <a:p>
                <a:pPr marL="431800" marR="431800" algn="just"/>
                <a:endParaRPr lang="es-CO" sz="2800" b="1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</a:endParaRPr>
              </a:p>
              <a:p>
                <a:pPr marL="431800" marR="431800" algn="just"/>
                <a:r>
                  <a:rPr lang="es-CO" sz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“Esta es La medida de la </a:t>
                </a:r>
                <a:r>
                  <a:rPr lang="es-CO" b="1" dirty="0">
                    <a:solidFill>
                      <a:srgbClr val="C00000"/>
                    </a:solidFill>
                    <a:effectLst/>
                    <a:ea typeface="Times New Roman" panose="02020603050405020304" pitchFamily="18" charset="0"/>
                  </a:rPr>
                  <a:t>intensidad de una señal de radar reflejada desde un objeto geométrico</a:t>
                </a:r>
              </a:p>
              <a:p>
                <a:pPr marL="431800" marR="431800" algn="just"/>
                <a:endParaRPr lang="es-CO" sz="1200" b="1" dirty="0">
                  <a:solidFill>
                    <a:srgbClr val="C00000"/>
                  </a:solidFill>
                  <a:ea typeface="Times New Roman" panose="02020603050405020304" pitchFamily="18" charset="0"/>
                </a:endParaRPr>
              </a:p>
              <a:p>
                <a:pPr marL="431800" marR="431800" algn="just"/>
                <a:r>
                  <a:rPr lang="es-CO" sz="1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(Unidades de área, como metros cuadrados)”.</a:t>
                </a:r>
              </a:p>
              <a:p>
                <a:pPr marL="431800" marR="431800" algn="just"/>
                <a:endParaRPr lang="es-CO" sz="1200" dirty="0">
                  <a:effectLst/>
                  <a:ea typeface="Times New Roman" panose="02020603050405020304" pitchFamily="18" charset="0"/>
                </a:endParaRPr>
              </a:p>
              <a:p>
                <a:pPr indent="254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200" u="sng" dirty="0">
                    <a:solidFill>
                      <a:srgbClr val="0563C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  <a:hlinkClick r:id="rId4"/>
                  </a:rPr>
                  <a:t>https://sentinel.esa.int/web/sentinel/user-guides/sentinel-1-sar/definitions</a:t>
                </a:r>
                <a:endParaRPr lang="es-CO" sz="1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19976808-A076-7DFA-1A85-479742E6BD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28600"/>
                <a:ext cx="14239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396E191-20C7-E157-1869-42C6DE820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88380" y="228600"/>
              <a:ext cx="965675" cy="5581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02362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6885</TotalTime>
  <Words>1014</Words>
  <Application>Microsoft Office PowerPoint</Application>
  <PresentationFormat>Panorámica</PresentationFormat>
  <Paragraphs>144</Paragraphs>
  <Slides>15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Bitter-Bold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521</cp:revision>
  <cp:lastPrinted>2021-11-22T01:52:35Z</cp:lastPrinted>
  <dcterms:created xsi:type="dcterms:W3CDTF">2020-07-12T17:09:54Z</dcterms:created>
  <dcterms:modified xsi:type="dcterms:W3CDTF">2023-01-06T21:12:50Z</dcterms:modified>
</cp:coreProperties>
</file>