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565" r:id="rId3"/>
    <p:sldId id="468" r:id="rId4"/>
    <p:sldId id="342" r:id="rId5"/>
    <p:sldId id="386" r:id="rId6"/>
    <p:sldId id="414" r:id="rId7"/>
    <p:sldId id="465" r:id="rId8"/>
    <p:sldId id="466" r:id="rId9"/>
    <p:sldId id="437" r:id="rId10"/>
    <p:sldId id="447" r:id="rId11"/>
    <p:sldId id="452" r:id="rId12"/>
    <p:sldId id="453" r:id="rId13"/>
    <p:sldId id="456" r:id="rId14"/>
    <p:sldId id="457" r:id="rId15"/>
    <p:sldId id="566" r:id="rId16"/>
    <p:sldId id="568" r:id="rId17"/>
    <p:sldId id="369" r:id="rId18"/>
    <p:sldId id="372" r:id="rId19"/>
    <p:sldId id="374" r:id="rId20"/>
    <p:sldId id="376" r:id="rId21"/>
    <p:sldId id="257" r:id="rId22"/>
    <p:sldId id="258" r:id="rId23"/>
    <p:sldId id="259" r:id="rId24"/>
    <p:sldId id="265" r:id="rId25"/>
    <p:sldId id="268" r:id="rId26"/>
    <p:sldId id="271" r:id="rId27"/>
    <p:sldId id="274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Davila" initials="MD" lastIdx="1" clrIdx="0">
    <p:extLst>
      <p:ext uri="{19B8F6BF-5375-455C-9EA6-DF929625EA0E}">
        <p15:presenceInfo xmlns:p15="http://schemas.microsoft.com/office/powerpoint/2012/main" userId="ae0a69b19df6d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A22A-3813-4EFE-932A-5C8F7C3566EB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F6D6-99F8-4E36-A45E-DD8C834E6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7A4B-7C64-4915-A1AB-30157D45837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86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13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960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30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40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3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149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692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72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472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BC4CB1A8-0BD1-5877-58B1-C7573A500C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F17416B4-51C5-4D07-B78E-781A0B65F702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21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E104059-0300-585B-1427-22B8021B99D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23B9685-614B-4090-8E2F-8A454E7774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E317AA7A-C73A-8B92-C907-3F579BD2D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F3CEBC04-90F4-4593-925E-E3119B5566CE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21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978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2E0C91CB-A56C-683E-C7CE-19885C8EFD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E107FC2E-689A-42C4-A33B-217D4B59213F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22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0DD7D7C4-CF85-5C44-2362-FA04DF2E40C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26F8CC0-61C2-3BE1-5CAA-4B6C0E92C0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B4CDAEE2-1144-152F-CFA9-3CAC430E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1997FF9-1472-4642-9A5B-EBDDCF141535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22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2AE3D3E1-CD28-CCA9-EB96-DE7A5A4A5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97D5D4C8-301C-4C53-849F-D28BE525DE3E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23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D4AFD6CA-A4F4-F647-1561-2566420E00D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ECAD856-4E0A-2790-11A5-4A7980E81A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A0CE5A55-C16B-FA6E-8175-175EF4AE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D16ECDC-F79E-4DE2-82E9-1ADD5C773250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23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24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24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DDD9A23F-AFE8-46BF-8124-E8F3912DA8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CA3E076F-02CC-417B-8EA1-0197639E6FC5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25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80A1DDDF-4BEE-2593-E96D-E1B725B681F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69978602-3314-3AC2-0572-80A25ABE3D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8677" name="Text Box 3">
            <a:extLst>
              <a:ext uri="{FF2B5EF4-FFF2-40B4-BE49-F238E27FC236}">
                <a16:creationId xmlns:a16="http://schemas.microsoft.com/office/drawing/2014/main" id="{60391DFA-C032-BE63-756D-E2967C29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C9C4F2F9-E890-4B9B-9863-A7EEC68C80A0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25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F65B936-F892-FED6-2EAF-A984BDF031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DF13BE2F-17A5-461E-9F11-EC08118D766E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26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A9D3E525-E68E-0993-75F9-2038D2F3201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910315D5-DD4D-20F6-04B0-F7FCD72CCE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1C7686D9-07B0-720F-64BD-938AE54E4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4C07C499-EFE3-4FBF-AF7B-A1A2230CB9B4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26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1C1DC95F-8BCD-7C76-B3E9-88241BF255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61FB52A9-262F-404D-93DE-466E8D329FE9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27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873A28B0-C6B6-309A-C371-8BF618F95B1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05DBB7F-E73B-4082-D320-885766F0FB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64E00BA-7E2B-9244-ED8C-A5CE72E80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BC50A228-66E4-4D49-B54A-46E85C3E30B4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27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3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95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728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16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49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11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2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B97-7BA3-4B87-9282-444D140B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D94FC-BC48-4A71-BE0A-948A1F04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67510-C713-44E8-9F04-99C2F653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94D05-375B-489A-88D4-E2F90F6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46BF-0E68-4BD0-B530-97AE0FE9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B10-2A17-4241-B638-1595316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0A081-46FE-4260-A552-C21F4B45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B555-5E12-4D18-BBF9-E8AD621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1E898-95A1-4942-8AC4-EA0D1457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B54C4-5EF9-410C-AB4B-3634EA6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6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5E184-FE91-40FC-8499-D8A18BA7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268B3-66A4-4454-A7B2-81EED128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28FAF-15B1-4803-8DCA-87F89F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B0906-3CCD-4F71-A38E-35260DE7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B6F02-600A-463C-B595-E4BBD82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78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4347-788A-4874-BB5F-5F7D8BAD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9F3A-1C6F-4A9E-9FB5-C580B187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4A3D9-1492-40D6-9D80-CAF8498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B58FA-5773-4A96-B606-276E68B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6862C-413F-496B-8178-20B7D14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18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CF-39D3-4CF7-8ABB-E94856F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682B4-0B8D-46D6-AF22-849E78E7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1F489-DA28-405D-905A-B6C71DD2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55AFE-8AE1-4DA9-9B01-32DEBDD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DBFDC-DEAE-4AA1-A056-EB2B160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07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28BB-73CA-4D28-9A05-3642F1A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96A4-6AC3-467E-9713-54B15E93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779-0213-4753-9E90-16F91279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DA1B7-C350-4684-A06F-BDF90143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387DD-6E63-4D45-BDBC-A37ED9D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2A686-688F-47D9-B3D7-ED8E128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F4A8-CAB9-4234-84E0-AAEBE0A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8990-E55A-4C73-B0F9-ECCC27BE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20B0F-B866-4F86-A81C-75CF542E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B5E55B-2242-4B83-B2ED-5C3DA364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2C5AC9-0B7A-4C76-BA36-6FD9FE7BC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8E8005-34FA-4424-8ADE-1921720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78823-734A-40D7-8735-46EFC28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815D0-5A76-45FF-A0BC-24C329D2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6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17AE-02FB-4E90-8A89-3CD5AAC0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A37D7-9280-451E-AFCD-068AE0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5E10F-8BE7-4C85-B0BC-DE6D8AE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01E18-DD63-436C-85BA-F97E738D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0CE0C-15AF-460A-8D4D-ED85ADD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03FE2-D675-47DC-B787-09FBA46B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27B6E-11D6-4927-AE6A-EF2F8C5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81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6309-C2E1-469B-BCBE-1DD69D3E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A86CF-E586-4D51-AF1C-7C4441C3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CD51F-C176-4C87-BFBD-72F7B42B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6CA2D-0989-4A53-B997-3D5497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26B74-35D3-4FC3-9A94-2ED00156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A4D05-0672-4050-B4EF-D3831C01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6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E510-8C5A-4C78-A0BD-0CEE293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4FBAE-2CDC-4778-8F15-6BE1CA4B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18BDA-E03A-4053-A1A5-7B569DDC8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83606-749E-43B4-80CD-1ADB547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F0AF8-2A77-4E92-97E0-3E176276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C395E-68F9-4521-A5D5-73D730C8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39EB16-8F3F-4CB5-BE46-359C1FE4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0EFE-2B37-4674-B762-5F3270E3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CFD58-9609-436E-BABC-E967770E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748D-F4AB-4AD6-AFF0-901692AA8C45}" type="datetimeFigureOut">
              <a:rPr lang="es-CO" smtClean="0"/>
              <a:t>19/03/2023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EF269-B194-477D-9B91-C38D6A7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EA57B-2C93-4ACE-AD58-15A743C0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us-copernicus.eu/portal/wp-content/uploads/library/education/training/ATMO01_AirQuality_Monitoring.pdf" TargetMode="External"/><Relationship Id="rId3" Type="http://schemas.openxmlformats.org/officeDocument/2006/relationships/hyperlink" Target="https://www.bing.com/videos/search?q=sentinel+5p&amp;qpvt=sentinel+5p&amp;view=detail&amp;mid=7001E24B8F8549F430DA7001E24B8F8549F430DA&amp;&amp;FORM=VRDGAR&amp;ru=%2Fvideos%2Fsearch%3Fq%3Dsentinel%2B5p%26qpvt%3Dsentinel%2B5p%26FORM%3DVDRE" TargetMode="External"/><Relationship Id="rId7" Type="http://schemas.openxmlformats.org/officeDocument/2006/relationships/hyperlink" Target="https://www.youtube.com/watch?v=HN-WtMUnfKo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md.uniminuto.edu/web/pcis/mapas-satelitales" TargetMode="External"/><Relationship Id="rId11" Type="http://schemas.openxmlformats.org/officeDocument/2006/relationships/hyperlink" Target="https://intranet.uniminuto.edu/documents/16129/0/Informe+NO2+isf.pdf/b67c6fd3-fbde-401d-a995-28598fec160b" TargetMode="External"/><Relationship Id="rId5" Type="http://schemas.openxmlformats.org/officeDocument/2006/relationships/hyperlink" Target="https://www.bing.com/videos/search?q=sentinel+5p&amp;ru=%2fvideos%2fsearch%3fq%3dsentinel%2b5p%26qpvt%3dsentinel%2b5p%26FORM%3dVDRE&amp;qpvt=sentinel+5p&amp;view=detail&amp;mid=38B17EDE529C602302DF38B17EDE529C602302DF&amp;rvsmid=7001E24B8F8549F430DA7001E24B8F8549F430DA&amp;FORM=VDMCNR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bing.com/videos/search?q=sentinel+5p&amp;ru=%2fvideos%2fsearch%3fq%3dsentinel%2b5p%26qpvt%3dsentinel%2b5p%26FORM%3dVDRE&amp;qpvt=sentinel+5p&amp;view=detail&amp;mid=3A1B20C8972647A136873A1B20C8972647A13687&amp;rvsmid=7001E24B8F8549F430DA7001E24B8F8549F430DA&amp;FORM=VDMCNR" TargetMode="External"/><Relationship Id="rId9" Type="http://schemas.openxmlformats.org/officeDocument/2006/relationships/hyperlink" Target="http://umd.uniminuto.edu/web/pcis/mapas-satelitales/-/asset_publisher/a64ahFMouwal/content/analisis-de-la-calidad-del-aire-polo-a-polo-y-detalle-del-mundo?inheritRedirect=false&amp;redirect=http%3A%2F%2Fumd.uniminuto.edu%2Fweb%2Fpcis%2Fmapas-satelitales%3Fp_p_id%3D101_INSTANCE_a64ahFMouwal%26p_p_lifecycle%3D0%26p_p_state%3Dnormal%26p_p_mode%3Dview%26p_p_col_id%3Dcolumn-1%26p_p_col_count%3D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empo.com/ram/copenicus-no2-y-coronaviru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ludgeoambiental.org/dioxido-nitrogeno-no2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arth.esa.int/documents/247904/2506504/FFS-Tailoring-Sentinel-5P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saludgeoambiental.org/dioxido-nitrogeno-no2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corp.github.io/harp/doc/html/install.html#using-anacond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ocs.conda.io/projects/conda/en/latest/user-guide/getting-starte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conda.org/stcorp/visan" TargetMode="External"/><Relationship Id="rId5" Type="http://schemas.openxmlformats.org/officeDocument/2006/relationships/hyperlink" Target="https://stcorp.github.io/visan/manual.html#startin" TargetMode="External"/><Relationship Id="rId4" Type="http://schemas.openxmlformats.org/officeDocument/2006/relationships/hyperlink" Target="https://stcorp.github.io/visan/index.html" TargetMode="Externa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888783-7FAF-4F15-9E63-03849DD1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0" y="6160227"/>
            <a:ext cx="1224667" cy="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302004" y="1130730"/>
            <a:ext cx="107379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INGENIEROS SIN FRONTERAS</a:t>
            </a:r>
          </a:p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Manuel Dávila </a:t>
            </a:r>
            <a:r>
              <a:rPr lang="es-CO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Sguerra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Calidad de aire utilizando: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Aerosoles: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NO2 vs Corona Virus: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5P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Lanzamiento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Preparación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Servicios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s-CO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	            					</a:t>
            </a:r>
          </a:p>
          <a:p>
            <a:pPr algn="ctr" fontAlgn="base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7EAFA4-383F-4C3E-8E87-BA9DB5186515}"/>
              </a:ext>
            </a:extLst>
          </p:cNvPr>
          <p:cNvSpPr txBox="1"/>
          <p:nvPr/>
        </p:nvSpPr>
        <p:spPr>
          <a:xfrm>
            <a:off x="302004" y="4617352"/>
            <a:ext cx="11038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conocimientos:</a:t>
            </a:r>
          </a:p>
          <a:p>
            <a:pPr algn="ctr"/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Mapas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Satelitáles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- Portal UNIMINUTO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200" b="1" dirty="0">
              <a:solidFill>
                <a:srgbClr val="954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rgbClr val="954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https://www.youtube.com/watch?v=HN-WtMUnfKo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https://rus-copernicus.eu/portal/wp-content/uploads/library/education/training/ATMO01_AirQuality_Monitoring.pdf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hlinkClick r:id="rId9"/>
            <a:extLst>
              <a:ext uri="{FF2B5EF4-FFF2-40B4-BE49-F238E27FC236}">
                <a16:creationId xmlns:a16="http://schemas.microsoft.com/office/drawing/2014/main" id="{87E895A4-CDC9-4828-809B-28E8AF5A58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8304" y="2152854"/>
            <a:ext cx="800386" cy="534273"/>
          </a:xfrm>
          <a:prstGeom prst="rect">
            <a:avLst/>
          </a:prstGeom>
        </p:spPr>
      </p:pic>
      <p:pic>
        <p:nvPicPr>
          <p:cNvPr id="8" name="Imagen 7">
            <a:hlinkClick r:id="rId11"/>
            <a:extLst>
              <a:ext uri="{FF2B5EF4-FFF2-40B4-BE49-F238E27FC236}">
                <a16:creationId xmlns:a16="http://schemas.microsoft.com/office/drawing/2014/main" id="{1035B846-7569-48F2-AE30-6517A5046F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8304" y="2894727"/>
            <a:ext cx="800386" cy="534273"/>
          </a:xfrm>
          <a:prstGeom prst="rect">
            <a:avLst/>
          </a:prstGeom>
        </p:spPr>
      </p:pic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37BEAFA-4C87-4794-A5B8-EBF28F2C66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68" y="102671"/>
            <a:ext cx="2935557" cy="8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8E8504-AC8B-498C-92C6-CC027F6A40C5}"/>
              </a:ext>
            </a:extLst>
          </p:cNvPr>
          <p:cNvSpPr txBox="1"/>
          <p:nvPr/>
        </p:nvSpPr>
        <p:spPr>
          <a:xfrm>
            <a:off x="194602" y="833489"/>
            <a:ext cx="1168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proceso para ver mapamundi con los resultados de niveles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9FFA095-8A07-462D-A62A-9015A865D0CC}"/>
              </a:ext>
            </a:extLst>
          </p:cNvPr>
          <p:cNvGrpSpPr/>
          <p:nvPr/>
        </p:nvGrpSpPr>
        <p:grpSpPr>
          <a:xfrm>
            <a:off x="35124" y="1202821"/>
            <a:ext cx="12139682" cy="5426525"/>
            <a:chOff x="35124" y="1202821"/>
            <a:chExt cx="12139682" cy="5426525"/>
          </a:xfrm>
        </p:grpSpPr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4552784-4BB9-46A1-AD01-60C86821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4" y="1202821"/>
              <a:ext cx="4868189" cy="3909303"/>
            </a:xfrm>
            <a:prstGeom prst="rect">
              <a:avLst/>
            </a:prstGeom>
          </p:spPr>
        </p:pic>
        <p:pic>
          <p:nvPicPr>
            <p:cNvPr id="4" name="Imagen 3" descr="Pantalla de celular con una pelota de fútbol&#10;&#10;Descripción generada automáticamente con confianza baja">
              <a:extLst>
                <a:ext uri="{FF2B5EF4-FFF2-40B4-BE49-F238E27FC236}">
                  <a16:creationId xmlns:a16="http://schemas.microsoft.com/office/drawing/2014/main" id="{39D94C0F-86CD-4058-926D-07AB6A50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567" y="2398007"/>
              <a:ext cx="6894239" cy="4231339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027A6AC-738D-4113-9AA5-BE30FD702A8F}"/>
                </a:ext>
              </a:extLst>
            </p:cNvPr>
            <p:cNvSpPr/>
            <p:nvPr/>
          </p:nvSpPr>
          <p:spPr>
            <a:xfrm>
              <a:off x="358588" y="2043954"/>
              <a:ext cx="4536141" cy="4123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79CB818-152A-41CF-ACC2-813ADF750BAF}"/>
                </a:ext>
              </a:extLst>
            </p:cNvPr>
            <p:cNvSpPr/>
            <p:nvPr/>
          </p:nvSpPr>
          <p:spPr>
            <a:xfrm>
              <a:off x="358588" y="3030071"/>
              <a:ext cx="2646450" cy="2673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errar llave 5">
              <a:extLst>
                <a:ext uri="{FF2B5EF4-FFF2-40B4-BE49-F238E27FC236}">
                  <a16:creationId xmlns:a16="http://schemas.microsoft.com/office/drawing/2014/main" id="{E39B6234-6154-42CB-99D0-D82A69FE5AAF}"/>
                </a:ext>
              </a:extLst>
            </p:cNvPr>
            <p:cNvSpPr/>
            <p:nvPr/>
          </p:nvSpPr>
          <p:spPr>
            <a:xfrm>
              <a:off x="5002306" y="204395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E54AF2-B847-400E-A83A-EDE024AEB5B1}"/>
                </a:ext>
              </a:extLst>
            </p:cNvPr>
            <p:cNvSpPr txBox="1"/>
            <p:nvPr/>
          </p:nvSpPr>
          <p:spPr>
            <a:xfrm>
              <a:off x="5111158" y="2059807"/>
              <a:ext cx="7019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la carga el comando </a:t>
              </a:r>
              <a:r>
                <a:rPr lang="es-CO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resultado: Mapamundi </a:t>
              </a:r>
            </a:p>
          </p:txBody>
        </p:sp>
        <p:sp>
          <p:nvSpPr>
            <p:cNvPr id="12" name="Cerrar llave 11">
              <a:extLst>
                <a:ext uri="{FF2B5EF4-FFF2-40B4-BE49-F238E27FC236}">
                  <a16:creationId xmlns:a16="http://schemas.microsoft.com/office/drawing/2014/main" id="{F6EE8E82-25BA-4206-BAEE-CA33FC541E5F}"/>
                </a:ext>
              </a:extLst>
            </p:cNvPr>
            <p:cNvSpPr/>
            <p:nvPr/>
          </p:nvSpPr>
          <p:spPr>
            <a:xfrm>
              <a:off x="3229727" y="295128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F2AA802-A96B-4EDD-88D5-98B85A9D32FB}"/>
                </a:ext>
              </a:extLst>
            </p:cNvPr>
            <p:cNvSpPr txBox="1"/>
            <p:nvPr/>
          </p:nvSpPr>
          <p:spPr>
            <a:xfrm>
              <a:off x="3383551" y="2825661"/>
              <a:ext cx="14475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se da para ver el mapamundi</a:t>
              </a:r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74CDA6F7-5CD7-4F86-9603-F3F5600564FB}"/>
                </a:ext>
              </a:extLst>
            </p:cNvPr>
            <p:cNvSpPr/>
            <p:nvPr/>
          </p:nvSpPr>
          <p:spPr>
            <a:xfrm>
              <a:off x="4939172" y="3194993"/>
              <a:ext cx="311196" cy="412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8FC1BF2-7229-4A0D-9A70-5AE139A30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2140086" y="692471"/>
            <a:ext cx="648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cargado,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sp>
        <p:nvSpPr>
          <p:cNvPr id="3" name="Arco 2">
            <a:extLst>
              <a:ext uri="{FF2B5EF4-FFF2-40B4-BE49-F238E27FC236}">
                <a16:creationId xmlns:a16="http://schemas.microsoft.com/office/drawing/2014/main" id="{87F40BE4-A721-4ED5-BA1A-4C2CD45ED658}"/>
              </a:ext>
            </a:extLst>
          </p:cNvPr>
          <p:cNvSpPr/>
          <p:nvPr/>
        </p:nvSpPr>
        <p:spPr>
          <a:xfrm rot="18228421">
            <a:off x="7899318" y="2296005"/>
            <a:ext cx="3048669" cy="3378803"/>
          </a:xfrm>
          <a:prstGeom prst="arc">
            <a:avLst>
              <a:gd name="adj1" fmla="val 16066484"/>
              <a:gd name="adj2" fmla="val 355059"/>
            </a:avLst>
          </a:prstGeom>
          <a:ln w="2540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F8B2C78-3841-4BC1-B587-4EDB23C505CD}"/>
              </a:ext>
            </a:extLst>
          </p:cNvPr>
          <p:cNvGrpSpPr/>
          <p:nvPr/>
        </p:nvGrpSpPr>
        <p:grpSpPr>
          <a:xfrm>
            <a:off x="196823" y="1056931"/>
            <a:ext cx="11478717" cy="4340813"/>
            <a:chOff x="196823" y="1056931"/>
            <a:chExt cx="11478717" cy="4340813"/>
          </a:xfrm>
        </p:grpSpPr>
        <p:pic>
          <p:nvPicPr>
            <p:cNvPr id="12" name="Imagen 11" descr="Captura de pantalla de un celular con una pelota&#10;&#10;Descripción generada automáticamente con confianza media">
              <a:extLst>
                <a:ext uri="{FF2B5EF4-FFF2-40B4-BE49-F238E27FC236}">
                  <a16:creationId xmlns:a16="http://schemas.microsoft.com/office/drawing/2014/main" id="{FCDE6CE1-DC39-482E-BC1C-A762320FF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23" y="1056931"/>
              <a:ext cx="5899107" cy="3645516"/>
            </a:xfrm>
            <a:prstGeom prst="rect">
              <a:avLst/>
            </a:prstGeom>
          </p:spPr>
        </p:pic>
        <p:pic>
          <p:nvPicPr>
            <p:cNvPr id="13" name="Imagen 12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D98F9A6-782F-4869-9811-68DF29FA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92" y="1463294"/>
              <a:ext cx="6066348" cy="3753170"/>
            </a:xfrm>
            <a:prstGeom prst="rect">
              <a:avLst/>
            </a:prstGeom>
          </p:spPr>
        </p:pic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0EE8DF38-81C0-48C5-8B00-BE7491DD9070}"/>
                </a:ext>
              </a:extLst>
            </p:cNvPr>
            <p:cNvSpPr/>
            <p:nvPr/>
          </p:nvSpPr>
          <p:spPr>
            <a:xfrm>
              <a:off x="9748008" y="2768367"/>
              <a:ext cx="1803633" cy="2206304"/>
            </a:xfrm>
            <a:prstGeom prst="round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E784992-B2B9-4892-B6AB-BDBE75630936}"/>
                </a:ext>
              </a:extLst>
            </p:cNvPr>
            <p:cNvSpPr txBox="1"/>
            <p:nvPr/>
          </p:nvSpPr>
          <p:spPr>
            <a:xfrm>
              <a:off x="757155" y="5028412"/>
              <a:ext cx="425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El mapamundi se puede rotar con el mouse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B2AC055-9BDB-4AA4-B04C-47CEA9E1CD3B}"/>
              </a:ext>
            </a:extLst>
          </p:cNvPr>
          <p:cNvSpPr txBox="1"/>
          <p:nvPr/>
        </p:nvSpPr>
        <p:spPr>
          <a:xfrm>
            <a:off x="348209" y="5710723"/>
            <a:ext cx="113273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ttp://umd.uniminuto.edu/web/pcis/mapas-satelitales/-/asset_publisher/a64ahFMouwal/content/analisis-de-la-calidad-del-aire-polo-a-polo-y-detalle-del-mundo?inheritRedirect=false&amp;redirect=http%3A%2F%2Fumd.uniminuto.edu%2Fweb%2Fpcis%2Fmapas-satelitales%3Fp_p_id%3D101_INSTANCE_a64ahFMouwal%26p_p_lifecycle%3D0%26p_p_state%3Dnormal%26p_p_mode%3Dview%26p_p_col_id%3Dcolumn-1%26p_p_col_count%3D1</a:t>
            </a:r>
          </a:p>
        </p:txBody>
      </p: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CB17DE0-10CF-45FF-A8DA-4A3A08FC9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3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3783787" y="709787"/>
            <a:ext cx="387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D4D061-6FD0-4F76-96C1-C3F3827185A6}"/>
              </a:ext>
            </a:extLst>
          </p:cNvPr>
          <p:cNvSpPr txBox="1"/>
          <p:nvPr/>
        </p:nvSpPr>
        <p:spPr>
          <a:xfrm>
            <a:off x="1581631" y="1334110"/>
            <a:ext cx="746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Se  repite el proceso con los datos adecuados como se muestra al comienzo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96C05FB-2AB3-49F5-9976-8DD858FACF17}"/>
              </a:ext>
            </a:extLst>
          </p:cNvPr>
          <p:cNvSpPr/>
          <p:nvPr/>
        </p:nvSpPr>
        <p:spPr>
          <a:xfrm>
            <a:off x="1775521" y="2025474"/>
            <a:ext cx="7059225" cy="217864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A23986-5738-4BC1-9639-69EBD6740210}"/>
              </a:ext>
            </a:extLst>
          </p:cNvPr>
          <p:cNvSpPr txBox="1"/>
          <p:nvPr/>
        </p:nvSpPr>
        <p:spPr>
          <a:xfrm>
            <a:off x="2105045" y="1929777"/>
            <a:ext cx="64001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Análisis de contaminación de </a:t>
            </a:r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en el mundo y su relación con el Corona Virus</a:t>
            </a:r>
          </a:p>
          <a:p>
            <a:pPr algn="ctr"/>
            <a:endParaRPr lang="es-C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Satélite </a:t>
            </a:r>
            <a:r>
              <a:rPr lang="es-C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 -5</a:t>
            </a: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Herramienta utilizada </a:t>
            </a:r>
            <a:r>
              <a:rPr lang="es-CO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VISAN</a:t>
            </a:r>
          </a:p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Datos del vuelo en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</a:t>
            </a:r>
            <a:r>
              <a:rPr lang="fr-FR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L2__NO2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_20191031T171217_20191031T185347_10617_01_010302_20191106T191523.nc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S5P_OFFL_L2__NO2____20191125T123732_20191125T141901_10969_01_010302_20191201T151046.nc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S5P_OFFL_L2__NO2____20191129T112112_20191129T130241_11025_01_010302_20191205T142410.nc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S5P_OFFL_L2__NO2____20191130T023438_20191130T041608_11034_01_010302_20191206T044528.nc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</a:t>
            </a:r>
            <a:r>
              <a:rPr lang="fr-FR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L2__NO2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_20191130T160636_20191130T174805_11042_01_010302_20191206T184245.nc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S5P_OFFL_L2__NO2____20191201T104302_20191201T122432_11053_01_010302_20191207T132326.nc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S5P_OFFL_L2__NO2____20191216T073839_20191216T092009_11264_01_010302_20191219T121657.nc</a:t>
            </a:r>
          </a:p>
          <a:p>
            <a:pPr algn="just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S5P_OFFL_L2__NO2____20191217T071936_20191217T090106_11278_01_010302_20191220T022829.nc</a:t>
            </a:r>
          </a:p>
          <a:p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Fecha de vuelos Octubre – Noviembre de 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55B16E-5EFF-4658-99A0-A30F6BAFA8CC}"/>
              </a:ext>
            </a:extLst>
          </p:cNvPr>
          <p:cNvSpPr txBox="1"/>
          <p:nvPr/>
        </p:nvSpPr>
        <p:spPr>
          <a:xfrm>
            <a:off x="2891074" y="4362814"/>
            <a:ext cx="5778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Tipo de Producto L2__NO2, Nivel de procesamiento L2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11E6D-A1F2-41A6-8A9C-B28928D9D230}"/>
              </a:ext>
            </a:extLst>
          </p:cNvPr>
          <p:cNvSpPr txBox="1"/>
          <p:nvPr/>
        </p:nvSpPr>
        <p:spPr>
          <a:xfrm>
            <a:off x="427300" y="5040086"/>
            <a:ext cx="10610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>
                <a:solidFill>
                  <a:schemeClr val="accent1"/>
                </a:solidFill>
              </a:rPr>
              <a:t>Nota: el </a:t>
            </a:r>
            <a:r>
              <a:rPr lang="es-CO" dirty="0">
                <a:solidFill>
                  <a:srgbClr val="C00000"/>
                </a:solidFill>
              </a:rPr>
              <a:t>tipo de producto </a:t>
            </a:r>
            <a:r>
              <a:rPr lang="es-CO" dirty="0">
                <a:solidFill>
                  <a:schemeClr val="accent1"/>
                </a:solidFill>
              </a:rPr>
              <a:t>mencionado es muy importante en el momento de usar el Open Access Hub para escoger los territorios pues definen los sensores que se usarán y que son diferentes para el caso de Aerosol o del NO2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C4EF557-80B1-4640-9B99-2B18DF3542B8}"/>
              </a:ext>
            </a:extLst>
          </p:cNvPr>
          <p:cNvCxnSpPr>
            <a:cxnSpLocks/>
          </p:cNvCxnSpPr>
          <p:nvPr/>
        </p:nvCxnSpPr>
        <p:spPr>
          <a:xfrm flipV="1">
            <a:off x="1935805" y="4615121"/>
            <a:ext cx="2548646" cy="42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id="{27C095D1-8DA1-436B-B063-E448977F944D}"/>
              </a:ext>
            </a:extLst>
          </p:cNvPr>
          <p:cNvSpPr/>
          <p:nvPr/>
        </p:nvSpPr>
        <p:spPr>
          <a:xfrm>
            <a:off x="1241889" y="4985368"/>
            <a:ext cx="1763149" cy="43016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A521012-C2D6-408A-BBF4-53388F9934A8}"/>
              </a:ext>
            </a:extLst>
          </p:cNvPr>
          <p:cNvSpPr/>
          <p:nvPr/>
        </p:nvSpPr>
        <p:spPr>
          <a:xfrm>
            <a:off x="3055837" y="2707322"/>
            <a:ext cx="564204" cy="133368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EA29C79-AE7E-4F57-B933-D46466F65DC8}"/>
              </a:ext>
            </a:extLst>
          </p:cNvPr>
          <p:cNvSpPr/>
          <p:nvPr/>
        </p:nvSpPr>
        <p:spPr>
          <a:xfrm>
            <a:off x="4848496" y="4321990"/>
            <a:ext cx="932032" cy="37937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FB5F52A-94FE-41B4-A5E6-456482885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3783787" y="709787"/>
            <a:ext cx="387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3FB768A-D891-41D6-BB65-BFD47816172A}"/>
              </a:ext>
            </a:extLst>
          </p:cNvPr>
          <p:cNvGrpSpPr/>
          <p:nvPr/>
        </p:nvGrpSpPr>
        <p:grpSpPr>
          <a:xfrm>
            <a:off x="216696" y="1086645"/>
            <a:ext cx="11739266" cy="5312667"/>
            <a:chOff x="216696" y="1086645"/>
            <a:chExt cx="11739266" cy="5312667"/>
          </a:xfrm>
        </p:grpSpPr>
        <p:pic>
          <p:nvPicPr>
            <p:cNvPr id="5" name="Imagen 4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696F7744-4A40-429C-9C2A-E6D29708A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6" y="1086645"/>
              <a:ext cx="6808402" cy="5153901"/>
            </a:xfrm>
            <a:prstGeom prst="rect">
              <a:avLst/>
            </a:prstGeom>
          </p:spPr>
        </p:pic>
        <p:pic>
          <p:nvPicPr>
            <p:cNvPr id="8" name="Imagen 7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142E342E-33B8-465F-A136-73341370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79060"/>
              <a:ext cx="5859962" cy="3620252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0C4E061-ED95-4DEC-AB1D-3C4AE6211A7C}"/>
                </a:ext>
              </a:extLst>
            </p:cNvPr>
            <p:cNvSpPr txBox="1"/>
            <p:nvPr/>
          </p:nvSpPr>
          <p:spPr>
            <a:xfrm>
              <a:off x="717466" y="3919620"/>
              <a:ext cx="526313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 = 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harp.import_product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r"D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:\mapas\calidad-del-aire\tutorial\no2\datos-del-satelite\S5P_OFFL_L2__NO2____20191031T171217_20191031T185347_10617_01_010302_20191106T191523.nc")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418F37B-0A5F-49FC-A5EE-6BB5D1983B09}"/>
                </a:ext>
              </a:extLst>
            </p:cNvPr>
            <p:cNvSpPr/>
            <p:nvPr/>
          </p:nvSpPr>
          <p:spPr>
            <a:xfrm>
              <a:off x="646999" y="2222859"/>
              <a:ext cx="5947795" cy="44001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87D3226D-D587-4115-9963-E3A664F44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4190" y="2717504"/>
              <a:ext cx="2467102" cy="120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Cerrar llave 2">
              <a:extLst>
                <a:ext uri="{FF2B5EF4-FFF2-40B4-BE49-F238E27FC236}">
                  <a16:creationId xmlns:a16="http://schemas.microsoft.com/office/drawing/2014/main" id="{748A7BA9-BDB5-48B2-AEA8-009E93C7E719}"/>
                </a:ext>
              </a:extLst>
            </p:cNvPr>
            <p:cNvSpPr/>
            <p:nvPr/>
          </p:nvSpPr>
          <p:spPr>
            <a:xfrm>
              <a:off x="7126941" y="2231473"/>
              <a:ext cx="89647" cy="440010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FA893E2-F9B3-4D9C-A72C-F387DF5E56D5}"/>
                </a:ext>
              </a:extLst>
            </p:cNvPr>
            <p:cNvSpPr txBox="1"/>
            <p:nvPr/>
          </p:nvSpPr>
          <p:spPr>
            <a:xfrm>
              <a:off x="7247912" y="2132729"/>
              <a:ext cx="4485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Este comando se debe dar “a mano” para poner la información disponible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9CA0700-83B5-412B-94A9-54A9CE4CAAC9}"/>
                </a:ext>
              </a:extLst>
            </p:cNvPr>
            <p:cNvSpPr/>
            <p:nvPr/>
          </p:nvSpPr>
          <p:spPr>
            <a:xfrm>
              <a:off x="860612" y="2680448"/>
              <a:ext cx="806823" cy="2061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20CC1E4D-EF09-4BB5-9534-51F813B7066C}"/>
                </a:ext>
              </a:extLst>
            </p:cNvPr>
            <p:cNvSpPr/>
            <p:nvPr/>
          </p:nvSpPr>
          <p:spPr>
            <a:xfrm>
              <a:off x="1782838" y="2689412"/>
              <a:ext cx="107411" cy="206189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885B37A-D8DA-4FC7-9340-DB6B5BBB6227}"/>
                </a:ext>
              </a:extLst>
            </p:cNvPr>
            <p:cNvSpPr txBox="1"/>
            <p:nvPr/>
          </p:nvSpPr>
          <p:spPr>
            <a:xfrm>
              <a:off x="1921573" y="2598747"/>
              <a:ext cx="386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Para generar el mapamundi de la franja polo a polo recorrida por el satélite</a:t>
              </a:r>
            </a:p>
          </p:txBody>
        </p:sp>
      </p:grp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34D3AD6-1E47-4780-854B-19D582A27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3783787" y="709787"/>
            <a:ext cx="643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 manipular el mapamundi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BEB9DEF-236A-44BA-A672-6DFA4DCD1E6D}"/>
              </a:ext>
            </a:extLst>
          </p:cNvPr>
          <p:cNvGrpSpPr/>
          <p:nvPr/>
        </p:nvGrpSpPr>
        <p:grpSpPr>
          <a:xfrm>
            <a:off x="170415" y="1120788"/>
            <a:ext cx="10619066" cy="5724460"/>
            <a:chOff x="170415" y="1120788"/>
            <a:chExt cx="10619066" cy="5724460"/>
          </a:xfrm>
        </p:grpSpPr>
        <p:pic>
          <p:nvPicPr>
            <p:cNvPr id="5" name="Imagen 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BEC0B9C6-91CF-4CFE-B9B2-14E840D2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15" y="1120788"/>
              <a:ext cx="4626119" cy="2857991"/>
            </a:xfrm>
            <a:prstGeom prst="rect">
              <a:avLst/>
            </a:prstGeom>
          </p:spPr>
        </p:pic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1AFF867-F853-4328-8ACE-93E8952E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362" y="1128342"/>
              <a:ext cx="4626119" cy="2850437"/>
            </a:xfrm>
            <a:prstGeom prst="rect">
              <a:avLst/>
            </a:prstGeom>
          </p:spPr>
        </p:pic>
        <p:pic>
          <p:nvPicPr>
            <p:cNvPr id="10" name="Imagen 9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43C154EF-55B6-45EE-9241-EEDBBBFC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28" y="4020448"/>
              <a:ext cx="4570206" cy="2824800"/>
            </a:xfrm>
            <a:prstGeom prst="rect">
              <a:avLst/>
            </a:prstGeom>
          </p:spPr>
        </p:pic>
        <p:sp>
          <p:nvSpPr>
            <p:cNvPr id="2" name="Flecha: a la derecha 1">
              <a:extLst>
                <a:ext uri="{FF2B5EF4-FFF2-40B4-BE49-F238E27FC236}">
                  <a16:creationId xmlns:a16="http://schemas.microsoft.com/office/drawing/2014/main" id="{9ED8E2B3-3920-4FD3-8872-353DA8D84758}"/>
                </a:ext>
              </a:extLst>
            </p:cNvPr>
            <p:cNvSpPr/>
            <p:nvPr/>
          </p:nvSpPr>
          <p:spPr>
            <a:xfrm>
              <a:off x="4990744" y="234154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D9A48E9-18B6-4DDB-9451-1EC08B6A1449}"/>
                </a:ext>
              </a:extLst>
            </p:cNvPr>
            <p:cNvSpPr txBox="1"/>
            <p:nvPr/>
          </p:nvSpPr>
          <p:spPr>
            <a:xfrm>
              <a:off x="5097143" y="2414587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Girar</a:t>
              </a: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2C23366F-02D7-4658-9C9E-1D042FA53079}"/>
                </a:ext>
              </a:extLst>
            </p:cNvPr>
            <p:cNvSpPr/>
            <p:nvPr/>
          </p:nvSpPr>
          <p:spPr>
            <a:xfrm rot="10800000">
              <a:off x="5606796" y="4998892"/>
              <a:ext cx="253734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F6BBCCE-EAC6-48E6-BE26-09B66307DFCE}"/>
                </a:ext>
              </a:extLst>
            </p:cNvPr>
            <p:cNvSpPr txBox="1"/>
            <p:nvPr/>
          </p:nvSpPr>
          <p:spPr>
            <a:xfrm>
              <a:off x="5842601" y="5071931"/>
              <a:ext cx="253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Adecuar la visualización del mapamundi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D64B1E0-57DE-4040-8090-95234EAE9F03}"/>
                </a:ext>
              </a:extLst>
            </p:cNvPr>
            <p:cNvSpPr/>
            <p:nvPr/>
          </p:nvSpPr>
          <p:spPr>
            <a:xfrm>
              <a:off x="3338818" y="4269996"/>
              <a:ext cx="1392573" cy="13867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0923ECB-9528-4D25-A17E-1D669C3006C3}"/>
              </a:ext>
            </a:extLst>
          </p:cNvPr>
          <p:cNvSpPr txBox="1"/>
          <p:nvPr/>
        </p:nvSpPr>
        <p:spPr>
          <a:xfrm>
            <a:off x="5479948" y="5767572"/>
            <a:ext cx="64857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http://umd.uniminuto.edu/web/pcis/mapas-satelitales/-/asset_publisher/a64ahFMouwal/content/-no2-y-coronavirus-?inheritRedirect=false&amp;redirect=http%3A%2F%2Fumd.uniminuto.edu%2Fweb%2Fpcis%2Fmapas-satelitales%3Fp_p_id%3D101_INSTANCE_a64ahFMouwal%26p_p_lifecycle%3D0%26p_p_state%3Dnormal%26p_p_mode%3Dview%26p_p_col_id%3Dcolumn-1%26p_p_col_count%3D1</a:t>
            </a:r>
          </a:p>
          <a:p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D5C5B55-4165-404F-AF62-9E08BE57B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888783-7FAF-4F15-9E63-03849DD1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85" y="5174492"/>
            <a:ext cx="2168619" cy="12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4A4DC-65A8-460D-96C4-C66BBAA5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481" y="144880"/>
            <a:ext cx="2402823" cy="9370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1479806" y="1360276"/>
            <a:ext cx="89136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INGENIEROS SIN FRONTERAS</a:t>
            </a:r>
          </a:p>
          <a:p>
            <a:pPr algn="ctr" fontAlgn="base"/>
            <a:r>
              <a:rPr lang="es-CO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Copenicus</a:t>
            </a:r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NO2 y Coronavirus: 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cree que hay una relación entre la polución del </a:t>
            </a:r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las estadísticas de contagio por el Corona Virus.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https://www.tiempo.com/ram/copenicus-no2-y-coronavirus.html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Parque Científico de Innovación Social de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Uniminuto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ha hecho un análisis siguiendo el Satélite Sentinel-5 del proyecto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Copérnicus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que muestra los niveles de No2 en el mundo versus las estadísticas del Corona Virus</a:t>
            </a:r>
          </a:p>
          <a:p>
            <a:pPr algn="ctr" fontAlgn="base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Manuel Dávila 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Sguerra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4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3B1D7F-CE32-4456-AACF-258245DB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1" y="188641"/>
            <a:ext cx="1229517" cy="4794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123759" y="668118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Bogotá: imagen global. Índice de NO2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20D72-1274-4A4E-BBED-7F33849A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185" y="2527858"/>
            <a:ext cx="2381250" cy="15906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E4473B-EC28-4B18-87A0-812CE3638D3A}"/>
              </a:ext>
            </a:extLst>
          </p:cNvPr>
          <p:cNvSpPr/>
          <p:nvPr/>
        </p:nvSpPr>
        <p:spPr>
          <a:xfrm>
            <a:off x="71600" y="1120675"/>
            <a:ext cx="9300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dióxido de nitrógeno </a:t>
            </a:r>
            <a:r>
              <a:rPr lang="es-MX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es un compuesto químico gaseoso de color marrón amarillento formado por la combinación de un átomo de nitrógeno y dos de oxígeno.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gas tóxico e irritante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 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contaminante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ciudades.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¿Cómo se produce?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la naturaleza se produce por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incendios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forestales o las erupciones volcánicas. También se produce de forma natural por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de nitratos orgánicos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El volumen total  que se produce de forma natural es infinitamente menor que el que se produce por efecto del hombre.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produce en la combustión de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motores de los vehículos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fundamentalmente los </a:t>
            </a:r>
            <a:r>
              <a:rPr lang="es-MX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s-MX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Qué efectos tiene en la salud: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vía respiratorias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como disminución de la capacidad pulmonar, bronquitis agudas, asma y se considera el culpable de los procesos alérgicos, sobre todo en niños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Enfisema pulmonar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irritación ocular y de las mucosas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Posible Incremento en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forma indirecta, y puesto que es uno de los causantes del material particulado fino  MP2,5 , se puede relacionar con múltiples enfermedades como al autismo, fallos del sistema cardiovascular, Ictus, enfermedades renales y con el cáncer ya que es un precursor del Material Particulado y éste fue declarado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cancerígeno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humano del Grupo1 en octubre de 2013.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055889-C374-4DCA-B423-C556B61AB818}"/>
              </a:ext>
            </a:extLst>
          </p:cNvPr>
          <p:cNvSpPr/>
          <p:nvPr/>
        </p:nvSpPr>
        <p:spPr>
          <a:xfrm>
            <a:off x="2499400" y="6405325"/>
            <a:ext cx="580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6"/>
              </a:rPr>
              <a:t>https://www.saludgeoambiental.org/dioxido-nitrogeno-no2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18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021D64B-93C0-41D4-BC49-4B7EC74B005A}"/>
              </a:ext>
            </a:extLst>
          </p:cNvPr>
          <p:cNvSpPr/>
          <p:nvPr/>
        </p:nvSpPr>
        <p:spPr>
          <a:xfrm>
            <a:off x="159391" y="6115574"/>
            <a:ext cx="1089278" cy="166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C9D850A8-A4B1-4FE2-B7DB-9448AE895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8" y="578484"/>
            <a:ext cx="10525645" cy="6279516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D3B1D7F-CE32-4456-AACF-258245DB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427AEDC-B69C-4FD9-B4FD-5E0591140896}"/>
              </a:ext>
            </a:extLst>
          </p:cNvPr>
          <p:cNvSpPr/>
          <p:nvPr/>
        </p:nvSpPr>
        <p:spPr>
          <a:xfrm>
            <a:off x="1351630" y="273792"/>
            <a:ext cx="9488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no2-191523--191031-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suramerica-occidental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-191523--0-00127255-0-00430784-zoom-2-50</a:t>
            </a:r>
          </a:p>
        </p:txBody>
      </p:sp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A2DD3BF-08BF-4AD3-AFF1-A4EA862A4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010"/>
            <a:ext cx="3145872" cy="6281990"/>
          </a:xfrm>
          <a:prstGeom prst="rect">
            <a:avLst/>
          </a:prstGeom>
        </p:spPr>
      </p:pic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0814FF8-EF41-4AD0-A436-84BB30CE7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39" y="576010"/>
            <a:ext cx="3427844" cy="62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310526" y="668118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5D714CB4-2FE9-4344-B078-B756D5F9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0" y="599420"/>
            <a:ext cx="10445540" cy="627623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8305188-3549-48F1-9D7E-5DC41CD97637}"/>
              </a:ext>
            </a:extLst>
          </p:cNvPr>
          <p:cNvSpPr/>
          <p:nvPr/>
        </p:nvSpPr>
        <p:spPr>
          <a:xfrm>
            <a:off x="1820341" y="285915"/>
            <a:ext cx="9421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02-no2-184245-191130-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suramerica-orienta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-0-00754713-0-0198796-zoom-2-50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89AC235-25F8-4BA1-AF2E-A1691FC2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9AE43C-476E-4340-B459-55B369CE7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8297BD6-54BF-40E7-96C4-D90574E78760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231008-2AF1-408E-9558-2E387CF0724E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5F5DC983-F7A0-4F63-A307-69B1BAF53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6010"/>
            <a:ext cx="3145872" cy="6267066"/>
          </a:xfrm>
          <a:prstGeom prst="rect">
            <a:avLst/>
          </a:prstGeom>
        </p:spPr>
      </p:pic>
      <p:pic>
        <p:nvPicPr>
          <p:cNvPr id="14" name="Imagen 1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0FAD86F5-00D2-4647-B1EA-F61F8FB81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39" y="576010"/>
            <a:ext cx="3427844" cy="628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CE085CA-3E51-465E-B694-C10C9C1AAED8}"/>
              </a:ext>
            </a:extLst>
          </p:cNvPr>
          <p:cNvSpPr/>
          <p:nvPr/>
        </p:nvSpPr>
        <p:spPr>
          <a:xfrm>
            <a:off x="2782056" y="271864"/>
            <a:ext cx="7483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no2-151046-191125-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africa-españa-uk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-0.000256964-0-00025</a:t>
            </a:r>
          </a:p>
        </p:txBody>
      </p:sp>
      <p:pic>
        <p:nvPicPr>
          <p:cNvPr id="6" name="Imagen 5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193335D4-C740-4A39-A4B2-6CE277F9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3" y="575100"/>
            <a:ext cx="10213881" cy="625726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7FE4D4D-57A1-4559-9B89-4DCF41CB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3A9233-3D5B-4772-8737-92726A01A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4B1349E-2CF3-48B3-A96D-A45FFB27F4D3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C063B00-553D-477D-B410-2FB5E7DEAC00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E4F379E-ADD3-4136-AE72-E312136C5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548533-4A15-41CC-AA44-D1C5E3AED8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FDA9DFD-0FA6-4786-A983-00106CEA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29" y="1159184"/>
            <a:ext cx="1221087" cy="968254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0346791-7F60-4DB0-84FD-FC88E8A1F2B7}"/>
              </a:ext>
            </a:extLst>
          </p:cNvPr>
          <p:cNvSpPr/>
          <p:nvPr/>
        </p:nvSpPr>
        <p:spPr>
          <a:xfrm>
            <a:off x="1513209" y="1743584"/>
            <a:ext cx="185218" cy="2870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004CC13-8F43-4CDA-8215-3BDBEF38124D}"/>
              </a:ext>
            </a:extLst>
          </p:cNvPr>
          <p:cNvSpPr/>
          <p:nvPr/>
        </p:nvSpPr>
        <p:spPr>
          <a:xfrm>
            <a:off x="68505" y="1082417"/>
            <a:ext cx="1402808" cy="117776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08E08648-526F-46F1-80D9-AC120087EB50}"/>
              </a:ext>
            </a:extLst>
          </p:cNvPr>
          <p:cNvSpPr/>
          <p:nvPr/>
        </p:nvSpPr>
        <p:spPr>
          <a:xfrm rot="5400000">
            <a:off x="732261" y="1799002"/>
            <a:ext cx="76434" cy="1179161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56A543-6FB5-42E9-A883-5F17512D7190}"/>
              </a:ext>
            </a:extLst>
          </p:cNvPr>
          <p:cNvSpPr txBox="1"/>
          <p:nvPr/>
        </p:nvSpPr>
        <p:spPr>
          <a:xfrm>
            <a:off x="329350" y="2516980"/>
            <a:ext cx="105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Grupo 159">
            <a:extLst>
              <a:ext uri="{FF2B5EF4-FFF2-40B4-BE49-F238E27FC236}">
                <a16:creationId xmlns:a16="http://schemas.microsoft.com/office/drawing/2014/main" id="{783F2510-21D5-DBF3-C44B-94F317E1E05C}"/>
              </a:ext>
            </a:extLst>
          </p:cNvPr>
          <p:cNvGrpSpPr/>
          <p:nvPr/>
        </p:nvGrpSpPr>
        <p:grpSpPr>
          <a:xfrm>
            <a:off x="1775521" y="83343"/>
            <a:ext cx="7992887" cy="584775"/>
            <a:chOff x="1775521" y="83343"/>
            <a:chExt cx="7992887" cy="584775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E602FF4-7B6B-4A26-A259-63B1FD0DB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320" y="228654"/>
              <a:ext cx="792088" cy="43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3824A97-6B05-4D28-AF3C-6B2A727DB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5521" y="188641"/>
              <a:ext cx="1229517" cy="479477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B0C167E-CFB7-4DEC-9AB7-01D7F1934B1E}"/>
                </a:ext>
              </a:extLst>
            </p:cNvPr>
            <p:cNvSpPr txBox="1"/>
            <p:nvPr/>
          </p:nvSpPr>
          <p:spPr>
            <a:xfrm>
              <a:off x="4625915" y="83343"/>
              <a:ext cx="2399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</a:t>
              </a:r>
            </a:p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SATELITES SOCIALES</a:t>
              </a:r>
            </a:p>
          </p:txBody>
        </p: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697806D8-F0A4-70D5-8C68-E0B20A48B94B}"/>
              </a:ext>
            </a:extLst>
          </p:cNvPr>
          <p:cNvGrpSpPr/>
          <p:nvPr/>
        </p:nvGrpSpPr>
        <p:grpSpPr>
          <a:xfrm>
            <a:off x="1775521" y="609964"/>
            <a:ext cx="10347974" cy="3025786"/>
            <a:chOff x="1468065" y="545260"/>
            <a:chExt cx="10812242" cy="3223482"/>
          </a:xfrm>
        </p:grpSpPr>
        <p:sp>
          <p:nvSpPr>
            <p:cNvPr id="78" name="Diagrama de flujo: disco magnético 77">
              <a:extLst>
                <a:ext uri="{FF2B5EF4-FFF2-40B4-BE49-F238E27FC236}">
                  <a16:creationId xmlns:a16="http://schemas.microsoft.com/office/drawing/2014/main" id="{E2678077-3128-4B00-8988-7E48546C7715}"/>
                </a:ext>
              </a:extLst>
            </p:cNvPr>
            <p:cNvSpPr/>
            <p:nvPr/>
          </p:nvSpPr>
          <p:spPr>
            <a:xfrm>
              <a:off x="1839124" y="20919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Diagrama de flujo: disco magnético 79">
              <a:extLst>
                <a:ext uri="{FF2B5EF4-FFF2-40B4-BE49-F238E27FC236}">
                  <a16:creationId xmlns:a16="http://schemas.microsoft.com/office/drawing/2014/main" id="{A9D16741-4FBB-451E-8369-300F94A31A5F}"/>
                </a:ext>
              </a:extLst>
            </p:cNvPr>
            <p:cNvSpPr/>
            <p:nvPr/>
          </p:nvSpPr>
          <p:spPr>
            <a:xfrm>
              <a:off x="1846115" y="34211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Diagrama de flujo: disco magnético 80">
              <a:extLst>
                <a:ext uri="{FF2B5EF4-FFF2-40B4-BE49-F238E27FC236}">
                  <a16:creationId xmlns:a16="http://schemas.microsoft.com/office/drawing/2014/main" id="{83C2D56C-C26D-407F-BB4C-FE64B1D8ED0A}"/>
                </a:ext>
              </a:extLst>
            </p:cNvPr>
            <p:cNvSpPr/>
            <p:nvPr/>
          </p:nvSpPr>
          <p:spPr>
            <a:xfrm>
              <a:off x="1846115" y="236157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Diagrama de flujo: disco magnético 81">
              <a:extLst>
                <a:ext uri="{FF2B5EF4-FFF2-40B4-BE49-F238E27FC236}">
                  <a16:creationId xmlns:a16="http://schemas.microsoft.com/office/drawing/2014/main" id="{980E198D-C888-463E-B65F-5EFCEF4BAB75}"/>
                </a:ext>
              </a:extLst>
            </p:cNvPr>
            <p:cNvSpPr/>
            <p:nvPr/>
          </p:nvSpPr>
          <p:spPr>
            <a:xfrm>
              <a:off x="1839124" y="2625847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Diagrama de flujo: disco magnético 82">
              <a:extLst>
                <a:ext uri="{FF2B5EF4-FFF2-40B4-BE49-F238E27FC236}">
                  <a16:creationId xmlns:a16="http://schemas.microsoft.com/office/drawing/2014/main" id="{DBEBEC59-A11B-4B9E-A630-9036E8233D45}"/>
                </a:ext>
              </a:extLst>
            </p:cNvPr>
            <p:cNvSpPr/>
            <p:nvPr/>
          </p:nvSpPr>
          <p:spPr>
            <a:xfrm>
              <a:off x="1836590" y="288362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Diagrama de flujo: disco magnético 83">
              <a:extLst>
                <a:ext uri="{FF2B5EF4-FFF2-40B4-BE49-F238E27FC236}">
                  <a16:creationId xmlns:a16="http://schemas.microsoft.com/office/drawing/2014/main" id="{114C756B-5523-4C77-84BE-8D9AB2F935C6}"/>
                </a:ext>
              </a:extLst>
            </p:cNvPr>
            <p:cNvSpPr/>
            <p:nvPr/>
          </p:nvSpPr>
          <p:spPr>
            <a:xfrm>
              <a:off x="1847602" y="3147666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AF152148-B155-458D-AA7C-EBE8BBFF0156}"/>
                </a:ext>
              </a:extLst>
            </p:cNvPr>
            <p:cNvSpPr/>
            <p:nvPr/>
          </p:nvSpPr>
          <p:spPr>
            <a:xfrm>
              <a:off x="1690992" y="774204"/>
              <a:ext cx="660758" cy="29397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7B38FCC-FDD3-4474-95AE-031016B8D2F4}"/>
                </a:ext>
              </a:extLst>
            </p:cNvPr>
            <p:cNvSpPr txBox="1"/>
            <p:nvPr/>
          </p:nvSpPr>
          <p:spPr>
            <a:xfrm>
              <a:off x="1629123" y="734425"/>
              <a:ext cx="81291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Aerosoles, 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9 archivos, 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Tipo de Producto   L2__AER_AI, Nivel </a:t>
              </a:r>
              <a:r>
                <a:rPr kumimoji="0" lang="es-CO" sz="9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deprocesamiento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L2</a:t>
              </a:r>
            </a:p>
            <a:p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echa: a la derecha 86">
              <a:extLst>
                <a:ext uri="{FF2B5EF4-FFF2-40B4-BE49-F238E27FC236}">
                  <a16:creationId xmlns:a16="http://schemas.microsoft.com/office/drawing/2014/main" id="{519EE9AA-10D2-4048-AD37-155CA50B34B5}"/>
                </a:ext>
              </a:extLst>
            </p:cNvPr>
            <p:cNvSpPr/>
            <p:nvPr/>
          </p:nvSpPr>
          <p:spPr>
            <a:xfrm>
              <a:off x="2488298" y="210049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0C474694-1C14-3EF5-B55E-EB09AD5E841E}"/>
                </a:ext>
              </a:extLst>
            </p:cNvPr>
            <p:cNvSpPr/>
            <p:nvPr/>
          </p:nvSpPr>
          <p:spPr>
            <a:xfrm>
              <a:off x="2754970" y="1622082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B084472-602D-CFEF-27CE-530E0DD9E681}"/>
                </a:ext>
              </a:extLst>
            </p:cNvPr>
            <p:cNvSpPr txBox="1"/>
            <p:nvPr/>
          </p:nvSpPr>
          <p:spPr>
            <a:xfrm>
              <a:off x="4954532" y="2193411"/>
              <a:ext cx="5049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</a:p>
          </p:txBody>
        </p:sp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6E3B1FD4-2FEF-C993-42F7-05FE64964CD2}"/>
                </a:ext>
              </a:extLst>
            </p:cNvPr>
            <p:cNvSpPr/>
            <p:nvPr/>
          </p:nvSpPr>
          <p:spPr>
            <a:xfrm>
              <a:off x="4690188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007FBDA7-A6FE-5276-1FA2-1C075904285E}"/>
                </a:ext>
              </a:extLst>
            </p:cNvPr>
            <p:cNvSpPr/>
            <p:nvPr/>
          </p:nvSpPr>
          <p:spPr>
            <a:xfrm>
              <a:off x="5008697" y="2175224"/>
              <a:ext cx="396643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8" name="Imagen 3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C8053BE-958D-0621-730F-54166C5F6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7" y="1320990"/>
              <a:ext cx="1130772" cy="845596"/>
            </a:xfrm>
            <a:prstGeom prst="rect">
              <a:avLst/>
            </a:prstGeom>
          </p:spPr>
        </p:pic>
        <p:pic>
          <p:nvPicPr>
            <p:cNvPr id="39" name="Imagen 38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9B907501-3FDA-43A9-6B6D-B61FFD63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2691841"/>
              <a:ext cx="709847" cy="843849"/>
            </a:xfrm>
            <a:prstGeom prst="rect">
              <a:avLst/>
            </a:prstGeom>
          </p:spPr>
        </p:pic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B3634963-3258-E72D-495B-C14940B26893}"/>
                </a:ext>
              </a:extLst>
            </p:cNvPr>
            <p:cNvSpPr/>
            <p:nvPr/>
          </p:nvSpPr>
          <p:spPr>
            <a:xfrm>
              <a:off x="5728226" y="1090886"/>
              <a:ext cx="1299371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8F2781C-AEBD-F93D-9F72-4BA7DC81C4EE}"/>
                </a:ext>
              </a:extLst>
            </p:cNvPr>
            <p:cNvSpPr txBox="1"/>
            <p:nvPr/>
          </p:nvSpPr>
          <p:spPr>
            <a:xfrm>
              <a:off x="6022113" y="1138323"/>
              <a:ext cx="7232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Metadatos</a:t>
              </a:r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2F8620A0-F27C-0DA6-3389-FA19E3F0690B}"/>
                </a:ext>
              </a:extLst>
            </p:cNvPr>
            <p:cNvSpPr/>
            <p:nvPr/>
          </p:nvSpPr>
          <p:spPr>
            <a:xfrm>
              <a:off x="5849869" y="2426917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461461CF-D310-5202-08D4-65AF8FAFDCAF}"/>
                </a:ext>
              </a:extLst>
            </p:cNvPr>
            <p:cNvSpPr txBox="1"/>
            <p:nvPr/>
          </p:nvSpPr>
          <p:spPr>
            <a:xfrm>
              <a:off x="5999665" y="2474354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Productos</a:t>
              </a:r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F6C190A8-053D-8280-E14C-2CC73E9564D7}"/>
                </a:ext>
              </a:extLst>
            </p:cNvPr>
            <p:cNvSpPr/>
            <p:nvPr/>
          </p:nvSpPr>
          <p:spPr>
            <a:xfrm>
              <a:off x="5451601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27FC50B-EEF0-27B9-F976-C087236EC511}"/>
                </a:ext>
              </a:extLst>
            </p:cNvPr>
            <p:cNvSpPr/>
            <p:nvPr/>
          </p:nvSpPr>
          <p:spPr>
            <a:xfrm>
              <a:off x="5658589" y="882715"/>
              <a:ext cx="1400459" cy="284552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46862B95-4281-4A9A-8793-15AB65D8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63" y="1188557"/>
              <a:ext cx="1059013" cy="590797"/>
            </a:xfrm>
            <a:prstGeom prst="rect">
              <a:avLst/>
            </a:prstGeom>
          </p:spPr>
        </p:pic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06F61C22-5EE0-876B-8091-8A510B7F0A33}"/>
                </a:ext>
              </a:extLst>
            </p:cNvPr>
            <p:cNvSpPr/>
            <p:nvPr/>
          </p:nvSpPr>
          <p:spPr>
            <a:xfrm>
              <a:off x="7437619" y="957725"/>
              <a:ext cx="1184940" cy="15824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0C88731-9F3E-3D29-E8B6-EC86C87670DC}"/>
                </a:ext>
              </a:extLst>
            </p:cNvPr>
            <p:cNvSpPr txBox="1"/>
            <p:nvPr/>
          </p:nvSpPr>
          <p:spPr>
            <a:xfrm>
              <a:off x="7437618" y="957725"/>
              <a:ext cx="1184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Índice de aerosoles</a:t>
              </a:r>
            </a:p>
          </p:txBody>
        </p:sp>
        <p:sp>
          <p:nvSpPr>
            <p:cNvPr id="51" name="Flecha: a la derecha 50">
              <a:extLst>
                <a:ext uri="{FF2B5EF4-FFF2-40B4-BE49-F238E27FC236}">
                  <a16:creationId xmlns:a16="http://schemas.microsoft.com/office/drawing/2014/main" id="{A1D3DB83-52D8-F89F-9225-67227FCD60A3}"/>
                </a:ext>
              </a:extLst>
            </p:cNvPr>
            <p:cNvSpPr/>
            <p:nvPr/>
          </p:nvSpPr>
          <p:spPr>
            <a:xfrm>
              <a:off x="7108103" y="15925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1DC7C1A5-F902-F709-058F-7E016E2A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67" y="1908386"/>
              <a:ext cx="897432" cy="505126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A71B4133-E0FB-09A7-A6DD-CF7548DE2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62" y="2971455"/>
              <a:ext cx="1117366" cy="690085"/>
            </a:xfrm>
            <a:prstGeom prst="rect">
              <a:avLst/>
            </a:prstGeom>
          </p:spPr>
        </p:pic>
        <p:sp>
          <p:nvSpPr>
            <p:cNvPr id="56" name="Flecha: a la derecha 55">
              <a:extLst>
                <a:ext uri="{FF2B5EF4-FFF2-40B4-BE49-F238E27FC236}">
                  <a16:creationId xmlns:a16="http://schemas.microsoft.com/office/drawing/2014/main" id="{9078EAFF-E4FB-5BA7-AB60-D0F7AAA278A2}"/>
                </a:ext>
              </a:extLst>
            </p:cNvPr>
            <p:cNvSpPr/>
            <p:nvPr/>
          </p:nvSpPr>
          <p:spPr>
            <a:xfrm>
              <a:off x="7119611" y="30648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3446D187-358E-B187-79D6-05BE78AB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010" y="1731490"/>
              <a:ext cx="2197274" cy="1346439"/>
            </a:xfrm>
            <a:prstGeom prst="rect">
              <a:avLst/>
            </a:prstGeom>
          </p:spPr>
        </p:pic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2814BCD3-F074-D759-E19B-167430045FD7}"/>
                </a:ext>
              </a:extLst>
            </p:cNvPr>
            <p:cNvSpPr/>
            <p:nvPr/>
          </p:nvSpPr>
          <p:spPr>
            <a:xfrm>
              <a:off x="7462313" y="2572448"/>
              <a:ext cx="1184940" cy="11557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761EAA49-9A28-5BD4-E47F-7693703F3026}"/>
                </a:ext>
              </a:extLst>
            </p:cNvPr>
            <p:cNvSpPr txBox="1"/>
            <p:nvPr/>
          </p:nvSpPr>
          <p:spPr>
            <a:xfrm>
              <a:off x="7462313" y="2559436"/>
              <a:ext cx="97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Una sola franja polo a polo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3A59E1C5-E853-8DD7-4480-B5C16A751367}"/>
                </a:ext>
              </a:extLst>
            </p:cNvPr>
            <p:cNvSpPr txBox="1"/>
            <p:nvPr/>
          </p:nvSpPr>
          <p:spPr>
            <a:xfrm>
              <a:off x="9001862" y="2266773"/>
              <a:ext cx="552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lecha: a la derecha 73">
              <a:extLst>
                <a:ext uri="{FF2B5EF4-FFF2-40B4-BE49-F238E27FC236}">
                  <a16:creationId xmlns:a16="http://schemas.microsoft.com/office/drawing/2014/main" id="{B73C3481-5FF4-9EB7-0E8B-40AD7FF415E9}"/>
                </a:ext>
              </a:extLst>
            </p:cNvPr>
            <p:cNvSpPr/>
            <p:nvPr/>
          </p:nvSpPr>
          <p:spPr>
            <a:xfrm>
              <a:off x="8745086" y="2329112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ADB69AC9-C182-0053-9769-73D1BFE5A03F}"/>
                </a:ext>
              </a:extLst>
            </p:cNvPr>
            <p:cNvSpPr/>
            <p:nvPr/>
          </p:nvSpPr>
          <p:spPr>
            <a:xfrm>
              <a:off x="9078859" y="2293205"/>
              <a:ext cx="397728" cy="3736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D84E147D-F3CC-844B-8EE8-2457DCDEA91E}"/>
                </a:ext>
              </a:extLst>
            </p:cNvPr>
            <p:cNvSpPr/>
            <p:nvPr/>
          </p:nvSpPr>
          <p:spPr>
            <a:xfrm>
              <a:off x="9719955" y="1026411"/>
              <a:ext cx="2438137" cy="21481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2C8FC010-07D6-4CF4-C854-BBBD6871F317}"/>
                </a:ext>
              </a:extLst>
            </p:cNvPr>
            <p:cNvSpPr txBox="1"/>
            <p:nvPr/>
          </p:nvSpPr>
          <p:spPr>
            <a:xfrm>
              <a:off x="10199925" y="1085159"/>
              <a:ext cx="972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Todas las franjas del mundo polo a polo</a:t>
              </a:r>
            </a:p>
          </p:txBody>
        </p:sp>
        <p:sp>
          <p:nvSpPr>
            <p:cNvPr id="143" name="Flecha: a la derecha 142">
              <a:extLst>
                <a:ext uri="{FF2B5EF4-FFF2-40B4-BE49-F238E27FC236}">
                  <a16:creationId xmlns:a16="http://schemas.microsoft.com/office/drawing/2014/main" id="{6AC155C2-5EC9-0F71-8D7E-D23A2869F064}"/>
                </a:ext>
              </a:extLst>
            </p:cNvPr>
            <p:cNvSpPr/>
            <p:nvPr/>
          </p:nvSpPr>
          <p:spPr>
            <a:xfrm>
              <a:off x="9494999" y="23180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7C1316B1-5B7F-6427-CC1B-5FC78F87C3CF}"/>
                </a:ext>
              </a:extLst>
            </p:cNvPr>
            <p:cNvSpPr txBox="1"/>
            <p:nvPr/>
          </p:nvSpPr>
          <p:spPr>
            <a:xfrm>
              <a:off x="5641888" y="545260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D4423600-E097-9A5F-CDF5-8BB0F28DBFA6}"/>
                </a:ext>
              </a:extLst>
            </p:cNvPr>
            <p:cNvSpPr/>
            <p:nvPr/>
          </p:nvSpPr>
          <p:spPr>
            <a:xfrm>
              <a:off x="1468065" y="545260"/>
              <a:ext cx="10812242" cy="3223482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FB140613-3812-F462-EB73-09B833037474}"/>
              </a:ext>
            </a:extLst>
          </p:cNvPr>
          <p:cNvGrpSpPr/>
          <p:nvPr/>
        </p:nvGrpSpPr>
        <p:grpSpPr>
          <a:xfrm>
            <a:off x="1717991" y="3866116"/>
            <a:ext cx="10457635" cy="2962494"/>
            <a:chOff x="1577788" y="3784550"/>
            <a:chExt cx="10614212" cy="3073450"/>
          </a:xfrm>
        </p:grpSpPr>
        <p:sp>
          <p:nvSpPr>
            <p:cNvPr id="19" name="Diagrama de flujo: disco magnético 18">
              <a:extLst>
                <a:ext uri="{FF2B5EF4-FFF2-40B4-BE49-F238E27FC236}">
                  <a16:creationId xmlns:a16="http://schemas.microsoft.com/office/drawing/2014/main" id="{8EED2FEE-305A-7780-1F6A-78940F37A457}"/>
                </a:ext>
              </a:extLst>
            </p:cNvPr>
            <p:cNvSpPr/>
            <p:nvPr/>
          </p:nvSpPr>
          <p:spPr>
            <a:xfrm>
              <a:off x="1805762" y="522550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grama de flujo: disco magnético 20">
              <a:extLst>
                <a:ext uri="{FF2B5EF4-FFF2-40B4-BE49-F238E27FC236}">
                  <a16:creationId xmlns:a16="http://schemas.microsoft.com/office/drawing/2014/main" id="{BABC7273-4EDF-0F9D-E94A-EF57C189FFF5}"/>
                </a:ext>
              </a:extLst>
            </p:cNvPr>
            <p:cNvSpPr/>
            <p:nvPr/>
          </p:nvSpPr>
          <p:spPr>
            <a:xfrm>
              <a:off x="1794839" y="656442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Diagrama de flujo: disco magnético 21">
              <a:extLst>
                <a:ext uri="{FF2B5EF4-FFF2-40B4-BE49-F238E27FC236}">
                  <a16:creationId xmlns:a16="http://schemas.microsoft.com/office/drawing/2014/main" id="{5E1A2453-C208-A9FE-BB0B-45C58BCEB469}"/>
                </a:ext>
              </a:extLst>
            </p:cNvPr>
            <p:cNvSpPr/>
            <p:nvPr/>
          </p:nvSpPr>
          <p:spPr>
            <a:xfrm>
              <a:off x="1812753" y="549511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Diagrama de flujo: disco magnético 22">
              <a:extLst>
                <a:ext uri="{FF2B5EF4-FFF2-40B4-BE49-F238E27FC236}">
                  <a16:creationId xmlns:a16="http://schemas.microsoft.com/office/drawing/2014/main" id="{47B1C0C0-5070-6E06-8C84-00F363586DDE}"/>
                </a:ext>
              </a:extLst>
            </p:cNvPr>
            <p:cNvSpPr/>
            <p:nvPr/>
          </p:nvSpPr>
          <p:spPr>
            <a:xfrm>
              <a:off x="1805762" y="5759379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Diagrama de flujo: disco magnético 25">
              <a:extLst>
                <a:ext uri="{FF2B5EF4-FFF2-40B4-BE49-F238E27FC236}">
                  <a16:creationId xmlns:a16="http://schemas.microsoft.com/office/drawing/2014/main" id="{0B4F4D0E-0E59-5117-A105-67730374F9FE}"/>
                </a:ext>
              </a:extLst>
            </p:cNvPr>
            <p:cNvSpPr/>
            <p:nvPr/>
          </p:nvSpPr>
          <p:spPr>
            <a:xfrm>
              <a:off x="1803228" y="601716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Diagrama de flujo: disco magnético 26">
              <a:extLst>
                <a:ext uri="{FF2B5EF4-FFF2-40B4-BE49-F238E27FC236}">
                  <a16:creationId xmlns:a16="http://schemas.microsoft.com/office/drawing/2014/main" id="{B4DC5169-7DEA-C5D3-1574-852D2DEF3F00}"/>
                </a:ext>
              </a:extLst>
            </p:cNvPr>
            <p:cNvSpPr/>
            <p:nvPr/>
          </p:nvSpPr>
          <p:spPr>
            <a:xfrm>
              <a:off x="1805762" y="629066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5D4BBA9-B45C-8E56-1074-1E9062D23DD0}"/>
                </a:ext>
              </a:extLst>
            </p:cNvPr>
            <p:cNvSpPr/>
            <p:nvPr/>
          </p:nvSpPr>
          <p:spPr>
            <a:xfrm>
              <a:off x="1670375" y="3800448"/>
              <a:ext cx="677850" cy="3015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EAEE970-D33B-69BA-C369-73F4194CA4B5}"/>
                </a:ext>
              </a:extLst>
            </p:cNvPr>
            <p:cNvSpPr txBox="1"/>
            <p:nvPr/>
          </p:nvSpPr>
          <p:spPr>
            <a:xfrm>
              <a:off x="1653283" y="3800448"/>
              <a:ext cx="67785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s-CO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archivos,Tipo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de Producto   L2__NO2, Nivel de procesamiento L2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9" name="Flecha: a la derecha 88">
              <a:extLst>
                <a:ext uri="{FF2B5EF4-FFF2-40B4-BE49-F238E27FC236}">
                  <a16:creationId xmlns:a16="http://schemas.microsoft.com/office/drawing/2014/main" id="{B9FB23B3-038D-766D-20B2-7C9A794D2178}"/>
                </a:ext>
              </a:extLst>
            </p:cNvPr>
            <p:cNvSpPr/>
            <p:nvPr/>
          </p:nvSpPr>
          <p:spPr>
            <a:xfrm>
              <a:off x="2428296" y="4963985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BC616703-9BF8-E8C1-8BF7-AD4A9735FF1A}"/>
                </a:ext>
              </a:extLst>
            </p:cNvPr>
            <p:cNvSpPr/>
            <p:nvPr/>
          </p:nvSpPr>
          <p:spPr>
            <a:xfrm>
              <a:off x="2694968" y="4485570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66E42D8E-FC5E-5F8B-258B-8703E4605E7A}"/>
                </a:ext>
              </a:extLst>
            </p:cNvPr>
            <p:cNvSpPr txBox="1"/>
            <p:nvPr/>
          </p:nvSpPr>
          <p:spPr>
            <a:xfrm>
              <a:off x="4828297" y="4972236"/>
              <a:ext cx="5049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</a:p>
          </p:txBody>
        </p:sp>
        <p:sp>
          <p:nvSpPr>
            <p:cNvPr id="99" name="Flecha: a la derecha 98">
              <a:extLst>
                <a:ext uri="{FF2B5EF4-FFF2-40B4-BE49-F238E27FC236}">
                  <a16:creationId xmlns:a16="http://schemas.microsoft.com/office/drawing/2014/main" id="{1FC3DE35-A67B-F1E6-F1BF-8126303224C2}"/>
                </a:ext>
              </a:extLst>
            </p:cNvPr>
            <p:cNvSpPr/>
            <p:nvPr/>
          </p:nvSpPr>
          <p:spPr>
            <a:xfrm>
              <a:off x="4563953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069C5476-38A0-D92F-BB44-3AAE5EBC1C81}"/>
                </a:ext>
              </a:extLst>
            </p:cNvPr>
            <p:cNvSpPr/>
            <p:nvPr/>
          </p:nvSpPr>
          <p:spPr>
            <a:xfrm>
              <a:off x="4882462" y="4954049"/>
              <a:ext cx="396643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BE600668-1C0C-568C-D693-64A4477EE24B}"/>
                </a:ext>
              </a:extLst>
            </p:cNvPr>
            <p:cNvSpPr/>
            <p:nvPr/>
          </p:nvSpPr>
          <p:spPr>
            <a:xfrm>
              <a:off x="5730429" y="4497015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F6973A9B-7EA0-C54B-2D98-3DAAB65E9673}"/>
                </a:ext>
              </a:extLst>
            </p:cNvPr>
            <p:cNvSpPr txBox="1"/>
            <p:nvPr/>
          </p:nvSpPr>
          <p:spPr>
            <a:xfrm>
              <a:off x="5879770" y="4528839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Productos</a:t>
              </a:r>
            </a:p>
          </p:txBody>
        </p:sp>
        <p:sp>
          <p:nvSpPr>
            <p:cNvPr id="110" name="Flecha: a la derecha 109">
              <a:extLst>
                <a:ext uri="{FF2B5EF4-FFF2-40B4-BE49-F238E27FC236}">
                  <a16:creationId xmlns:a16="http://schemas.microsoft.com/office/drawing/2014/main" id="{9912B2B6-D461-F567-C007-91BDD6D7A3C4}"/>
                </a:ext>
              </a:extLst>
            </p:cNvPr>
            <p:cNvSpPr/>
            <p:nvPr/>
          </p:nvSpPr>
          <p:spPr>
            <a:xfrm>
              <a:off x="5325366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9A4F44F5-7A17-42A2-CBE5-A3292A9DFA51}"/>
                </a:ext>
              </a:extLst>
            </p:cNvPr>
            <p:cNvSpPr/>
            <p:nvPr/>
          </p:nvSpPr>
          <p:spPr>
            <a:xfrm>
              <a:off x="5580053" y="4462584"/>
              <a:ext cx="1478995" cy="13045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3" name="Flecha: a la derecha 112">
              <a:extLst>
                <a:ext uri="{FF2B5EF4-FFF2-40B4-BE49-F238E27FC236}">
                  <a16:creationId xmlns:a16="http://schemas.microsoft.com/office/drawing/2014/main" id="{B31CF54C-B612-E13C-F0A0-5F3B4EA1DFBF}"/>
                </a:ext>
              </a:extLst>
            </p:cNvPr>
            <p:cNvSpPr/>
            <p:nvPr/>
          </p:nvSpPr>
          <p:spPr>
            <a:xfrm>
              <a:off x="7188071" y="4867262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id="{4977FBF4-A758-4FC5-72B2-32AE8F063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8" y="4781856"/>
              <a:ext cx="863276" cy="846701"/>
            </a:xfrm>
            <a:prstGeom prst="rect">
              <a:avLst/>
            </a:prstGeom>
          </p:spPr>
        </p:pic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512C2945-B458-4BFD-29A7-1DA582B3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975" y="4775442"/>
              <a:ext cx="1095303" cy="676133"/>
            </a:xfrm>
            <a:prstGeom prst="rect">
              <a:avLst/>
            </a:prstGeom>
          </p:spPr>
        </p:pic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B7BFD45E-128E-7875-CFD4-D0B08ADD5AE0}"/>
                </a:ext>
              </a:extLst>
            </p:cNvPr>
            <p:cNvSpPr/>
            <p:nvPr/>
          </p:nvSpPr>
          <p:spPr>
            <a:xfrm>
              <a:off x="7484962" y="4422833"/>
              <a:ext cx="1222551" cy="120572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9FCBD82F-DE6E-E6F5-58FC-74B8DD94EC99}"/>
                </a:ext>
              </a:extLst>
            </p:cNvPr>
            <p:cNvSpPr txBox="1"/>
            <p:nvPr/>
          </p:nvSpPr>
          <p:spPr>
            <a:xfrm>
              <a:off x="7522573" y="4409822"/>
              <a:ext cx="97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Una sola franja polo a polo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1D0E90F8-C147-F6BD-FB95-192E944891AD}"/>
                </a:ext>
              </a:extLst>
            </p:cNvPr>
            <p:cNvSpPr txBox="1"/>
            <p:nvPr/>
          </p:nvSpPr>
          <p:spPr>
            <a:xfrm>
              <a:off x="8939682" y="4667009"/>
              <a:ext cx="5521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D4F607D-4261-877B-903D-4E6977BB409E}"/>
                </a:ext>
              </a:extLst>
            </p:cNvPr>
            <p:cNvSpPr/>
            <p:nvPr/>
          </p:nvSpPr>
          <p:spPr>
            <a:xfrm>
              <a:off x="8771239" y="473042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8A193A21-6F82-768D-05DF-B0A4D445537A}"/>
                </a:ext>
              </a:extLst>
            </p:cNvPr>
            <p:cNvSpPr/>
            <p:nvPr/>
          </p:nvSpPr>
          <p:spPr>
            <a:xfrm>
              <a:off x="9035609" y="4693441"/>
              <a:ext cx="397728" cy="3736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id="{FF76B415-9F6D-C082-CCC8-F6C60EF4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418" y="4589063"/>
              <a:ext cx="2217793" cy="1373217"/>
            </a:xfrm>
            <a:prstGeom prst="rect">
              <a:avLst/>
            </a:prstGeom>
          </p:spPr>
        </p:pic>
        <p:sp>
          <p:nvSpPr>
            <p:cNvPr id="144" name="Flecha: a la derecha 143">
              <a:extLst>
                <a:ext uri="{FF2B5EF4-FFF2-40B4-BE49-F238E27FC236}">
                  <a16:creationId xmlns:a16="http://schemas.microsoft.com/office/drawing/2014/main" id="{BA994379-2F8F-1410-0682-E644E8B94026}"/>
                </a:ext>
              </a:extLst>
            </p:cNvPr>
            <p:cNvSpPr/>
            <p:nvPr/>
          </p:nvSpPr>
          <p:spPr>
            <a:xfrm>
              <a:off x="9500819" y="47327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112A2D91-858A-F08C-4E6C-91C921EE5A11}"/>
                </a:ext>
              </a:extLst>
            </p:cNvPr>
            <p:cNvSpPr txBox="1"/>
            <p:nvPr/>
          </p:nvSpPr>
          <p:spPr>
            <a:xfrm>
              <a:off x="6096000" y="380044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EBE26B01-3F7D-F0C8-701D-DB53F56B3115}"/>
                </a:ext>
              </a:extLst>
            </p:cNvPr>
            <p:cNvSpPr/>
            <p:nvPr/>
          </p:nvSpPr>
          <p:spPr>
            <a:xfrm>
              <a:off x="1577788" y="3784550"/>
              <a:ext cx="10614212" cy="307345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3" name="Imagen 152">
            <a:extLst>
              <a:ext uri="{FF2B5EF4-FFF2-40B4-BE49-F238E27FC236}">
                <a16:creationId xmlns:a16="http://schemas.microsoft.com/office/drawing/2014/main" id="{74722D6E-886A-B7B0-ECA8-A29A23F9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98" y="4615920"/>
            <a:ext cx="1221087" cy="968254"/>
          </a:xfrm>
          <a:prstGeom prst="rect">
            <a:avLst/>
          </a:prstGeom>
        </p:spPr>
      </p:pic>
      <p:sp>
        <p:nvSpPr>
          <p:cNvPr id="154" name="Flecha: a la derecha 153">
            <a:extLst>
              <a:ext uri="{FF2B5EF4-FFF2-40B4-BE49-F238E27FC236}">
                <a16:creationId xmlns:a16="http://schemas.microsoft.com/office/drawing/2014/main" id="{0F9BF28B-8FB4-A26E-3939-D060B52C7613}"/>
              </a:ext>
            </a:extLst>
          </p:cNvPr>
          <p:cNvSpPr/>
          <p:nvPr/>
        </p:nvSpPr>
        <p:spPr>
          <a:xfrm>
            <a:off x="1493442" y="5109317"/>
            <a:ext cx="185218" cy="2870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E8B8ED8A-EBAE-2656-12A4-25F09C67DB1D}"/>
              </a:ext>
            </a:extLst>
          </p:cNvPr>
          <p:cNvSpPr/>
          <p:nvPr/>
        </p:nvSpPr>
        <p:spPr>
          <a:xfrm>
            <a:off x="16374" y="4539153"/>
            <a:ext cx="1402808" cy="117776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Cerrar llave 155">
            <a:extLst>
              <a:ext uri="{FF2B5EF4-FFF2-40B4-BE49-F238E27FC236}">
                <a16:creationId xmlns:a16="http://schemas.microsoft.com/office/drawing/2014/main" id="{1B88F9F5-1040-46CA-8C8C-3691C3F96A74}"/>
              </a:ext>
            </a:extLst>
          </p:cNvPr>
          <p:cNvSpPr/>
          <p:nvPr/>
        </p:nvSpPr>
        <p:spPr>
          <a:xfrm rot="5400000">
            <a:off x="680130" y="5255738"/>
            <a:ext cx="76434" cy="1179161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F192D94F-1A99-1BD0-98D4-146988D6FC45}"/>
              </a:ext>
            </a:extLst>
          </p:cNvPr>
          <p:cNvSpPr txBox="1"/>
          <p:nvPr/>
        </p:nvSpPr>
        <p:spPr>
          <a:xfrm>
            <a:off x="277219" y="5973716"/>
            <a:ext cx="105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40678359-170C-7036-8448-46FA13A0E13B}"/>
              </a:ext>
            </a:extLst>
          </p:cNvPr>
          <p:cNvSpPr txBox="1"/>
          <p:nvPr/>
        </p:nvSpPr>
        <p:spPr>
          <a:xfrm>
            <a:off x="10374309" y="3908407"/>
            <a:ext cx="930992" cy="60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Todas las franjas del mundo polo a polo</a:t>
            </a:r>
          </a:p>
        </p:txBody>
      </p:sp>
      <p:sp>
        <p:nvSpPr>
          <p:cNvPr id="159" name="Rectángulo: esquinas redondeadas 158">
            <a:extLst>
              <a:ext uri="{FF2B5EF4-FFF2-40B4-BE49-F238E27FC236}">
                <a16:creationId xmlns:a16="http://schemas.microsoft.com/office/drawing/2014/main" id="{6F3F7F1C-57EC-3FF8-E271-E4C69F6F1A15}"/>
              </a:ext>
            </a:extLst>
          </p:cNvPr>
          <p:cNvSpPr/>
          <p:nvPr/>
        </p:nvSpPr>
        <p:spPr>
          <a:xfrm>
            <a:off x="9729788" y="3920191"/>
            <a:ext cx="2333446" cy="22651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70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1FB6BE7-FB6C-40C3-AE28-1728C6115A09}"/>
              </a:ext>
            </a:extLst>
          </p:cNvPr>
          <p:cNvSpPr/>
          <p:nvPr/>
        </p:nvSpPr>
        <p:spPr>
          <a:xfrm>
            <a:off x="2864973" y="273479"/>
            <a:ext cx="5828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no2-132326-191201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-italia-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0-0194312-0-00192942-zoom-2-50</a:t>
            </a:r>
          </a:p>
        </p:txBody>
      </p:sp>
      <p:pic>
        <p:nvPicPr>
          <p:cNvPr id="3" name="Imagen 2" descr="Imagen que contiene competencia de atletismo, bola&#10;&#10;Descripción generada automáticamente">
            <a:extLst>
              <a:ext uri="{FF2B5EF4-FFF2-40B4-BE49-F238E27FC236}">
                <a16:creationId xmlns:a16="http://schemas.microsoft.com/office/drawing/2014/main" id="{50B17049-AF2B-41CF-8CFE-D232DC59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576010"/>
            <a:ext cx="9982856" cy="62829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DFE89B4-7416-4BBD-A25A-5737125E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348" y="3605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305402-4B40-4A58-9E6F-FCB578286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2" y="33741"/>
            <a:ext cx="1229517" cy="47947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95F1D6A-958D-4D96-A4E3-14F00B82065D}"/>
              </a:ext>
            </a:extLst>
          </p:cNvPr>
          <p:cNvSpPr txBox="1"/>
          <p:nvPr/>
        </p:nvSpPr>
        <p:spPr>
          <a:xfrm>
            <a:off x="4341705" y="107331"/>
            <a:ext cx="302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a Diciembre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D86990C-0A00-4090-9234-B4272B3EB5C3}"/>
              </a:ext>
            </a:extLst>
          </p:cNvPr>
          <p:cNvSpPr txBox="1"/>
          <p:nvPr/>
        </p:nvSpPr>
        <p:spPr>
          <a:xfrm>
            <a:off x="4263795" y="-52661"/>
            <a:ext cx="318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PROYECTO SATELITES SOCIALES</a:t>
            </a:r>
          </a:p>
        </p:txBody>
      </p:sp>
      <p:pic>
        <p:nvPicPr>
          <p:cNvPr id="12" name="Imagen 1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A1A4B56-53EC-4640-ACB7-06ECEB722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3895"/>
            <a:ext cx="3187816" cy="62857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21CE07C-0BDE-4F04-BB07-5E1D8D14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50" y="563894"/>
            <a:ext cx="3522852" cy="6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2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977EA427-0953-E03B-8782-6246CE56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DE523DF7-3D06-A5BC-FF3A-89047991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AutoShape 3">
            <a:extLst>
              <a:ext uri="{FF2B5EF4-FFF2-40B4-BE49-F238E27FC236}">
                <a16:creationId xmlns:a16="http://schemas.microsoft.com/office/drawing/2014/main" id="{23821400-6B4D-7192-740F-92F92210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EDA36BCF-E6A2-7D1C-E949-FBFB5550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1943100"/>
            <a:ext cx="8596313" cy="2711450"/>
          </a:xfrm>
          <a:custGeom>
            <a:avLst/>
            <a:gdLst>
              <a:gd name="T0" fmla="*/ 8596313 w 8596313"/>
              <a:gd name="T1" fmla="*/ 1355725 h 2711450"/>
              <a:gd name="T2" fmla="*/ 4298157 w 8596313"/>
              <a:gd name="T3" fmla="*/ 2711450 h 2711450"/>
              <a:gd name="T4" fmla="*/ 0 w 8596313"/>
              <a:gd name="T5" fmla="*/ 1355725 h 2711450"/>
              <a:gd name="T6" fmla="*/ 4298157 w 8596313"/>
              <a:gd name="T7" fmla="*/ 0 h 2711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96313"/>
              <a:gd name="T13" fmla="*/ 0 h 2711450"/>
              <a:gd name="T14" fmla="*/ 8596313 w 8596313"/>
              <a:gd name="T15" fmla="*/ 2711450 h 2711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6313" h="2711450">
                <a:moveTo>
                  <a:pt x="0" y="0"/>
                </a:moveTo>
                <a:lnTo>
                  <a:pt x="23880" y="0"/>
                </a:lnTo>
                <a:lnTo>
                  <a:pt x="23880" y="7532"/>
                </a:lnTo>
                <a:lnTo>
                  <a:pt x="0" y="75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Análisis de calidad de Aire zona Latinoamérica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Bogotá</a:t>
            </a:r>
          </a:p>
          <a:p>
            <a:pPr algn="ctr" eaLnBrk="1" hangingPunct="1">
              <a:lnSpc>
                <a:spcPct val="100000"/>
              </a:lnSpc>
            </a:pPr>
            <a:endParaRPr lang="es-CO" altLang="es-CO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Satélite Sentinel -5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Tipo de Producto L2__AER_AI, Nivel de procesamiento L2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Herramienta utilizada VISAN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Datos del vuelo en: 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S5P_OFFL_L2__AER_AI_20191119T175505_20191119T193634_10887_01_010302_20191125T171906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S5P_NRTI_L2__AER_AI_20200408T180448_20200408T180948_12887_01_010302_20200408T184527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b="1">
                <a:solidFill>
                  <a:srgbClr val="000000"/>
                </a:solidFill>
              </a:rPr>
              <a:t>Fecha de vuelos Noviembre 19 de 2019 y Marzo 8 de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5065BC70-6B58-4AA0-3D64-555B4469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77CD7819-416E-D944-71BD-8ED18AE2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3">
            <a:extLst>
              <a:ext uri="{FF2B5EF4-FFF2-40B4-BE49-F238E27FC236}">
                <a16:creationId xmlns:a16="http://schemas.microsoft.com/office/drawing/2014/main" id="{721BF1D1-D54C-1CE7-90BF-F69E7583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FCA927EE-A4E2-8922-5C9B-4757ACC2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668338"/>
            <a:ext cx="3657600" cy="303212"/>
          </a:xfrm>
          <a:custGeom>
            <a:avLst/>
            <a:gdLst>
              <a:gd name="T0" fmla="*/ 3657600 w 3657600"/>
              <a:gd name="T1" fmla="*/ 151606 h 303212"/>
              <a:gd name="T2" fmla="*/ 1828800 w 3657600"/>
              <a:gd name="T3" fmla="*/ 303212 h 303212"/>
              <a:gd name="T4" fmla="*/ 0 w 3657600"/>
              <a:gd name="T5" fmla="*/ 151606 h 303212"/>
              <a:gd name="T6" fmla="*/ 1828800 w 3657600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57600"/>
              <a:gd name="T13" fmla="*/ 0 h 303212"/>
              <a:gd name="T14" fmla="*/ 3657600 w 3657600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303212">
                <a:moveTo>
                  <a:pt x="0" y="0"/>
                </a:moveTo>
                <a:lnTo>
                  <a:pt x="10160" y="0"/>
                </a:lnTo>
                <a:lnTo>
                  <a:pt x="10160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Bogotá: imagen global. Índice de aerosol</a:t>
            </a:r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CEBF37C2-033B-4912-E2C5-60BCE93E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976313"/>
            <a:ext cx="11815762" cy="2220912"/>
          </a:xfrm>
          <a:custGeom>
            <a:avLst/>
            <a:gdLst>
              <a:gd name="T0" fmla="*/ 11815762 w 11815762"/>
              <a:gd name="T1" fmla="*/ 1110456 h 2220912"/>
              <a:gd name="T2" fmla="*/ 5907881 w 11815762"/>
              <a:gd name="T3" fmla="*/ 2220912 h 2220912"/>
              <a:gd name="T4" fmla="*/ 0 w 11815762"/>
              <a:gd name="T5" fmla="*/ 1110456 h 2220912"/>
              <a:gd name="T6" fmla="*/ 5907881 w 11815762"/>
              <a:gd name="T7" fmla="*/ 0 h 22209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815762"/>
              <a:gd name="T13" fmla="*/ 0 h 2220912"/>
              <a:gd name="T14" fmla="*/ 11815762 w 11815762"/>
              <a:gd name="T15" fmla="*/ 2220912 h 2220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15762" h="2220912">
                <a:moveTo>
                  <a:pt x="0" y="0"/>
                </a:moveTo>
                <a:lnTo>
                  <a:pt x="32822" y="0"/>
                </a:lnTo>
                <a:lnTo>
                  <a:pt x="32822" y="6172"/>
                </a:lnTo>
                <a:lnTo>
                  <a:pt x="0" y="61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Nota: Procesando datos Sentinel-5P y </a:t>
            </a:r>
            <a:r>
              <a:rPr lang="es-CO" altLang="es-CO" sz="1400" b="1">
                <a:solidFill>
                  <a:srgbClr val="FF5050"/>
                </a:solidFill>
              </a:rPr>
              <a:t>ejemplo de cómo se visualiza el Aerosol </a:t>
            </a:r>
            <a:r>
              <a:rPr lang="es-CO" altLang="es-CO" sz="1400" b="1">
                <a:solidFill>
                  <a:srgbClr val="000000"/>
                </a:solidFill>
              </a:rPr>
              <a:t>usando VISAN</a:t>
            </a:r>
          </a:p>
          <a:p>
            <a:pPr algn="ctr" eaLnBrk="1" hangingPunct="1">
              <a:lnSpc>
                <a:spcPct val="100000"/>
              </a:lnSpc>
            </a:pPr>
            <a:endParaRPr lang="es-CO" altLang="es-CO" sz="1400" b="1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s-CO" altLang="es-CO" sz="1400">
                <a:solidFill>
                  <a:srgbClr val="000000"/>
                </a:solidFill>
              </a:rPr>
              <a:t>Para el procesamiento de Sentinel-5P, se utilizan las herramientas HARP. Esta extensa biblioteca de Python está desarrollada por Science [&amp;] Technology Corporation (S [&amp;] T) para procesar y analizar una amplia gama de conjuntos de datos de EO (Earth Observation) atmosféricos y está bien equipada para manejar datos de Sentinel-5P. Los nombres de ruta a las </a:t>
            </a:r>
            <a:r>
              <a:rPr lang="es-CO" altLang="es-CO" sz="1400" b="1">
                <a:solidFill>
                  <a:srgbClr val="FF5050"/>
                </a:solidFill>
              </a:rPr>
              <a:t>imágenes de aerosol </a:t>
            </a:r>
            <a:r>
              <a:rPr lang="es-CO" altLang="es-CO" sz="1400">
                <a:solidFill>
                  <a:srgbClr val="000000"/>
                </a:solidFill>
              </a:rPr>
              <a:t>Sentinel-5P entran al software HARP, los datos de imagen que no cumplen con un umbral de calidad se filtran y los datos restantes se combinan en un promedio diario. Esto se puede hacer para cualquier conjunto de datos Sentinel-5P, para cualquier área y para cualquier rango de fechas. Los datos resultantes se convierten en un </a:t>
            </a:r>
            <a:r>
              <a:rPr lang="es-CO" altLang="es-CO" sz="1400" b="1">
                <a:solidFill>
                  <a:srgbClr val="000000"/>
                </a:solidFill>
              </a:rPr>
              <a:t>geotiff</a:t>
            </a:r>
            <a:r>
              <a:rPr lang="es-CO" altLang="es-CO" sz="1400">
                <a:solidFill>
                  <a:srgbClr val="000000"/>
                </a:solidFill>
              </a:rPr>
              <a:t> para su posterior análisis. Además de las secuencias de comandos automatizadas de Python, también hay una GUI disponible para usar las herramientas HARP de una manera más interactiva, llamada </a:t>
            </a:r>
            <a:r>
              <a:rPr lang="es-CO" altLang="es-CO" sz="1400" b="1">
                <a:solidFill>
                  <a:srgbClr val="000000"/>
                </a:solidFill>
              </a:rPr>
              <a:t>VISAN</a:t>
            </a:r>
            <a:r>
              <a:rPr lang="es-CO" altLang="es-CO" sz="1400">
                <a:solidFill>
                  <a:srgbClr val="000000"/>
                </a:solidFill>
              </a:rPr>
              <a:t>. Con esta herramienta, los datos de Sentinel-5P pueden verificarse y trazarse fácilmente</a:t>
            </a:r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0B90968-C069-469A-73CB-E9C76AEB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6467475"/>
            <a:ext cx="11368087" cy="303213"/>
          </a:xfrm>
          <a:custGeom>
            <a:avLst/>
            <a:gdLst>
              <a:gd name="T0" fmla="*/ 11368087 w 11368087"/>
              <a:gd name="T1" fmla="*/ 151607 h 303213"/>
              <a:gd name="T2" fmla="*/ 5684044 w 11368087"/>
              <a:gd name="T3" fmla="*/ 303213 h 303213"/>
              <a:gd name="T4" fmla="*/ 0 w 11368087"/>
              <a:gd name="T5" fmla="*/ 151607 h 303213"/>
              <a:gd name="T6" fmla="*/ 5684044 w 11368087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68087"/>
              <a:gd name="T13" fmla="*/ 0 h 303213"/>
              <a:gd name="T14" fmla="*/ 11368087 w 11368087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8087" h="303213">
                <a:moveTo>
                  <a:pt x="0" y="0"/>
                </a:moveTo>
                <a:lnTo>
                  <a:pt x="31579" y="0"/>
                </a:lnTo>
                <a:lnTo>
                  <a:pt x="31579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7176" name="Picture 7">
            <a:extLst>
              <a:ext uri="{FF2B5EF4-FFF2-40B4-BE49-F238E27FC236}">
                <a16:creationId xmlns:a16="http://schemas.microsoft.com/office/drawing/2014/main" id="{C474A6C1-0F3A-7F83-0CAA-A63CA27B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106738"/>
            <a:ext cx="5510213" cy="3222625"/>
          </a:xfrm>
          <a:prstGeom prst="rect">
            <a:avLst/>
          </a:prstGeom>
          <a:noFill/>
          <a:ln w="1908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AutoShape 8">
            <a:extLst>
              <a:ext uri="{FF2B5EF4-FFF2-40B4-BE49-F238E27FC236}">
                <a16:creationId xmlns:a16="http://schemas.microsoft.com/office/drawing/2014/main" id="{44C6F8CC-AC66-E543-7999-2D10FDD6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106863"/>
            <a:ext cx="2878138" cy="730250"/>
          </a:xfrm>
          <a:custGeom>
            <a:avLst/>
            <a:gdLst>
              <a:gd name="T0" fmla="*/ 2878138 w 2878138"/>
              <a:gd name="T1" fmla="*/ 365125 h 730250"/>
              <a:gd name="T2" fmla="*/ 1439069 w 2878138"/>
              <a:gd name="T3" fmla="*/ 730250 h 730250"/>
              <a:gd name="T4" fmla="*/ 0 w 2878138"/>
              <a:gd name="T5" fmla="*/ 365125 h 730250"/>
              <a:gd name="T6" fmla="*/ 1439069 w 2878138"/>
              <a:gd name="T7" fmla="*/ 0 h 730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78138"/>
              <a:gd name="T13" fmla="*/ 0 h 730250"/>
              <a:gd name="T14" fmla="*/ 2878138 w 2878138"/>
              <a:gd name="T15" fmla="*/ 730250 h 730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8138" h="730250">
                <a:moveTo>
                  <a:pt x="0" y="0"/>
                </a:moveTo>
                <a:lnTo>
                  <a:pt x="7997" y="0"/>
                </a:lnTo>
                <a:lnTo>
                  <a:pt x="7997" y="2028"/>
                </a:lnTo>
                <a:lnTo>
                  <a:pt x="0" y="20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FF5050"/>
                </a:solidFill>
              </a:rPr>
              <a:t>Así vamos a ver las </a:t>
            </a:r>
          </a:p>
          <a:p>
            <a:pPr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FF5050"/>
                </a:solidFill>
              </a:rPr>
              <a:t>señales de aerosol en la región </a:t>
            </a:r>
          </a:p>
          <a:p>
            <a:pPr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FF5050"/>
                </a:solidFill>
              </a:rPr>
              <a:t>de Bogotá</a:t>
            </a:r>
          </a:p>
        </p:txBody>
      </p:sp>
      <p:cxnSp>
        <p:nvCxnSpPr>
          <p:cNvPr id="7178" name="AutoShape 9">
            <a:extLst>
              <a:ext uri="{FF2B5EF4-FFF2-40B4-BE49-F238E27FC236}">
                <a16:creationId xmlns:a16="http://schemas.microsoft.com/office/drawing/2014/main" id="{617F95A6-47D9-C597-DDA7-53B7B49DBB3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87975" y="4418013"/>
            <a:ext cx="3292475" cy="55562"/>
          </a:xfrm>
          <a:prstGeom prst="straightConnector1">
            <a:avLst/>
          </a:prstGeom>
          <a:noFill/>
          <a:ln w="15840">
            <a:solidFill>
              <a:srgbClr val="00B05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1B31EFC-2B65-0710-847F-8D353CEEA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4560888"/>
            <a:ext cx="398463" cy="293687"/>
          </a:xfrm>
          <a:custGeom>
            <a:avLst/>
            <a:gdLst>
              <a:gd name="T0" fmla="*/ 398463 w 398463"/>
              <a:gd name="T1" fmla="*/ 146844 h 293687"/>
              <a:gd name="T2" fmla="*/ 199232 w 398463"/>
              <a:gd name="T3" fmla="*/ 293687 h 293687"/>
              <a:gd name="T4" fmla="*/ 0 w 398463"/>
              <a:gd name="T5" fmla="*/ 146844 h 293687"/>
              <a:gd name="T6" fmla="*/ 199232 w 398463"/>
              <a:gd name="T7" fmla="*/ 0 h 2936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8463"/>
              <a:gd name="T13" fmla="*/ 0 h 293687"/>
              <a:gd name="T14" fmla="*/ 398463 w 398463"/>
              <a:gd name="T15" fmla="*/ 293687 h 293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63" h="293687">
                <a:moveTo>
                  <a:pt x="0" y="408"/>
                </a:moveTo>
                <a:lnTo>
                  <a:pt x="554" y="408"/>
                </a:lnTo>
                <a:lnTo>
                  <a:pt x="180" y="90"/>
                </a:lnTo>
                <a:lnTo>
                  <a:pt x="554" y="408"/>
                </a:lnTo>
                <a:lnTo>
                  <a:pt x="270" y="90"/>
                </a:lnTo>
                <a:lnTo>
                  <a:pt x="0" y="408"/>
                </a:lnTo>
                <a:close/>
              </a:path>
            </a:pathLst>
          </a:custGeom>
          <a:noFill/>
          <a:ln w="19080" cap="flat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4D127077-8D3C-BC0F-F8F1-15EFDCA8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038600"/>
            <a:ext cx="398463" cy="293688"/>
          </a:xfrm>
          <a:custGeom>
            <a:avLst/>
            <a:gdLst>
              <a:gd name="T0" fmla="*/ 398463 w 398463"/>
              <a:gd name="T1" fmla="*/ 146844 h 293688"/>
              <a:gd name="T2" fmla="*/ 199232 w 398463"/>
              <a:gd name="T3" fmla="*/ 293688 h 293688"/>
              <a:gd name="T4" fmla="*/ 0 w 398463"/>
              <a:gd name="T5" fmla="*/ 146844 h 293688"/>
              <a:gd name="T6" fmla="*/ 199232 w 398463"/>
              <a:gd name="T7" fmla="*/ 0 h 2936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8463"/>
              <a:gd name="T13" fmla="*/ 0 h 293688"/>
              <a:gd name="T14" fmla="*/ 398463 w 398463"/>
              <a:gd name="T15" fmla="*/ 293688 h 293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63" h="293688">
                <a:moveTo>
                  <a:pt x="0" y="408"/>
                </a:moveTo>
                <a:lnTo>
                  <a:pt x="554" y="408"/>
                </a:lnTo>
                <a:lnTo>
                  <a:pt x="180" y="90"/>
                </a:lnTo>
                <a:lnTo>
                  <a:pt x="554" y="408"/>
                </a:lnTo>
                <a:lnTo>
                  <a:pt x="270" y="90"/>
                </a:lnTo>
                <a:lnTo>
                  <a:pt x="0" y="408"/>
                </a:lnTo>
                <a:close/>
              </a:path>
            </a:pathLst>
          </a:custGeom>
          <a:noFill/>
          <a:ln w="19080" cap="flat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44DCD07D-5540-0F66-B39A-A7C53F14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4038600"/>
            <a:ext cx="398463" cy="795338"/>
          </a:xfrm>
          <a:custGeom>
            <a:avLst/>
            <a:gdLst>
              <a:gd name="T0" fmla="*/ 398463 w 398463"/>
              <a:gd name="T1" fmla="*/ 397669 h 795338"/>
              <a:gd name="T2" fmla="*/ 199232 w 398463"/>
              <a:gd name="T3" fmla="*/ 795338 h 795338"/>
              <a:gd name="T4" fmla="*/ 0 w 398463"/>
              <a:gd name="T5" fmla="*/ 397669 h 795338"/>
              <a:gd name="T6" fmla="*/ 199232 w 398463"/>
              <a:gd name="T7" fmla="*/ 0 h 7953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98463"/>
              <a:gd name="T13" fmla="*/ 0 h 795338"/>
              <a:gd name="T14" fmla="*/ 398463 w 398463"/>
              <a:gd name="T15" fmla="*/ 795338 h 795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63" h="795338">
                <a:moveTo>
                  <a:pt x="0" y="0"/>
                </a:moveTo>
                <a:lnTo>
                  <a:pt x="1108" y="0"/>
                </a:lnTo>
                <a:lnTo>
                  <a:pt x="1108" y="2211"/>
                </a:lnTo>
                <a:lnTo>
                  <a:pt x="0" y="2211"/>
                </a:lnTo>
                <a:lnTo>
                  <a:pt x="0" y="0"/>
                </a:lnTo>
                <a:close/>
              </a:path>
            </a:pathLst>
          </a:custGeom>
          <a:noFill/>
          <a:ln w="19080" cap="flat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8C457603-54B9-3414-2949-9C47C44A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4106863"/>
            <a:ext cx="236538" cy="795337"/>
          </a:xfrm>
          <a:custGeom>
            <a:avLst/>
            <a:gdLst>
              <a:gd name="T0" fmla="*/ 236538 w 236538"/>
              <a:gd name="T1" fmla="*/ 397669 h 795337"/>
              <a:gd name="T2" fmla="*/ 118269 w 236538"/>
              <a:gd name="T3" fmla="*/ 795337 h 795337"/>
              <a:gd name="T4" fmla="*/ 0 w 236538"/>
              <a:gd name="T5" fmla="*/ 397669 h 795337"/>
              <a:gd name="T6" fmla="*/ 118269 w 236538"/>
              <a:gd name="T7" fmla="*/ 0 h 7953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538"/>
              <a:gd name="T13" fmla="*/ 0 h 795337"/>
              <a:gd name="T14" fmla="*/ 236538 w 236538"/>
              <a:gd name="T15" fmla="*/ 795337 h 7953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538" h="795337" stroke="0">
                <a:moveTo>
                  <a:pt x="0" y="0"/>
                </a:moveTo>
                <a:lnTo>
                  <a:pt x="329" y="-657"/>
                </a:lnTo>
                <a:lnTo>
                  <a:pt x="270" y="90"/>
                </a:lnTo>
                <a:lnTo>
                  <a:pt x="329" y="-340"/>
                </a:lnTo>
                <a:lnTo>
                  <a:pt x="329" y="-657"/>
                </a:lnTo>
                <a:lnTo>
                  <a:pt x="180" y="65446"/>
                </a:lnTo>
                <a:lnTo>
                  <a:pt x="329" y="-657"/>
                </a:lnTo>
                <a:lnTo>
                  <a:pt x="0" y="0"/>
                </a:lnTo>
                <a:close/>
              </a:path>
              <a:path w="236538" h="795337" fill="none">
                <a:moveTo>
                  <a:pt x="270" y="65446"/>
                </a:moveTo>
                <a:lnTo>
                  <a:pt x="329" y="2868"/>
                </a:lnTo>
                <a:lnTo>
                  <a:pt x="329" y="-657"/>
                </a:lnTo>
                <a:lnTo>
                  <a:pt x="1" y="90"/>
                </a:lnTo>
                <a:lnTo>
                  <a:pt x="0" y="0"/>
                </a:lnTo>
                <a:lnTo>
                  <a:pt x="329" y="-657"/>
                </a:lnTo>
                <a:lnTo>
                  <a:pt x="270" y="90"/>
                </a:lnTo>
              </a:path>
            </a:pathLst>
          </a:custGeom>
          <a:noFill/>
          <a:ln w="19080" cap="flat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F603FF2A-91F1-1120-BAB3-1A945982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E1E905EA-0601-0053-FBF5-648F8193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AutoShape 3">
            <a:extLst>
              <a:ext uri="{FF2B5EF4-FFF2-40B4-BE49-F238E27FC236}">
                <a16:creationId xmlns:a16="http://schemas.microsoft.com/office/drawing/2014/main" id="{CEFD82F1-0063-8EB8-D02F-A9D2BD5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A33B90A1-AD21-63CA-CBB7-BC8E7C43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668338"/>
            <a:ext cx="4262437" cy="303212"/>
          </a:xfrm>
          <a:custGeom>
            <a:avLst/>
            <a:gdLst>
              <a:gd name="T0" fmla="*/ 4262437 w 4262437"/>
              <a:gd name="T1" fmla="*/ 151606 h 303212"/>
              <a:gd name="T2" fmla="*/ 2131219 w 4262437"/>
              <a:gd name="T3" fmla="*/ 303212 h 303212"/>
              <a:gd name="T4" fmla="*/ 0 w 4262437"/>
              <a:gd name="T5" fmla="*/ 151606 h 303212"/>
              <a:gd name="T6" fmla="*/ 2131219 w 4262437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62437"/>
              <a:gd name="T13" fmla="*/ 0 h 303212"/>
              <a:gd name="T14" fmla="*/ 4262437 w 4262437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2437" h="303212">
                <a:moveTo>
                  <a:pt x="0" y="0"/>
                </a:moveTo>
                <a:lnTo>
                  <a:pt x="11841" y="0"/>
                </a:lnTo>
                <a:lnTo>
                  <a:pt x="11841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Bogotá: índice de aerosol noviembre 19 de 2019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7D60C9CC-B7A2-799F-3C9B-37BE22FA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35050"/>
            <a:ext cx="1035208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A8107F9E-9787-AED9-B4FE-75418DE8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F308C049-9AE7-9AC7-94A5-0CF6DB87F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CA51EB73-8D2E-2C68-85DD-1F903246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668338"/>
            <a:ext cx="5051425" cy="303212"/>
          </a:xfrm>
          <a:custGeom>
            <a:avLst/>
            <a:gdLst>
              <a:gd name="T0" fmla="*/ 5051425 w 5051425"/>
              <a:gd name="T1" fmla="*/ 151606 h 303212"/>
              <a:gd name="T2" fmla="*/ 2525713 w 5051425"/>
              <a:gd name="T3" fmla="*/ 303212 h 303212"/>
              <a:gd name="T4" fmla="*/ 0 w 5051425"/>
              <a:gd name="T5" fmla="*/ 151606 h 303212"/>
              <a:gd name="T6" fmla="*/ 2525713 w 5051425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51425"/>
              <a:gd name="T13" fmla="*/ 0 h 303212"/>
              <a:gd name="T14" fmla="*/ 5051425 w 5051425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1425" h="303212">
                <a:moveTo>
                  <a:pt x="0" y="0"/>
                </a:moveTo>
                <a:lnTo>
                  <a:pt x="14034" y="0"/>
                </a:lnTo>
                <a:lnTo>
                  <a:pt x="14034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4472C4"/>
                </a:solidFill>
              </a:rPr>
              <a:t>Bogotá</a:t>
            </a:r>
            <a:r>
              <a:rPr lang="es-CO" altLang="es-CO" sz="1400" b="1">
                <a:solidFill>
                  <a:srgbClr val="000000"/>
                </a:solidFill>
              </a:rPr>
              <a:t> Noviembre 19 de 2019 vs </a:t>
            </a:r>
            <a:r>
              <a:rPr lang="es-CO" altLang="es-CO" sz="1400" b="1">
                <a:solidFill>
                  <a:srgbClr val="4472C4"/>
                </a:solidFill>
              </a:rPr>
              <a:t>Bogotá</a:t>
            </a:r>
            <a:r>
              <a:rPr lang="es-CO" altLang="es-CO" sz="1400" b="1">
                <a:solidFill>
                  <a:srgbClr val="000000"/>
                </a:solidFill>
              </a:rPr>
              <a:t> Marzo 8 de 2020</a:t>
            </a:r>
          </a:p>
        </p:txBody>
      </p:sp>
      <p:grpSp>
        <p:nvGrpSpPr>
          <p:cNvPr id="21510" name="Group 5">
            <a:extLst>
              <a:ext uri="{FF2B5EF4-FFF2-40B4-BE49-F238E27FC236}">
                <a16:creationId xmlns:a16="http://schemas.microsoft.com/office/drawing/2014/main" id="{4DD52064-13ED-3392-A165-1CA78297331D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976313"/>
            <a:ext cx="10798175" cy="4084637"/>
            <a:chOff x="199" y="615"/>
            <a:chExt cx="6802" cy="2573"/>
          </a:xfrm>
        </p:grpSpPr>
        <p:pic>
          <p:nvPicPr>
            <p:cNvPr id="21511" name="Picture 6">
              <a:extLst>
                <a:ext uri="{FF2B5EF4-FFF2-40B4-BE49-F238E27FC236}">
                  <a16:creationId xmlns:a16="http://schemas.microsoft.com/office/drawing/2014/main" id="{370DFAE5-A626-0743-6D6E-8040C50A0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1181"/>
              <a:ext cx="3280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2" name="Picture 7">
              <a:extLst>
                <a:ext uri="{FF2B5EF4-FFF2-40B4-BE49-F238E27FC236}">
                  <a16:creationId xmlns:a16="http://schemas.microsoft.com/office/drawing/2014/main" id="{7096AC88-4054-EC08-5FD0-37587D8A5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1236"/>
              <a:ext cx="3272" cy="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1513" name="AutoShape 8">
              <a:extLst>
                <a:ext uri="{FF2B5EF4-FFF2-40B4-BE49-F238E27FC236}">
                  <a16:creationId xmlns:a16="http://schemas.microsoft.com/office/drawing/2014/main" id="{C0132FEA-18C7-07AA-E199-A57BFA8B5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69" y="615"/>
              <a:ext cx="515" cy="1256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4" name="AutoShape 9">
              <a:extLst>
                <a:ext uri="{FF2B5EF4-FFF2-40B4-BE49-F238E27FC236}">
                  <a16:creationId xmlns:a16="http://schemas.microsoft.com/office/drawing/2014/main" id="{F4752568-BC6C-CA31-6E45-E4299C17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872"/>
              <a:ext cx="196" cy="189"/>
            </a:xfrm>
            <a:custGeom>
              <a:avLst/>
              <a:gdLst>
                <a:gd name="T0" fmla="*/ 196 w 196"/>
                <a:gd name="T1" fmla="*/ 95 h 189"/>
                <a:gd name="T2" fmla="*/ 98 w 196"/>
                <a:gd name="T3" fmla="*/ 189 h 189"/>
                <a:gd name="T4" fmla="*/ 0 w 196"/>
                <a:gd name="T5" fmla="*/ 95 h 189"/>
                <a:gd name="T6" fmla="*/ 98 w 196"/>
                <a:gd name="T7" fmla="*/ 0 h 18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"/>
                <a:gd name="T13" fmla="*/ 0 h 189"/>
                <a:gd name="T14" fmla="*/ 196 w 196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89">
                  <a:moveTo>
                    <a:pt x="0" y="419"/>
                  </a:moveTo>
                  <a:lnTo>
                    <a:pt x="435" y="419"/>
                  </a:lnTo>
                  <a:lnTo>
                    <a:pt x="180" y="90"/>
                  </a:lnTo>
                  <a:lnTo>
                    <a:pt x="435" y="419"/>
                  </a:lnTo>
                  <a:lnTo>
                    <a:pt x="270" y="90"/>
                  </a:lnTo>
                  <a:lnTo>
                    <a:pt x="0" y="419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cxnSp>
          <p:nvCxnSpPr>
            <p:cNvPr id="21515" name="AutoShape 10">
              <a:extLst>
                <a:ext uri="{FF2B5EF4-FFF2-40B4-BE49-F238E27FC236}">
                  <a16:creationId xmlns:a16="http://schemas.microsoft.com/office/drawing/2014/main" id="{B4B065A1-A579-4F68-6B1A-F7FF275580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58" y="676"/>
              <a:ext cx="1221" cy="1275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6" name="AutoShape 11">
              <a:extLst>
                <a:ext uri="{FF2B5EF4-FFF2-40B4-BE49-F238E27FC236}">
                  <a16:creationId xmlns:a16="http://schemas.microsoft.com/office/drawing/2014/main" id="{0F9DC096-A473-7265-AE71-8906B8D5A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" y="1926"/>
              <a:ext cx="218" cy="185"/>
            </a:xfrm>
            <a:custGeom>
              <a:avLst/>
              <a:gdLst>
                <a:gd name="T0" fmla="*/ 218 w 218"/>
                <a:gd name="T1" fmla="*/ 93 h 185"/>
                <a:gd name="T2" fmla="*/ 109 w 218"/>
                <a:gd name="T3" fmla="*/ 185 h 185"/>
                <a:gd name="T4" fmla="*/ 0 w 218"/>
                <a:gd name="T5" fmla="*/ 93 h 185"/>
                <a:gd name="T6" fmla="*/ 109 w 218"/>
                <a:gd name="T7" fmla="*/ 0 h 18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8"/>
                <a:gd name="T13" fmla="*/ 0 h 185"/>
                <a:gd name="T14" fmla="*/ 218 w 218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" h="185">
                  <a:moveTo>
                    <a:pt x="0" y="411"/>
                  </a:moveTo>
                  <a:lnTo>
                    <a:pt x="484" y="411"/>
                  </a:lnTo>
                  <a:lnTo>
                    <a:pt x="180" y="90"/>
                  </a:lnTo>
                  <a:lnTo>
                    <a:pt x="484" y="411"/>
                  </a:lnTo>
                  <a:lnTo>
                    <a:pt x="270" y="90"/>
                  </a:lnTo>
                  <a:lnTo>
                    <a:pt x="0" y="411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46815637-F846-3881-2605-652CB84B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826B18DF-1ABE-63FD-9725-415BE17E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AutoShape 3">
            <a:extLst>
              <a:ext uri="{FF2B5EF4-FFF2-40B4-BE49-F238E27FC236}">
                <a16:creationId xmlns:a16="http://schemas.microsoft.com/office/drawing/2014/main" id="{B7D11EFA-A196-9292-CE23-F7EFAD3B1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27653" name="AutoShape 4">
            <a:extLst>
              <a:ext uri="{FF2B5EF4-FFF2-40B4-BE49-F238E27FC236}">
                <a16:creationId xmlns:a16="http://schemas.microsoft.com/office/drawing/2014/main" id="{40A18326-EA89-7155-C84B-E976DADF4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668338"/>
            <a:ext cx="10871200" cy="303212"/>
          </a:xfrm>
          <a:custGeom>
            <a:avLst/>
            <a:gdLst>
              <a:gd name="T0" fmla="*/ 10871200 w 10871200"/>
              <a:gd name="T1" fmla="*/ 151606 h 303212"/>
              <a:gd name="T2" fmla="*/ 5435600 w 10871200"/>
              <a:gd name="T3" fmla="*/ 303212 h 303212"/>
              <a:gd name="T4" fmla="*/ 0 w 10871200"/>
              <a:gd name="T5" fmla="*/ 151606 h 303212"/>
              <a:gd name="T6" fmla="*/ 5435600 w 10871200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871200"/>
              <a:gd name="T13" fmla="*/ 0 h 303212"/>
              <a:gd name="T14" fmla="*/ 10871200 w 10871200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1200" h="303212">
                <a:moveTo>
                  <a:pt x="0" y="0"/>
                </a:moveTo>
                <a:lnTo>
                  <a:pt x="30200" y="0"/>
                </a:lnTo>
                <a:lnTo>
                  <a:pt x="30200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>
                <a:solidFill>
                  <a:srgbClr val="000000"/>
                </a:solidFill>
              </a:rPr>
              <a:t>02-</a:t>
            </a:r>
            <a:r>
              <a:rPr lang="es-CO" altLang="es-CO" sz="1400">
                <a:solidFill>
                  <a:srgbClr val="4472C4"/>
                </a:solidFill>
              </a:rPr>
              <a:t>suramerica-norteamerica</a:t>
            </a:r>
            <a:r>
              <a:rPr lang="es-CO" altLang="es-CO" sz="1400">
                <a:solidFill>
                  <a:srgbClr val="000000"/>
                </a:solidFill>
              </a:rPr>
              <a:t>-S5P_OFFL_L2__AER_AI_</a:t>
            </a:r>
            <a:r>
              <a:rPr lang="es-CO" altLang="es-CO" sz="1400">
                <a:solidFill>
                  <a:srgbClr val="4472C4"/>
                </a:solidFill>
              </a:rPr>
              <a:t>20191130</a:t>
            </a:r>
            <a:r>
              <a:rPr lang="es-CO" altLang="es-CO" sz="1400">
                <a:solidFill>
                  <a:srgbClr val="000000"/>
                </a:solidFill>
              </a:rPr>
              <a:t>T174805_20191130T192935_11043_01_010302_20191206T171017</a:t>
            </a:r>
          </a:p>
        </p:txBody>
      </p:sp>
      <p:pic>
        <p:nvPicPr>
          <p:cNvPr id="27654" name="Picture 5">
            <a:extLst>
              <a:ext uri="{FF2B5EF4-FFF2-40B4-BE49-F238E27FC236}">
                <a16:creationId xmlns:a16="http://schemas.microsoft.com/office/drawing/2014/main" id="{1DC7FBB6-9CF3-D124-95D3-E4D99C5F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976313"/>
            <a:ext cx="978535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19DE9713-FD0B-11E8-4433-B8C1C93DF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77F9749C-A0DC-552A-773B-9B697D18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AutoShape 3">
            <a:extLst>
              <a:ext uri="{FF2B5EF4-FFF2-40B4-BE49-F238E27FC236}">
                <a16:creationId xmlns:a16="http://schemas.microsoft.com/office/drawing/2014/main" id="{F5D757B0-5339-D2E7-5794-1A3A1B0CD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33797" name="AutoShape 4">
            <a:extLst>
              <a:ext uri="{FF2B5EF4-FFF2-40B4-BE49-F238E27FC236}">
                <a16:creationId xmlns:a16="http://schemas.microsoft.com/office/drawing/2014/main" id="{E7E15302-109A-53CB-EDFE-6EED94D1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668338"/>
            <a:ext cx="10045700" cy="303212"/>
          </a:xfrm>
          <a:custGeom>
            <a:avLst/>
            <a:gdLst>
              <a:gd name="T0" fmla="*/ 10045700 w 10045700"/>
              <a:gd name="T1" fmla="*/ 151606 h 303212"/>
              <a:gd name="T2" fmla="*/ 5022850 w 10045700"/>
              <a:gd name="T3" fmla="*/ 303212 h 303212"/>
              <a:gd name="T4" fmla="*/ 0 w 10045700"/>
              <a:gd name="T5" fmla="*/ 151606 h 303212"/>
              <a:gd name="T6" fmla="*/ 5022850 w 10045700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045700"/>
              <a:gd name="T13" fmla="*/ 0 h 303212"/>
              <a:gd name="T14" fmla="*/ 10045700 w 10045700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45700" h="303212">
                <a:moveTo>
                  <a:pt x="0" y="0"/>
                </a:moveTo>
                <a:lnTo>
                  <a:pt x="27906" y="0"/>
                </a:lnTo>
                <a:lnTo>
                  <a:pt x="27906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>
                <a:solidFill>
                  <a:srgbClr val="000000"/>
                </a:solidFill>
              </a:rPr>
              <a:t>05-</a:t>
            </a:r>
            <a:r>
              <a:rPr lang="es-CO" altLang="es-CO" sz="1400">
                <a:solidFill>
                  <a:srgbClr val="4472C4"/>
                </a:solidFill>
              </a:rPr>
              <a:t>india-mongolia</a:t>
            </a:r>
            <a:r>
              <a:rPr lang="es-CO" altLang="es-CO" sz="1400">
                <a:solidFill>
                  <a:srgbClr val="000000"/>
                </a:solidFill>
              </a:rPr>
              <a:t>-S5P_OFFL_L2__AER_AI_</a:t>
            </a:r>
            <a:r>
              <a:rPr lang="es-CO" altLang="es-CO" sz="1400">
                <a:solidFill>
                  <a:srgbClr val="4472C4"/>
                </a:solidFill>
              </a:rPr>
              <a:t>20191130</a:t>
            </a:r>
            <a:r>
              <a:rPr lang="es-CO" altLang="es-CO" sz="1400">
                <a:solidFill>
                  <a:srgbClr val="000000"/>
                </a:solidFill>
              </a:rPr>
              <a:t>T055738_20191130T073907_11036_01_010302_20191206T051956</a:t>
            </a:r>
          </a:p>
        </p:txBody>
      </p:sp>
      <p:pic>
        <p:nvPicPr>
          <p:cNvPr id="33798" name="Picture 5">
            <a:extLst>
              <a:ext uri="{FF2B5EF4-FFF2-40B4-BE49-F238E27FC236}">
                <a16:creationId xmlns:a16="http://schemas.microsoft.com/office/drawing/2014/main" id="{4530D0F1-8BD7-7B80-49BA-E93F61B0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009650"/>
            <a:ext cx="98012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B051F825-15B2-DF6A-3AE4-82B68877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228600"/>
            <a:ext cx="7921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>
            <a:extLst>
              <a:ext uri="{FF2B5EF4-FFF2-40B4-BE49-F238E27FC236}">
                <a16:creationId xmlns:a16="http://schemas.microsoft.com/office/drawing/2014/main" id="{336AC2EC-A70C-26DC-134C-7811206E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1228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AutoShape 3">
            <a:extLst>
              <a:ext uri="{FF2B5EF4-FFF2-40B4-BE49-F238E27FC236}">
                <a16:creationId xmlns:a16="http://schemas.microsoft.com/office/drawing/2014/main" id="{85C3E4A5-0B59-4797-BEE5-C972E28E4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39941" name="AutoShape 4">
            <a:extLst>
              <a:ext uri="{FF2B5EF4-FFF2-40B4-BE49-F238E27FC236}">
                <a16:creationId xmlns:a16="http://schemas.microsoft.com/office/drawing/2014/main" id="{A38534FB-8939-B163-5A15-8AD2E492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668338"/>
            <a:ext cx="10602913" cy="303212"/>
          </a:xfrm>
          <a:custGeom>
            <a:avLst/>
            <a:gdLst>
              <a:gd name="T0" fmla="*/ 10602913 w 10602913"/>
              <a:gd name="T1" fmla="*/ 151606 h 303212"/>
              <a:gd name="T2" fmla="*/ 5301457 w 10602913"/>
              <a:gd name="T3" fmla="*/ 303212 h 303212"/>
              <a:gd name="T4" fmla="*/ 0 w 10602913"/>
              <a:gd name="T5" fmla="*/ 151606 h 303212"/>
              <a:gd name="T6" fmla="*/ 5301457 w 10602913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02913"/>
              <a:gd name="T13" fmla="*/ 0 h 303212"/>
              <a:gd name="T14" fmla="*/ 10602913 w 10602913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02913" h="303212">
                <a:moveTo>
                  <a:pt x="0" y="0"/>
                </a:moveTo>
                <a:lnTo>
                  <a:pt x="29455" y="0"/>
                </a:lnTo>
                <a:lnTo>
                  <a:pt x="29455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>
                <a:solidFill>
                  <a:srgbClr val="000000"/>
                </a:solidFill>
              </a:rPr>
              <a:t>08-</a:t>
            </a:r>
            <a:r>
              <a:rPr lang="es-CO" altLang="es-CO" sz="1400">
                <a:solidFill>
                  <a:srgbClr val="4472C4"/>
                </a:solidFill>
              </a:rPr>
              <a:t>australia-centro-chin</a:t>
            </a:r>
            <a:r>
              <a:rPr lang="es-CO" altLang="es-CO" sz="1400">
                <a:solidFill>
                  <a:srgbClr val="000000"/>
                </a:solidFill>
              </a:rPr>
              <a:t>a-S5P_OFFL_L2__AER_AI_</a:t>
            </a:r>
            <a:r>
              <a:rPr lang="es-CO" altLang="es-CO" sz="1400">
                <a:solidFill>
                  <a:srgbClr val="4472C4"/>
                </a:solidFill>
              </a:rPr>
              <a:t>20191130</a:t>
            </a:r>
            <a:r>
              <a:rPr lang="es-CO" altLang="es-CO" sz="1400">
                <a:solidFill>
                  <a:srgbClr val="000000"/>
                </a:solidFill>
              </a:rPr>
              <a:t>T041608_20191130T055738_11035_01_010302_20191206T033951</a:t>
            </a:r>
          </a:p>
        </p:txBody>
      </p:sp>
      <p:pic>
        <p:nvPicPr>
          <p:cNvPr id="39942" name="Picture 5">
            <a:extLst>
              <a:ext uri="{FF2B5EF4-FFF2-40B4-BE49-F238E27FC236}">
                <a16:creationId xmlns:a16="http://schemas.microsoft.com/office/drawing/2014/main" id="{5D4DB1B6-1CB1-27DA-1908-2B2AAFB3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76313"/>
            <a:ext cx="98298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B0AED6-8DD5-4CEC-8E04-1F81060DA4E7}"/>
              </a:ext>
            </a:extLst>
          </p:cNvPr>
          <p:cNvSpPr txBox="1"/>
          <p:nvPr/>
        </p:nvSpPr>
        <p:spPr>
          <a:xfrm>
            <a:off x="4271832" y="68920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Proyecto I</a:t>
            </a:r>
          </a:p>
          <a:p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EBAF37-3D41-47D1-8412-A1A2206CCF0D}"/>
              </a:ext>
            </a:extLst>
          </p:cNvPr>
          <p:cNvSpPr txBox="1"/>
          <p:nvPr/>
        </p:nvSpPr>
        <p:spPr>
          <a:xfrm>
            <a:off x="145971" y="1079626"/>
            <a:ext cx="1003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C00000"/>
                </a:solidFill>
              </a:rPr>
              <a:t>S5P</a:t>
            </a:r>
            <a:r>
              <a:rPr lang="es-CO" dirty="0">
                <a:solidFill>
                  <a:schemeClr val="accent1"/>
                </a:solidFill>
              </a:rPr>
              <a:t>_OFFL</a:t>
            </a:r>
            <a:r>
              <a:rPr lang="es-CO" dirty="0"/>
              <a:t>_</a:t>
            </a:r>
            <a:r>
              <a:rPr lang="es-CO" dirty="0">
                <a:solidFill>
                  <a:srgbClr val="00B050"/>
                </a:solidFill>
              </a:rPr>
              <a:t>L2</a:t>
            </a:r>
            <a:r>
              <a:rPr lang="es-CO" dirty="0"/>
              <a:t>__</a:t>
            </a:r>
            <a:r>
              <a:rPr lang="es-CO" dirty="0">
                <a:solidFill>
                  <a:srgbClr val="FF0000"/>
                </a:solidFill>
              </a:rPr>
              <a:t>AER_AI</a:t>
            </a:r>
            <a:r>
              <a:rPr lang="es-CO" dirty="0"/>
              <a:t>_</a:t>
            </a:r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20191130T160636</a:t>
            </a:r>
            <a:r>
              <a:rPr lang="es-CO" dirty="0"/>
              <a:t>_</a:t>
            </a:r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20191130T174805</a:t>
            </a:r>
            <a:r>
              <a:rPr lang="es-CO" dirty="0"/>
              <a:t>_</a:t>
            </a:r>
            <a:r>
              <a:rPr lang="es-CO" dirty="0">
                <a:solidFill>
                  <a:srgbClr val="C00000"/>
                </a:solidFill>
              </a:rPr>
              <a:t>11042</a:t>
            </a:r>
            <a:r>
              <a:rPr lang="es-CO" dirty="0"/>
              <a:t>_</a:t>
            </a:r>
            <a:r>
              <a:rPr lang="es-CO" dirty="0">
                <a:solidFill>
                  <a:schemeClr val="accent1"/>
                </a:solidFill>
              </a:rPr>
              <a:t>01</a:t>
            </a:r>
            <a:r>
              <a:rPr lang="es-CO" dirty="0"/>
              <a:t>_</a:t>
            </a:r>
            <a:r>
              <a:rPr lang="es-CO" dirty="0">
                <a:solidFill>
                  <a:srgbClr val="00B050"/>
                </a:solidFill>
              </a:rPr>
              <a:t>010302</a:t>
            </a:r>
            <a:r>
              <a:rPr lang="es-CO" dirty="0"/>
              <a:t>_</a:t>
            </a:r>
            <a:r>
              <a:rPr lang="es-CO" dirty="0">
                <a:solidFill>
                  <a:srgbClr val="FF5050"/>
                </a:solidFill>
              </a:rPr>
              <a:t>20191206T153014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B6139C-DE0F-4431-A29E-BDABF4F7C45F}"/>
              </a:ext>
            </a:extLst>
          </p:cNvPr>
          <p:cNvSpPr txBox="1"/>
          <p:nvPr/>
        </p:nvSpPr>
        <p:spPr>
          <a:xfrm>
            <a:off x="76789" y="1470046"/>
            <a:ext cx="609460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(Para L2) </a:t>
            </a:r>
            <a:r>
              <a:rPr lang="es-CO" dirty="0">
                <a:solidFill>
                  <a:srgbClr val="FF0000"/>
                </a:solidFill>
              </a:rPr>
              <a:t>AER_AI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O3 PR: ozono (O3), producto de perfil completo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O3_TPR: ozono (O3), producto de perfil troposférico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O3 : ozono (O3), producto de columna total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O3_TCL: ozono (O3), producto de columna troposférica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CH4 : metano (CH4), producto de la columna total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CO: monóxido de carbono (CO), producto de columna total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NO2 : dióxido de nitrógeno (NO2), producto de la columna total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HCHO: formaldehído (HCHO), producto de columna total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SO2 : penacho volcánico y dióxido de azufre (SO2), producto de columna total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CLOUD_: producto de dispersión en la nube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FRESCO: Producto de soporte en la nube KNMI</a:t>
            </a:r>
          </a:p>
          <a:p>
            <a:pPr lvl="2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• AER_LH: aerosol, producto de altura de capa</a:t>
            </a:r>
          </a:p>
          <a:p>
            <a:pPr lvl="2"/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dirty="0">
                <a:solidFill>
                  <a:srgbClr val="FF0000"/>
                </a:solidFill>
              </a:rPr>
              <a:t>AER_AI: aerosol, producto índice absorbente</a:t>
            </a:r>
            <a:endParaRPr lang="es-MX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EAA531-C3E5-4E1D-B9D3-407C1B9A3B00}"/>
              </a:ext>
            </a:extLst>
          </p:cNvPr>
          <p:cNvSpPr txBox="1"/>
          <p:nvPr/>
        </p:nvSpPr>
        <p:spPr>
          <a:xfrm>
            <a:off x="6898770" y="1470046"/>
            <a:ext cx="49471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20191130T160636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FechaTHora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del inicio del momento del censado</a:t>
            </a:r>
          </a:p>
          <a:p>
            <a:r>
              <a:rPr lang="es-CO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20191130T174805</a:t>
            </a:r>
          </a:p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FechaTHora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del final del censado</a:t>
            </a:r>
          </a:p>
          <a:p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11042</a:t>
            </a:r>
          </a:p>
          <a:p>
            <a:r>
              <a:rPr lang="es-CO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Número absoluto de la órbita</a:t>
            </a:r>
            <a:endParaRPr lang="es-MX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	Número de recogida</a:t>
            </a:r>
          </a:p>
          <a:p>
            <a:r>
              <a:rPr lang="es-MX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010302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	Número de la versión del procesador</a:t>
            </a:r>
          </a:p>
          <a:p>
            <a:r>
              <a:rPr lang="es-CO" sz="140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20191206T153014</a:t>
            </a:r>
            <a:endParaRPr lang="es-MX" sz="1400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FechaTHora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del comienzo de la producción</a:t>
            </a:r>
            <a:endParaRPr lang="es-CO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F259FAC-885C-46A4-915D-8A0372505E5B}"/>
              </a:ext>
            </a:extLst>
          </p:cNvPr>
          <p:cNvSpPr txBox="1"/>
          <p:nvPr/>
        </p:nvSpPr>
        <p:spPr>
          <a:xfrm>
            <a:off x="1922930" y="5584019"/>
            <a:ext cx="8780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https://earth.esa.int/documents/247904/2506504/FFS-Tailoring-Sentinel-5P.pdf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16C9C6C-D79E-4ED8-AF4D-E51EB997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3779811" y="1307068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Bogotá: imagen global. Índice de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20D72-1274-4A4E-BBED-7F33849A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185" y="2880196"/>
            <a:ext cx="2381250" cy="15906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E4473B-EC28-4B18-87A0-812CE3638D3A}"/>
              </a:ext>
            </a:extLst>
          </p:cNvPr>
          <p:cNvSpPr/>
          <p:nvPr/>
        </p:nvSpPr>
        <p:spPr>
          <a:xfrm>
            <a:off x="71600" y="1460957"/>
            <a:ext cx="9300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dióxido de nitrógeno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es un compuesto químico gaseoso de color marrón amarillento formado por la combinación de un átomo de nitrógeno y dos de oxígeno.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gas tóxico e irritante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contaminante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ciudades.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¿Cómo se produce?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la naturaleza se produce por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incendios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forestales o las erupciones volcánicas. También se produce de forma natural por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de nitratos orgánicos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El volumen total  que se produce de forma natural es infinitamente menor que el que se produce por efecto del hombre.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produce en la combustión de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motores de los vehículos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fundamentalmente los </a:t>
            </a:r>
            <a:r>
              <a:rPr lang="es-MX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s-MX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Qué efectos tiene en la salud: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vía respiratorias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como disminución de la capacidad pulmonar, bronquitis agudas, asma y se considera el culpable de los procesos alérgicos, sobre todo en niños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Enfisema pulmonar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irritación ocular y de las mucosas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Posible Incremento en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forma indirecta, y puesto que es uno de los causantes del material particulado fino  MP2,5 , se puede relacionar con múltiples enfermedades como al autismo, fallos del sistema cardiovascular, Ictus, enfermedades renales y con el cáncer ya que es un precursor del Material Particulado y éste fue declarado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cancerígeno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humano del Grupo1 en octubre de 2013.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055889-C374-4DCA-B423-C556B61AB818}"/>
              </a:ext>
            </a:extLst>
          </p:cNvPr>
          <p:cNvSpPr/>
          <p:nvPr/>
        </p:nvSpPr>
        <p:spPr>
          <a:xfrm>
            <a:off x="2499400" y="6405325"/>
            <a:ext cx="580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5"/>
              </a:rPr>
              <a:t>https://www.saludgeoambiental.org/dioxido-nitrogeno-no2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B8569D-8E93-426C-9F36-C76D6992EFFC}"/>
              </a:ext>
            </a:extLst>
          </p:cNvPr>
          <p:cNvSpPr txBox="1"/>
          <p:nvPr/>
        </p:nvSpPr>
        <p:spPr>
          <a:xfrm>
            <a:off x="4083831" y="69693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Proyecto II</a:t>
            </a:r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4FB90F1-4E72-44C5-9BB3-0B5A73B2DE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DA12F0-673E-4186-BBAA-D5FCE5B9256E}"/>
              </a:ext>
            </a:extLst>
          </p:cNvPr>
          <p:cNvSpPr txBox="1"/>
          <p:nvPr/>
        </p:nvSpPr>
        <p:spPr>
          <a:xfrm>
            <a:off x="200989" y="1814760"/>
            <a:ext cx="1188576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400" b="1" kern="5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VISAN</a:t>
            </a:r>
            <a:r>
              <a:rPr lang="es-CO" sz="1400" kern="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CO" sz="1400" b="1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de Visan</a:t>
            </a:r>
            <a:r>
              <a:rPr lang="es-CO" sz="14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r>
              <a:rPr lang="es-CO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https://stcorp.github.io/visan/index.html</a:t>
            </a:r>
            <a:endParaRPr lang="es-CO" sz="14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esta aplicación se pueden leer datos de productos de instrumentos atmosféricos para misiones como Sentinel-5P. Puede aplicar una amplia gama de operaciones matemáticas a estos datos y podrá crear gráficos 2D y de mapas del mundo.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VISAN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la aplicación gráfica de interfaz de usuario para </a:t>
            </a:r>
            <a:r>
              <a:rPr kumimoji="0" lang="es-ES" altLang="es-CO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CO" sz="1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El software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HARP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instalan como dependencias de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VISAN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proporcionan la funcionalidad para ingerir datos de los archivos de productos atmosféricos. Estos datos pueden luego procesarse aún más utilizando los componentes de análisis y visualización que están integrados en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VISAN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La aplicación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VISAN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 un software totalmente de código abierto y se basa en los paquetes de código abierto existentes como 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Python, </a:t>
            </a:r>
            <a:r>
              <a:rPr kumimoji="0" lang="es-ES" altLang="es-CO" sz="14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wxPython</a:t>
            </a:r>
            <a:r>
              <a:rPr kumimoji="0" lang="es-ES" altLang="es-CO" sz="1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VTK, CODA, HARP </a:t>
            </a:r>
            <a:r>
              <a:rPr kumimoji="0" lang="es-ES" altLang="es-CO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 otros</a:t>
            </a:r>
          </a:p>
          <a:p>
            <a:pPr algn="just"/>
            <a:r>
              <a:rPr lang="es-C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Manual de </a:t>
            </a:r>
            <a:r>
              <a:rPr lang="es-CO" sz="1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VISAN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https://stcorp.github.io/visan/manual.html#startin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Instalar </a:t>
            </a:r>
            <a:r>
              <a:rPr lang="es-CO" sz="1400" b="1" kern="5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VISAN</a:t>
            </a:r>
            <a:r>
              <a:rPr lang="es-CO" sz="1400" b="1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https://anaconda.org/stcorp/visan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BBDF0E-6ED5-40C2-A630-026AD94DAFD5}"/>
              </a:ext>
            </a:extLst>
          </p:cNvPr>
          <p:cNvSpPr txBox="1"/>
          <p:nvPr/>
        </p:nvSpPr>
        <p:spPr>
          <a:xfrm>
            <a:off x="200989" y="4418677"/>
            <a:ext cx="117900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kern="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s-CO" sz="1400" b="1" kern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altLang="es-CO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s-ES" alt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 potente administrador de paquetes y de entorno que se utiliza con los comandos de la línea de comandos en </a:t>
            </a:r>
            <a:r>
              <a:rPr lang="es-ES" alt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Anaconda</a:t>
            </a:r>
            <a:r>
              <a:rPr lang="es-ES" alt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  <a:r>
              <a:rPr lang="es-ES" alt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S" alt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es-ES" alt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en una ventana de terminal para </a:t>
            </a:r>
            <a:r>
              <a:rPr lang="es-ES" alt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macOS</a:t>
            </a:r>
            <a:r>
              <a:rPr lang="es-ES" alt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alt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es-ES" alt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</a:t>
            </a:r>
            <a:r>
              <a:rPr lang="es-CO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CONDA</a:t>
            </a:r>
            <a:r>
              <a:rPr 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https://docs.conda.io/projects/conda/en/latest/user-guide/getting-started.html</a:t>
            </a:r>
            <a:endParaRPr lang="es-CO" sz="14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D4315F-4E69-4272-919E-D4A8B034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9" y="349009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CO" sz="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8FB227-1EB5-4C5D-A362-B457C9642EBC}"/>
              </a:ext>
            </a:extLst>
          </p:cNvPr>
          <p:cNvSpPr txBox="1"/>
          <p:nvPr/>
        </p:nvSpPr>
        <p:spPr>
          <a:xfrm>
            <a:off x="263734" y="5565540"/>
            <a:ext cx="82594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kern="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</a:t>
            </a:r>
            <a:r>
              <a:rPr lang="es-CO" sz="1400" b="1" kern="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CO" altLang="es-CO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onjunto de herramientas de armonización de datos para los formatos de observación de la Tierra</a:t>
            </a:r>
          </a:p>
          <a:p>
            <a:r>
              <a:rPr lang="es-CO" sz="14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Instalar </a:t>
            </a:r>
            <a:r>
              <a:rPr lang="es-CO" sz="1400" b="1" kern="5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HARP</a:t>
            </a:r>
            <a:r>
              <a:rPr lang="es-CO" sz="1400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https://stcorp.github.io/harp/doc/html/install.html#using-anaconda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D61E76-0585-43F3-9965-FA8AD6D48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8890419-AC3B-4172-B6D5-92DD8C27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24043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05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237039B-2DC9-447C-B54A-FD4E4EFC0398}"/>
              </a:ext>
            </a:extLst>
          </p:cNvPr>
          <p:cNvSpPr txBox="1"/>
          <p:nvPr/>
        </p:nvSpPr>
        <p:spPr>
          <a:xfrm>
            <a:off x="3384693" y="989236"/>
            <a:ext cx="522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Fuentes de conocimientos sobre el software requerido</a:t>
            </a:r>
          </a:p>
        </p:txBody>
      </p:sp>
      <p:pic>
        <p:nvPicPr>
          <p:cNvPr id="12" name="Imagen 11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0320DF0-5334-49F4-9EE1-07EB8F8B23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6BAE85-990D-448F-B159-21054D75D066}"/>
              </a:ext>
            </a:extLst>
          </p:cNvPr>
          <p:cNvSpPr txBox="1"/>
          <p:nvPr/>
        </p:nvSpPr>
        <p:spPr>
          <a:xfrm>
            <a:off x="2698873" y="716246"/>
            <a:ext cx="717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 productos escogidos en los satélites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FE1FB8A-4148-43F0-866C-5F27AC2EEB6A}"/>
              </a:ext>
            </a:extLst>
          </p:cNvPr>
          <p:cNvGrpSpPr/>
          <p:nvPr/>
        </p:nvGrpSpPr>
        <p:grpSpPr>
          <a:xfrm>
            <a:off x="1603128" y="1499880"/>
            <a:ext cx="8444756" cy="5129466"/>
            <a:chOff x="1711735" y="1072151"/>
            <a:chExt cx="8444756" cy="5129466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49AACB5-5F76-464D-9EF8-CE719A8D75C2}"/>
                </a:ext>
              </a:extLst>
            </p:cNvPr>
            <p:cNvSpPr txBox="1"/>
            <p:nvPr/>
          </p:nvSpPr>
          <p:spPr>
            <a:xfrm>
              <a:off x="1711735" y="1072151"/>
              <a:ext cx="8444756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O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calidad del aire para detectar </a:t>
              </a:r>
              <a:r>
                <a:rPr lang="es-CO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Aerosol</a:t>
              </a:r>
            </a:p>
            <a:p>
              <a:pPr algn="ctr">
                <a:defRPr/>
              </a:pP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S5P_OFFL_L2__AER_AI_20200422T111227_20200422T125357_13082_01_010302_20200424T010300.nc S5P_OFFL_L2__AER_AI_20200422T125357_20200422T143527_13083_01_010302_20200424T024058.nc S5P_OFFL_L2__AER_AI_20200422T161657_20200422T175828_13085_01_010302_20200424T060303.nc S5P_OFFL_L2__AER_AI_20200422T175828_20200422T193958_13086_01_010302_20200424T074108.nc S5P_OFFL_L2__AER_AI_20200422T193958_20200422T212128_13087_01_010302_20200424T093130.nc S5P_OFFL_L2__AER_AI_20200423T022559_20200423T040729_13091_01_010302_20200424T161129.nc, S5P_OFFL_L2__AER_AI_20200423T040729_20200423T054859_13092_01_010302_20200424T175133.nc S5P_OFFL_L2__AER_AI_20200423T054859_20200423T073030_13093_01_010302_20200424T193151.nc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Tipo de Producto </a:t>
              </a: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L2__AER_AI </a:t>
              </a: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Nivel de procesamiento L2</a:t>
              </a:r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A7691A75-4AA6-4057-A9E9-442002202213}"/>
                </a:ext>
              </a:extLst>
            </p:cNvPr>
            <p:cNvSpPr/>
            <p:nvPr/>
          </p:nvSpPr>
          <p:spPr>
            <a:xfrm>
              <a:off x="2583810" y="1428860"/>
              <a:ext cx="830510" cy="1524065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83901E8-CCFD-422F-BC6F-F1196243657D}"/>
                </a:ext>
              </a:extLst>
            </p:cNvPr>
            <p:cNvSpPr/>
            <p:nvPr/>
          </p:nvSpPr>
          <p:spPr>
            <a:xfrm>
              <a:off x="5072893" y="3089389"/>
              <a:ext cx="1023107" cy="32005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82479F5F-300D-43CD-B14F-24DFB9541E20}"/>
                </a:ext>
              </a:extLst>
            </p:cNvPr>
            <p:cNvCxnSpPr>
              <a:cxnSpLocks/>
            </p:cNvCxnSpPr>
            <p:nvPr/>
          </p:nvCxnSpPr>
          <p:spPr>
            <a:xfrm>
              <a:off x="3414320" y="2753414"/>
              <a:ext cx="1658573" cy="33364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8F8966C3-F914-4A78-96A5-1E586A8206DF}"/>
                </a:ext>
              </a:extLst>
            </p:cNvPr>
            <p:cNvSpPr/>
            <p:nvPr/>
          </p:nvSpPr>
          <p:spPr>
            <a:xfrm>
              <a:off x="1963024" y="1088991"/>
              <a:ext cx="7885651" cy="2340009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37AEA571-9503-434B-AB9A-36A8F0ACEBB7}"/>
                </a:ext>
              </a:extLst>
            </p:cNvPr>
            <p:cNvGrpSpPr/>
            <p:nvPr/>
          </p:nvGrpSpPr>
          <p:grpSpPr>
            <a:xfrm>
              <a:off x="2093546" y="3616294"/>
              <a:ext cx="7681133" cy="2585323"/>
              <a:chOff x="2053383" y="3399794"/>
              <a:chExt cx="7630892" cy="2702159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0955CC2-68A0-4155-96BD-03C95CCEC717}"/>
                  </a:ext>
                </a:extLst>
              </p:cNvPr>
              <p:cNvSpPr txBox="1"/>
              <p:nvPr/>
            </p:nvSpPr>
            <p:spPr>
              <a:xfrm>
                <a:off x="2053383" y="3399794"/>
                <a:ext cx="7630892" cy="270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Ejecución de VISAN Archivos para el análisis de calidad del aire analizando el </a:t>
                </a:r>
                <a:r>
                  <a:rPr lang="es-CO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NO2</a:t>
                </a:r>
              </a:p>
              <a:p>
                <a:endParaRPr lang="es-CO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S5P_OFFL_L2__NO2_20191031T171217_20191031T185347_10617_01_010302_20191106T191523.nc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S5P_OFFL_L2__NO2____20191125T123732_20191125T141901_10969_01_010302_20191201T151046.nc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S5P_OFFL_L2__NO2____20191129T112112_20191129T130241_11025_01_010302_20191205T142410.nc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S5P_OFFL_L2__NO2____20191130T023438_20191130T041608_11034_01_010302_20191206T044528.nc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S5P_OFFL_L2__NO2_20191130T160636_20191130T174805_11042_01_010302_20191206T184245.nc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S5P_OFFL_L2__NO2____20191201T104302_20191201T122432_11053_01_010302_20191207T132326.nc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S5P_OFFL_L2__NO2____20191216T073839_20191216T092009_11264_01_010302_20191219T121657.nc</a:t>
                </a:r>
              </a:p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S5P_OFFL_L2__NO2____20191217T071936_20191217T090106_11278_01_010302_20191220T022829.nc</a:t>
                </a:r>
              </a:p>
              <a:p>
                <a:pPr algn="just"/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CO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Tipo de Producto </a:t>
                </a:r>
                <a:r>
                  <a:rPr lang="es-CO" sz="1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L2__NO2 </a:t>
                </a:r>
                <a:r>
                  <a:rPr lang="es-CO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Nivel de procesamiento L2</a:t>
                </a:r>
              </a:p>
              <a:p>
                <a:pPr algn="just"/>
                <a:endParaRPr lang="es-CO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id="{36FBEA12-423E-4B16-9297-239D6FC032BC}"/>
                  </a:ext>
                </a:extLst>
              </p:cNvPr>
              <p:cNvSpPr/>
              <p:nvPr/>
            </p:nvSpPr>
            <p:spPr>
              <a:xfrm>
                <a:off x="2912189" y="3853272"/>
                <a:ext cx="820030" cy="1509493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DA4C7A6C-F539-4FC9-9033-982F0899BDAA}"/>
                  </a:ext>
                </a:extLst>
              </p:cNvPr>
              <p:cNvSpPr/>
              <p:nvPr/>
            </p:nvSpPr>
            <p:spPr>
              <a:xfrm>
                <a:off x="5020607" y="5530512"/>
                <a:ext cx="828479" cy="356681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23" name="Conector recto de flecha 22">
                <a:extLst>
                  <a:ext uri="{FF2B5EF4-FFF2-40B4-BE49-F238E27FC236}">
                    <a16:creationId xmlns:a16="http://schemas.microsoft.com/office/drawing/2014/main" id="{33DF0383-41D8-4A92-92FE-443A9C8AA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6710" y="4954377"/>
                <a:ext cx="1223896" cy="86033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103C9C82-7F2A-48B3-AEB7-C26783C0D4CE}"/>
                </a:ext>
              </a:extLst>
            </p:cNvPr>
            <p:cNvSpPr/>
            <p:nvPr/>
          </p:nvSpPr>
          <p:spPr>
            <a:xfrm>
              <a:off x="1991287" y="3616294"/>
              <a:ext cx="7885652" cy="2449193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861BFD1-34B4-46CB-96E3-4493F068A7CC}"/>
              </a:ext>
            </a:extLst>
          </p:cNvPr>
          <p:cNvSpPr txBox="1"/>
          <p:nvPr/>
        </p:nvSpPr>
        <p:spPr>
          <a:xfrm>
            <a:off x="4728167" y="1042786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Vuelos escogidos</a:t>
            </a:r>
          </a:p>
        </p:txBody>
      </p:sp>
      <p:pic>
        <p:nvPicPr>
          <p:cNvPr id="19" name="Imagen 1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24AF6A1-2EB6-4ED9-A3B3-D1B6C6B49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4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3254211" y="707807"/>
            <a:ext cx="64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097912-1FBC-4E1E-8D0D-55A81EA03B16}"/>
              </a:ext>
            </a:extLst>
          </p:cNvPr>
          <p:cNvSpPr txBox="1"/>
          <p:nvPr/>
        </p:nvSpPr>
        <p:spPr>
          <a:xfrm>
            <a:off x="3661677" y="104106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Aerosol_index_340_380  datos numéricos 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318172C7-EDEF-4BDC-ACBF-391C6FA89ED3}"/>
              </a:ext>
            </a:extLst>
          </p:cNvPr>
          <p:cNvGrpSpPr/>
          <p:nvPr/>
        </p:nvGrpSpPr>
        <p:grpSpPr>
          <a:xfrm>
            <a:off x="1022964" y="1413047"/>
            <a:ext cx="10975578" cy="5289736"/>
            <a:chOff x="1022964" y="1413047"/>
            <a:chExt cx="10975578" cy="5289736"/>
          </a:xfrm>
        </p:grpSpPr>
        <p:pic>
          <p:nvPicPr>
            <p:cNvPr id="12" name="Imagen 11" descr="Interfaz de usuario gráfica, Texto&#10;&#10;Descripción generada automáticamente con confianza media">
              <a:extLst>
                <a:ext uri="{FF2B5EF4-FFF2-40B4-BE49-F238E27FC236}">
                  <a16:creationId xmlns:a16="http://schemas.microsoft.com/office/drawing/2014/main" id="{51CD2A2A-CD06-409D-95E0-8091C8BF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64" y="1413047"/>
              <a:ext cx="9403976" cy="5289736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F0659D4-ACD3-4CAC-A778-E7CF3F054799}"/>
                </a:ext>
              </a:extLst>
            </p:cNvPr>
            <p:cNvSpPr/>
            <p:nvPr/>
          </p:nvSpPr>
          <p:spPr>
            <a:xfrm>
              <a:off x="7977847" y="3496421"/>
              <a:ext cx="2311415" cy="48865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9BEBAC7-ECB1-4076-A983-0F08BDDD9BAA}"/>
                </a:ext>
              </a:extLst>
            </p:cNvPr>
            <p:cNvSpPr/>
            <p:nvPr/>
          </p:nvSpPr>
          <p:spPr>
            <a:xfrm>
              <a:off x="7745506" y="4320987"/>
              <a:ext cx="2599138" cy="869577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Cerrar llave 21">
              <a:extLst>
                <a:ext uri="{FF2B5EF4-FFF2-40B4-BE49-F238E27FC236}">
                  <a16:creationId xmlns:a16="http://schemas.microsoft.com/office/drawing/2014/main" id="{99612EF5-EC9B-47C3-90DD-939F71ED1820}"/>
                </a:ext>
              </a:extLst>
            </p:cNvPr>
            <p:cNvSpPr/>
            <p:nvPr/>
          </p:nvSpPr>
          <p:spPr>
            <a:xfrm>
              <a:off x="10569388" y="3496421"/>
              <a:ext cx="152400" cy="48865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Cerrar llave 24">
              <a:extLst>
                <a:ext uri="{FF2B5EF4-FFF2-40B4-BE49-F238E27FC236}">
                  <a16:creationId xmlns:a16="http://schemas.microsoft.com/office/drawing/2014/main" id="{732FE583-2229-4C3C-A101-C41E26650265}"/>
                </a:ext>
              </a:extLst>
            </p:cNvPr>
            <p:cNvSpPr/>
            <p:nvPr/>
          </p:nvSpPr>
          <p:spPr>
            <a:xfrm>
              <a:off x="10627658" y="4320987"/>
              <a:ext cx="152400" cy="86957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C6B97EB-403C-428E-80E1-614413F9572F}"/>
                </a:ext>
              </a:extLst>
            </p:cNvPr>
            <p:cNvSpPr txBox="1"/>
            <p:nvPr/>
          </p:nvSpPr>
          <p:spPr>
            <a:xfrm>
              <a:off x="10877273" y="3556084"/>
              <a:ext cx="1034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Sin datos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F659140-9929-4240-BE0E-BE2AA3E4D989}"/>
                </a:ext>
              </a:extLst>
            </p:cNvPr>
            <p:cNvSpPr txBox="1"/>
            <p:nvPr/>
          </p:nvSpPr>
          <p:spPr>
            <a:xfrm>
              <a:off x="10877273" y="4545105"/>
              <a:ext cx="1121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/>
                <a:t>Con datos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3A45B27-B2D4-4404-AF6A-F85A2E60E5F9}"/>
                </a:ext>
              </a:extLst>
            </p:cNvPr>
            <p:cNvSpPr/>
            <p:nvPr/>
          </p:nvSpPr>
          <p:spPr>
            <a:xfrm>
              <a:off x="1425388" y="2761129"/>
              <a:ext cx="484094" cy="33169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455BDAC2-416C-48A4-BC16-03DA25D217B4}"/>
                </a:ext>
              </a:extLst>
            </p:cNvPr>
            <p:cNvSpPr/>
            <p:nvPr/>
          </p:nvSpPr>
          <p:spPr>
            <a:xfrm>
              <a:off x="1906184" y="2761129"/>
              <a:ext cx="487391" cy="33169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03BAF299-8A8A-4867-90E9-E481CDF61406}"/>
                </a:ext>
              </a:extLst>
            </p:cNvPr>
            <p:cNvSpPr txBox="1"/>
            <p:nvPr/>
          </p:nvSpPr>
          <p:spPr>
            <a:xfrm>
              <a:off x="1425388" y="2016200"/>
              <a:ext cx="7893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Datos numéricos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161F6EC-3B0A-4D8D-B5DB-98FADF48EA24}"/>
                </a:ext>
              </a:extLst>
            </p:cNvPr>
            <p:cNvSpPr txBox="1"/>
            <p:nvPr/>
          </p:nvSpPr>
          <p:spPr>
            <a:xfrm>
              <a:off x="3396660" y="2684477"/>
              <a:ext cx="662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Datos gráficos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47013729-C06E-44F9-9361-3AD83A718B09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>
              <a:off x="1765060" y="2416310"/>
              <a:ext cx="54981" cy="268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5F803500-079C-4061-AE0C-974E14C35C9A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>
              <a:off x="2536026" y="2884532"/>
              <a:ext cx="860634" cy="18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n 2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52566AB-BD0B-4425-A625-A8B9E6816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9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3254211" y="707807"/>
            <a:ext cx="64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4CD9C4A7-428A-4FAA-8563-59A1D02A7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" y="1484921"/>
            <a:ext cx="9403976" cy="528973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0A2CD4-0EFF-43D3-B9D1-37CF60D287F5}"/>
              </a:ext>
            </a:extLst>
          </p:cNvPr>
          <p:cNvSpPr txBox="1"/>
          <p:nvPr/>
        </p:nvSpPr>
        <p:spPr>
          <a:xfrm>
            <a:off x="3661677" y="104106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Aerosol_index_340_380  datos gráficos </a:t>
            </a:r>
          </a:p>
        </p:txBody>
      </p:sp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CB1E05D-DFAE-4C14-B882-89E9B9DA2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93F30C6E-D7A5-4F85-933D-019DD344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28654"/>
            <a:ext cx="792088" cy="43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07883-4181-4DB1-B233-11C364DB9C68}"/>
              </a:ext>
            </a:extLst>
          </p:cNvPr>
          <p:cNvSpPr txBox="1"/>
          <p:nvPr/>
        </p:nvSpPr>
        <p:spPr>
          <a:xfrm>
            <a:off x="3822971" y="674846"/>
            <a:ext cx="540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polo a polo,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1B4151-1CE3-413C-800C-D9CCE3A9B9AE}"/>
              </a:ext>
            </a:extLst>
          </p:cNvPr>
          <p:cNvSpPr txBox="1"/>
          <p:nvPr/>
        </p:nvSpPr>
        <p:spPr>
          <a:xfrm>
            <a:off x="1607108" y="5126990"/>
            <a:ext cx="30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 gira el mundo con el mouse</a:t>
            </a:r>
            <a:endParaRPr lang="es-CO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0ECDAE-F2D1-4751-BCD6-5C26502D5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" y="1361678"/>
            <a:ext cx="5490970" cy="339391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C817310-0BCC-433F-A15F-88E7099C0567}"/>
              </a:ext>
            </a:extLst>
          </p:cNvPr>
          <p:cNvGrpSpPr/>
          <p:nvPr/>
        </p:nvGrpSpPr>
        <p:grpSpPr>
          <a:xfrm>
            <a:off x="5825506" y="1485682"/>
            <a:ext cx="5617165" cy="4470172"/>
            <a:chOff x="5825506" y="1485682"/>
            <a:chExt cx="5617165" cy="447017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66082F-36A5-4471-9A17-56232594C55A}"/>
                </a:ext>
              </a:extLst>
            </p:cNvPr>
            <p:cNvSpPr txBox="1"/>
            <p:nvPr/>
          </p:nvSpPr>
          <p:spPr>
            <a:xfrm>
              <a:off x="6433274" y="1742839"/>
              <a:ext cx="1796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View/</a:t>
              </a:r>
              <a:r>
                <a:rPr lang="es-CO" dirty="0" err="1">
                  <a:latin typeface="Arial" panose="020B0604020202020204" pitchFamily="34" charset="0"/>
                  <a:cs typeface="Arial" panose="020B0604020202020204" pitchFamily="34" charset="0"/>
                </a:rPr>
                <a:t>Properties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5FCFCEF-80C3-44B6-A682-5334B92D1FA3}"/>
                </a:ext>
              </a:extLst>
            </p:cNvPr>
            <p:cNvGrpSpPr/>
            <p:nvPr/>
          </p:nvGrpSpPr>
          <p:grpSpPr>
            <a:xfrm>
              <a:off x="5825506" y="2482268"/>
              <a:ext cx="5617165" cy="3473586"/>
              <a:chOff x="5825506" y="2482268"/>
              <a:chExt cx="5617165" cy="3473586"/>
            </a:xfrm>
          </p:grpSpPr>
          <p:pic>
            <p:nvPicPr>
              <p:cNvPr id="13" name="Imagen 12" descr="Diagrama&#10;&#10;Descripción generada automáticamente con confianza media">
                <a:extLst>
                  <a:ext uri="{FF2B5EF4-FFF2-40B4-BE49-F238E27FC236}">
                    <a16:creationId xmlns:a16="http://schemas.microsoft.com/office/drawing/2014/main" id="{AF71AB5D-127E-453E-9348-0EA623157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5506" y="2482268"/>
                <a:ext cx="5617165" cy="3473586"/>
              </a:xfrm>
              <a:prstGeom prst="rect">
                <a:avLst/>
              </a:prstGeom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6D213ED3-ABE4-405D-9272-838C3B18939E}"/>
                  </a:ext>
                </a:extLst>
              </p:cNvPr>
              <p:cNvSpPr/>
              <p:nvPr/>
            </p:nvSpPr>
            <p:spPr>
              <a:xfrm>
                <a:off x="9768408" y="3890682"/>
                <a:ext cx="1518157" cy="6275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DA04AC0C-8232-4DB6-A3C6-32E64DB97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249271"/>
                <a:ext cx="1518157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B7B4AE2-3D7E-4645-A1CF-E8F8C179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9483" y="1485682"/>
              <a:ext cx="1524132" cy="798645"/>
            </a:xfrm>
            <a:prstGeom prst="rect">
              <a:avLst/>
            </a:prstGeom>
          </p:spPr>
        </p:pic>
      </p:grpSp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F46FF86-E38B-4F87-9C6F-82735DF9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5" y="228654"/>
            <a:ext cx="1423337" cy="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3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2643</Words>
  <Application>Microsoft Office PowerPoint</Application>
  <PresentationFormat>Panorámica</PresentationFormat>
  <Paragraphs>313</Paragraphs>
  <Slides>27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FERNANDO DAVILA SGUERRA</cp:lastModifiedBy>
  <cp:revision>285</cp:revision>
  <dcterms:created xsi:type="dcterms:W3CDTF">2020-04-03T00:20:17Z</dcterms:created>
  <dcterms:modified xsi:type="dcterms:W3CDTF">2023-03-20T02:56:18Z</dcterms:modified>
</cp:coreProperties>
</file>