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87" r:id="rId2"/>
    <p:sldId id="565" r:id="rId3"/>
    <p:sldId id="326" r:id="rId4"/>
    <p:sldId id="413" r:id="rId5"/>
    <p:sldId id="467" r:id="rId6"/>
    <p:sldId id="468" r:id="rId7"/>
    <p:sldId id="342" r:id="rId8"/>
    <p:sldId id="385" r:id="rId9"/>
    <p:sldId id="386" r:id="rId10"/>
    <p:sldId id="414" r:id="rId11"/>
    <p:sldId id="389" r:id="rId12"/>
    <p:sldId id="390" r:id="rId13"/>
    <p:sldId id="432" r:id="rId14"/>
    <p:sldId id="465" r:id="rId15"/>
    <p:sldId id="466" r:id="rId16"/>
    <p:sldId id="434" r:id="rId17"/>
    <p:sldId id="435" r:id="rId18"/>
    <p:sldId id="437" r:id="rId19"/>
    <p:sldId id="442" r:id="rId20"/>
    <p:sldId id="444" r:id="rId21"/>
    <p:sldId id="427" r:id="rId22"/>
    <p:sldId id="445" r:id="rId23"/>
    <p:sldId id="446" r:id="rId24"/>
    <p:sldId id="447" r:id="rId25"/>
    <p:sldId id="452" r:id="rId26"/>
    <p:sldId id="453" r:id="rId27"/>
    <p:sldId id="464" r:id="rId28"/>
    <p:sldId id="455" r:id="rId29"/>
    <p:sldId id="456" r:id="rId30"/>
    <p:sldId id="457" r:id="rId31"/>
    <p:sldId id="566" r:id="rId32"/>
    <p:sldId id="567" r:id="rId33"/>
    <p:sldId id="568" r:id="rId34"/>
    <p:sldId id="367" r:id="rId35"/>
    <p:sldId id="369" r:id="rId36"/>
    <p:sldId id="372" r:id="rId37"/>
    <p:sldId id="373" r:id="rId38"/>
    <p:sldId id="374" r:id="rId39"/>
    <p:sldId id="375" r:id="rId40"/>
    <p:sldId id="376" r:id="rId41"/>
    <p:sldId id="377" r:id="rId42"/>
    <p:sldId id="380" r:id="rId43"/>
    <p:sldId id="381" r:id="rId44"/>
    <p:sldId id="384" r:id="rId45"/>
    <p:sldId id="382" r:id="rId46"/>
    <p:sldId id="383" r:id="rId47"/>
    <p:sldId id="378" r:id="rId48"/>
    <p:sldId id="256" r:id="rId49"/>
    <p:sldId id="257" r:id="rId50"/>
    <p:sldId id="258" r:id="rId51"/>
    <p:sldId id="259" r:id="rId52"/>
    <p:sldId id="260" r:id="rId53"/>
    <p:sldId id="261" r:id="rId54"/>
    <p:sldId id="262" r:id="rId55"/>
    <p:sldId id="263" r:id="rId56"/>
    <p:sldId id="264" r:id="rId57"/>
    <p:sldId id="265" r:id="rId58"/>
    <p:sldId id="266" r:id="rId59"/>
    <p:sldId id="267" r:id="rId60"/>
    <p:sldId id="268" r:id="rId61"/>
    <p:sldId id="269" r:id="rId62"/>
    <p:sldId id="270" r:id="rId63"/>
    <p:sldId id="271" r:id="rId64"/>
    <p:sldId id="272" r:id="rId65"/>
    <p:sldId id="273" r:id="rId66"/>
    <p:sldId id="274" r:id="rId67"/>
    <p:sldId id="275" r:id="rId68"/>
    <p:sldId id="276" r:id="rId69"/>
    <p:sldId id="277" r:id="rId70"/>
    <p:sldId id="278" r:id="rId71"/>
    <p:sldId id="279" r:id="rId72"/>
    <p:sldId id="280" r:id="rId73"/>
    <p:sldId id="281" r:id="rId74"/>
    <p:sldId id="282" r:id="rId75"/>
    <p:sldId id="283" r:id="rId76"/>
    <p:sldId id="284" r:id="rId77"/>
    <p:sldId id="285" r:id="rId78"/>
    <p:sldId id="286" r:id="rId79"/>
    <p:sldId id="569" r:id="rId80"/>
    <p:sldId id="288" r:id="rId8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uel Davila" initials="MD" lastIdx="1" clrIdx="0">
    <p:extLst>
      <p:ext uri="{19B8F6BF-5375-455C-9EA6-DF929625EA0E}">
        <p15:presenceInfo xmlns:p15="http://schemas.microsoft.com/office/powerpoint/2012/main" userId="ae0a69b19df6dd3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9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3A22A-3813-4EFE-932A-5C8F7C3566EB}" type="datetimeFigureOut">
              <a:rPr lang="es-CO" smtClean="0"/>
              <a:t>19/03/2023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EF6D6-99F8-4E36-A45E-DD8C834E62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4754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7A4B-7C64-4915-A1AB-30157D458378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9867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5492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1114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76404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5168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13497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9141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5985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1110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21490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86592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6733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0098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4923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4518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95240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01395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49605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799965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89218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93068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30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7408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62309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32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67336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33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62309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34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92029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35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01495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36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26921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37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029317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38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797253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39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76729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94727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2598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341266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31920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93157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35903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664353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0097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30075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D3049F3F-3ED4-120B-D31C-DD579A2C8A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F69F80CD-074F-41DD-A21F-A37BBC3D5182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48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4099" name="Rectangle 1">
            <a:extLst>
              <a:ext uri="{FF2B5EF4-FFF2-40B4-BE49-F238E27FC236}">
                <a16:creationId xmlns:a16="http://schemas.microsoft.com/office/drawing/2014/main" id="{C341000F-C8D9-ACEF-A56E-8219936FDEF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8AD5C4CB-11B6-31F0-4654-4D2DA560A1E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BC4CB1A8-0BD1-5877-58B1-C7573A500C5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F17416B4-51C5-4D07-B78E-781A0B65F702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49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DE104059-0300-585B-1427-22B8021B99D7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423B9685-614B-4090-8E2F-8A454E7774C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6149" name="Text Box 3">
            <a:extLst>
              <a:ext uri="{FF2B5EF4-FFF2-40B4-BE49-F238E27FC236}">
                <a16:creationId xmlns:a16="http://schemas.microsoft.com/office/drawing/2014/main" id="{E317AA7A-C73A-8B92-C907-3F579BD2D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F3CEBC04-90F4-4593-925E-E3119B5566CE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49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>
            <a:extLst>
              <a:ext uri="{FF2B5EF4-FFF2-40B4-BE49-F238E27FC236}">
                <a16:creationId xmlns:a16="http://schemas.microsoft.com/office/drawing/2014/main" id="{2E0C91CB-A56C-683E-C7CE-19885C8EFD1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E107FC2E-689A-42C4-A33B-217D4B59213F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50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0DD7D7C4-CF85-5C44-2362-FA04DF2E40C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26F8CC0-61C2-3BE1-5CAA-4B6C0E92C0F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8197" name="Text Box 3">
            <a:extLst>
              <a:ext uri="{FF2B5EF4-FFF2-40B4-BE49-F238E27FC236}">
                <a16:creationId xmlns:a16="http://schemas.microsoft.com/office/drawing/2014/main" id="{B4CDAEE2-1144-152F-CFA9-3CAC430EB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A1997FF9-1472-4642-9A5B-EBDDCF141535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50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>
            <a:extLst>
              <a:ext uri="{FF2B5EF4-FFF2-40B4-BE49-F238E27FC236}">
                <a16:creationId xmlns:a16="http://schemas.microsoft.com/office/drawing/2014/main" id="{2AE3D3E1-CD28-CCA9-EB96-DE7A5A4A575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97D5D4C8-301C-4C53-849F-D28BE525DE3E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51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0243" name="Rectangle 1">
            <a:extLst>
              <a:ext uri="{FF2B5EF4-FFF2-40B4-BE49-F238E27FC236}">
                <a16:creationId xmlns:a16="http://schemas.microsoft.com/office/drawing/2014/main" id="{D4AFD6CA-A4F4-F647-1561-2566420E00D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FECAD856-4E0A-2790-11A5-4A7980E81A2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10245" name="Text Box 3">
            <a:extLst>
              <a:ext uri="{FF2B5EF4-FFF2-40B4-BE49-F238E27FC236}">
                <a16:creationId xmlns:a16="http://schemas.microsoft.com/office/drawing/2014/main" id="{A0CE5A55-C16B-FA6E-8175-175EF4AEF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AD16ECDC-F79E-4DE2-82E9-1ADD5C773250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51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09785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>
            <a:extLst>
              <a:ext uri="{FF2B5EF4-FFF2-40B4-BE49-F238E27FC236}">
                <a16:creationId xmlns:a16="http://schemas.microsoft.com/office/drawing/2014/main" id="{510B5374-4BAC-D4C1-5AED-43AED696687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8247AF6E-C2E1-4A6A-8161-30798658DD93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52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2291" name="Rectangle 1">
            <a:extLst>
              <a:ext uri="{FF2B5EF4-FFF2-40B4-BE49-F238E27FC236}">
                <a16:creationId xmlns:a16="http://schemas.microsoft.com/office/drawing/2014/main" id="{9B5D2847-4DA9-6A55-404C-11FD642A03E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072FF8A2-A84B-DB11-815F-03DA3A103EA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12293" name="Text Box 3">
            <a:extLst>
              <a:ext uri="{FF2B5EF4-FFF2-40B4-BE49-F238E27FC236}">
                <a16:creationId xmlns:a16="http://schemas.microsoft.com/office/drawing/2014/main" id="{1464D336-79F7-C7EF-8D7A-8BC8925A4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D886FE45-399A-4F43-B7FF-DD73D06A1561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52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>
            <a:extLst>
              <a:ext uri="{FF2B5EF4-FFF2-40B4-BE49-F238E27FC236}">
                <a16:creationId xmlns:a16="http://schemas.microsoft.com/office/drawing/2014/main" id="{47195FD8-A044-9D14-16BD-AAD729E3DCE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DCE24020-9A0F-4A77-ADE5-834EF62F8429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53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4339" name="Rectangle 1">
            <a:extLst>
              <a:ext uri="{FF2B5EF4-FFF2-40B4-BE49-F238E27FC236}">
                <a16:creationId xmlns:a16="http://schemas.microsoft.com/office/drawing/2014/main" id="{7FCA5639-4F02-FB27-397C-A9319658795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D1E848E7-A0C5-EC2E-3919-6264CEDABAE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14341" name="Text Box 3">
            <a:extLst>
              <a:ext uri="{FF2B5EF4-FFF2-40B4-BE49-F238E27FC236}">
                <a16:creationId xmlns:a16="http://schemas.microsoft.com/office/drawing/2014/main" id="{1EBD810E-1D58-DC41-B93F-F46CC33C5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5D3A7ED0-B25B-4E52-8D4E-21ED8E033175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53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id="{42D65D9E-6B0C-48DD-CBB7-431CFC7239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3E4C077F-B687-4D07-9DC7-048E1381E119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54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6387" name="Rectangle 1">
            <a:extLst>
              <a:ext uri="{FF2B5EF4-FFF2-40B4-BE49-F238E27FC236}">
                <a16:creationId xmlns:a16="http://schemas.microsoft.com/office/drawing/2014/main" id="{11861FEC-96AF-04BF-0EE8-7FD713C023A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9DDA58B5-42D6-7276-72E3-8320E9142DB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16389" name="Text Box 3">
            <a:extLst>
              <a:ext uri="{FF2B5EF4-FFF2-40B4-BE49-F238E27FC236}">
                <a16:creationId xmlns:a16="http://schemas.microsoft.com/office/drawing/2014/main" id="{E879B66C-FF65-1713-45C1-5523C91A0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84818901-EF06-4394-8D95-5497A03C4CAB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54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49000BAF-E745-21A9-A39A-EEA0767DA72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B58CB850-531A-47FF-A402-D7736CB8041A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55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8435" name="Rectangle 1">
            <a:extLst>
              <a:ext uri="{FF2B5EF4-FFF2-40B4-BE49-F238E27FC236}">
                <a16:creationId xmlns:a16="http://schemas.microsoft.com/office/drawing/2014/main" id="{3E80F33B-1A5C-D41D-F0B3-D54013977A8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D5C7E971-2740-0DDA-2B51-4302341FBE5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18437" name="Text Box 3">
            <a:extLst>
              <a:ext uri="{FF2B5EF4-FFF2-40B4-BE49-F238E27FC236}">
                <a16:creationId xmlns:a16="http://schemas.microsoft.com/office/drawing/2014/main" id="{78B821AE-6D0A-9964-27E7-1D014D6C1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5B10EF19-3D5F-4AB4-851A-8EF330365DED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55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id="{2B4715F4-9785-F640-9020-1588B5D4E6A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C95E94B7-3266-48B1-BDA7-773B49202208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56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id="{B1BD0CEB-E2C8-0B35-CACD-71D057E46A1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E994627F-E3B7-DC0B-3623-778C64CC84C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20485" name="Text Box 3">
            <a:extLst>
              <a:ext uri="{FF2B5EF4-FFF2-40B4-BE49-F238E27FC236}">
                <a16:creationId xmlns:a16="http://schemas.microsoft.com/office/drawing/2014/main" id="{92703A91-D2F5-2A2E-E42E-D9B66E88B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01FE3EC4-1BBC-42F0-9FDB-770844C23D20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56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813DBCB9-04EB-1DF8-68A5-C6AD23A5005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01C5F7AF-08FF-4FFD-ADC0-55937BD37913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57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E16DDBA6-568B-F0DA-9878-7DEDFB752C4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922FD6CD-CEBD-51A7-F009-34255A7EDA0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22533" name="Text Box 3">
            <a:extLst>
              <a:ext uri="{FF2B5EF4-FFF2-40B4-BE49-F238E27FC236}">
                <a16:creationId xmlns:a16="http://schemas.microsoft.com/office/drawing/2014/main" id="{07AE2740-606D-ED4D-61D7-3BEB946ED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9D4E58C1-44FB-42BB-9B1F-E4C5CC77E5EA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57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6A378963-D249-2AE3-61D1-8FB1D52D892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9010F1D9-2166-44D3-B520-EA35A83BF992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58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24579" name="Rectangle 1">
            <a:extLst>
              <a:ext uri="{FF2B5EF4-FFF2-40B4-BE49-F238E27FC236}">
                <a16:creationId xmlns:a16="http://schemas.microsoft.com/office/drawing/2014/main" id="{67F969AD-8BCF-3CED-09AD-DE281D519D57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A6D1C76F-F806-5626-6F0F-54529DEB98E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24581" name="Text Box 3">
            <a:extLst>
              <a:ext uri="{FF2B5EF4-FFF2-40B4-BE49-F238E27FC236}">
                <a16:creationId xmlns:a16="http://schemas.microsoft.com/office/drawing/2014/main" id="{AEA34512-2093-069E-B08B-CF2C524A0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89F9D5B9-736A-4ACA-B4C0-F38C1DFDAE6C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58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id="{D78DBCAA-4253-D6E3-70EE-4F3A1283189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4143EDB8-3338-413B-B452-B84F680B655A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59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id="{96CD3C3B-BF79-453C-DDA2-AC6F46CFDAD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0AD3B31C-C715-F08E-5111-E350F6B787A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26629" name="Text Box 3">
            <a:extLst>
              <a:ext uri="{FF2B5EF4-FFF2-40B4-BE49-F238E27FC236}">
                <a16:creationId xmlns:a16="http://schemas.microsoft.com/office/drawing/2014/main" id="{1937187B-B60C-DBAA-A9A3-10ED4082A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40607272-C67A-4A2F-AF0D-98F1AB24892B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59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DDD9A23F-AFE8-46BF-8124-E8F3912DA8A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CA3E076F-02CC-417B-8EA1-0197639E6FC5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60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28675" name="Rectangle 1">
            <a:extLst>
              <a:ext uri="{FF2B5EF4-FFF2-40B4-BE49-F238E27FC236}">
                <a16:creationId xmlns:a16="http://schemas.microsoft.com/office/drawing/2014/main" id="{80A1DDDF-4BEE-2593-E96D-E1B725B681F7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69978602-3314-3AC2-0572-80A25ABE3D5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28677" name="Text Box 3">
            <a:extLst>
              <a:ext uri="{FF2B5EF4-FFF2-40B4-BE49-F238E27FC236}">
                <a16:creationId xmlns:a16="http://schemas.microsoft.com/office/drawing/2014/main" id="{60391DFA-C032-BE63-756D-E2967C29B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C9C4F2F9-E890-4B9B-9863-A7EEC68C80A0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60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>
            <a:extLst>
              <a:ext uri="{FF2B5EF4-FFF2-40B4-BE49-F238E27FC236}">
                <a16:creationId xmlns:a16="http://schemas.microsoft.com/office/drawing/2014/main" id="{19767362-BA75-9332-56AA-1CF4996D227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FA33A2C8-DC0E-4B0E-B48D-2A70152A893A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61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30723" name="Rectangle 1">
            <a:extLst>
              <a:ext uri="{FF2B5EF4-FFF2-40B4-BE49-F238E27FC236}">
                <a16:creationId xmlns:a16="http://schemas.microsoft.com/office/drawing/2014/main" id="{A747D98E-66A1-5DFA-A38A-AFFF6AF71E7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CFBC0780-555E-A9D4-D2CC-CD2E59E34E4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30725" name="Text Box 3">
            <a:extLst>
              <a:ext uri="{FF2B5EF4-FFF2-40B4-BE49-F238E27FC236}">
                <a16:creationId xmlns:a16="http://schemas.microsoft.com/office/drawing/2014/main" id="{0984DD20-B2AC-6674-1504-937194E5A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AC48DDF8-BB39-4CEB-A0BD-0284589CD6C4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61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62309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>
            <a:extLst>
              <a:ext uri="{FF2B5EF4-FFF2-40B4-BE49-F238E27FC236}">
                <a16:creationId xmlns:a16="http://schemas.microsoft.com/office/drawing/2014/main" id="{EC552540-F866-9FE7-D4A5-56C10C4FBB6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DC9F2464-46F5-4F4D-A46C-4818450E170B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62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32771" name="Rectangle 1">
            <a:extLst>
              <a:ext uri="{FF2B5EF4-FFF2-40B4-BE49-F238E27FC236}">
                <a16:creationId xmlns:a16="http://schemas.microsoft.com/office/drawing/2014/main" id="{D777CA04-CAC4-2A65-7C8F-4C4421301CC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85DDEE33-AA4E-A1B4-3767-5F2EFAF915B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32773" name="Text Box 3">
            <a:extLst>
              <a:ext uri="{FF2B5EF4-FFF2-40B4-BE49-F238E27FC236}">
                <a16:creationId xmlns:a16="http://schemas.microsoft.com/office/drawing/2014/main" id="{5D26C409-0F97-992C-E292-06B25A4F3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87AD9572-535D-47E3-92AB-9155E807FB62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62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>
            <a:extLst>
              <a:ext uri="{FF2B5EF4-FFF2-40B4-BE49-F238E27FC236}">
                <a16:creationId xmlns:a16="http://schemas.microsoft.com/office/drawing/2014/main" id="{2F65B936-F892-FED6-2EAF-A984BDF0312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DF13BE2F-17A5-461E-9F11-EC08118D766E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63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34819" name="Rectangle 1">
            <a:extLst>
              <a:ext uri="{FF2B5EF4-FFF2-40B4-BE49-F238E27FC236}">
                <a16:creationId xmlns:a16="http://schemas.microsoft.com/office/drawing/2014/main" id="{A9D3E525-E68E-0993-75F9-2038D2F3201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910315D5-DD4D-20F6-04B0-F7FCD72CCEE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34821" name="Text Box 3">
            <a:extLst>
              <a:ext uri="{FF2B5EF4-FFF2-40B4-BE49-F238E27FC236}">
                <a16:creationId xmlns:a16="http://schemas.microsoft.com/office/drawing/2014/main" id="{1C7686D9-07B0-720F-64BD-938AE54E4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4C07C499-EFE3-4FBF-AF7B-A1A2230CB9B4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63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>
            <a:extLst>
              <a:ext uri="{FF2B5EF4-FFF2-40B4-BE49-F238E27FC236}">
                <a16:creationId xmlns:a16="http://schemas.microsoft.com/office/drawing/2014/main" id="{A497362A-CD59-3B3D-DF30-B367EE35C7D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8EE52E1E-598B-41F4-AAE4-A1E59EA88D90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64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66C5C9B2-E150-2B08-10C4-42E88803337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620EAD78-C528-75BF-5212-C36F388CAA6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36869" name="Text Box 3">
            <a:extLst>
              <a:ext uri="{FF2B5EF4-FFF2-40B4-BE49-F238E27FC236}">
                <a16:creationId xmlns:a16="http://schemas.microsoft.com/office/drawing/2014/main" id="{DD8DFD35-9798-6B98-2D0D-83E090B6D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03F8457C-5F9D-46C3-8EDE-328CD046229C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64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>
            <a:extLst>
              <a:ext uri="{FF2B5EF4-FFF2-40B4-BE49-F238E27FC236}">
                <a16:creationId xmlns:a16="http://schemas.microsoft.com/office/drawing/2014/main" id="{19ABAD12-8073-B06A-E14A-3F50521A5D5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0A738DEF-1493-4107-872A-505DF5EB0BE4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65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38915" name="Rectangle 1">
            <a:extLst>
              <a:ext uri="{FF2B5EF4-FFF2-40B4-BE49-F238E27FC236}">
                <a16:creationId xmlns:a16="http://schemas.microsoft.com/office/drawing/2014/main" id="{ACAB5043-8850-6570-9296-F9581962433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99E9CCAE-F303-F014-1D41-1272DE4E284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38917" name="Text Box 3">
            <a:extLst>
              <a:ext uri="{FF2B5EF4-FFF2-40B4-BE49-F238E27FC236}">
                <a16:creationId xmlns:a16="http://schemas.microsoft.com/office/drawing/2014/main" id="{F05586B9-1750-4976-CBC0-FA6B390F7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F85B64EB-3353-445E-B806-C831EBAC4CED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65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>
            <a:extLst>
              <a:ext uri="{FF2B5EF4-FFF2-40B4-BE49-F238E27FC236}">
                <a16:creationId xmlns:a16="http://schemas.microsoft.com/office/drawing/2014/main" id="{1C1DC95F-8BCD-7C76-B3E9-88241BF255C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61FB52A9-262F-404D-93DE-466E8D329FE9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66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40963" name="Rectangle 1">
            <a:extLst>
              <a:ext uri="{FF2B5EF4-FFF2-40B4-BE49-F238E27FC236}">
                <a16:creationId xmlns:a16="http://schemas.microsoft.com/office/drawing/2014/main" id="{873A28B0-C6B6-309A-C371-8BF618F95B1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D05DBB7F-E73B-4082-D320-885766F0FB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40965" name="Text Box 3">
            <a:extLst>
              <a:ext uri="{FF2B5EF4-FFF2-40B4-BE49-F238E27FC236}">
                <a16:creationId xmlns:a16="http://schemas.microsoft.com/office/drawing/2014/main" id="{F64E00BA-7E2B-9244-ED8C-A5CE72E80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BC50A228-66E4-4D49-B54A-46E85C3E30B4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66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>
            <a:extLst>
              <a:ext uri="{FF2B5EF4-FFF2-40B4-BE49-F238E27FC236}">
                <a16:creationId xmlns:a16="http://schemas.microsoft.com/office/drawing/2014/main" id="{E113CF5A-ECB0-A9D0-7780-901BBFB0BBD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E010A547-A434-42E3-B663-C61CF00C28B8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67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43011" name="Rectangle 1">
            <a:extLst>
              <a:ext uri="{FF2B5EF4-FFF2-40B4-BE49-F238E27FC236}">
                <a16:creationId xmlns:a16="http://schemas.microsoft.com/office/drawing/2014/main" id="{97163B2A-E2CF-1580-858F-0F6CCF0F1A3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11F0F6EF-9D66-A67D-F5B7-93DAA3928DB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43013" name="Text Box 3">
            <a:extLst>
              <a:ext uri="{FF2B5EF4-FFF2-40B4-BE49-F238E27FC236}">
                <a16:creationId xmlns:a16="http://schemas.microsoft.com/office/drawing/2014/main" id="{1BA14858-B246-0BCF-A6D8-50599101C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5D206352-5C46-4476-AFC2-A71CED1BFF4B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67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>
            <a:extLst>
              <a:ext uri="{FF2B5EF4-FFF2-40B4-BE49-F238E27FC236}">
                <a16:creationId xmlns:a16="http://schemas.microsoft.com/office/drawing/2014/main" id="{0D0DFB1D-E039-FFB9-7EA3-1ABE6A729A5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C3786641-DDC3-43F8-B8DD-1270F89469F8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68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45059" name="Rectangle 1">
            <a:extLst>
              <a:ext uri="{FF2B5EF4-FFF2-40B4-BE49-F238E27FC236}">
                <a16:creationId xmlns:a16="http://schemas.microsoft.com/office/drawing/2014/main" id="{64A09A28-ACBC-F9EF-C70F-ABEBBB84687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01B2C7B8-E37C-B24F-E739-CD5B7B9C198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45061" name="Text Box 3">
            <a:extLst>
              <a:ext uri="{FF2B5EF4-FFF2-40B4-BE49-F238E27FC236}">
                <a16:creationId xmlns:a16="http://schemas.microsoft.com/office/drawing/2014/main" id="{621EBE75-E2E3-1F28-9168-981728CDF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BD3F4747-8840-46E2-80A4-00CBCD0F90AE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68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>
            <a:extLst>
              <a:ext uri="{FF2B5EF4-FFF2-40B4-BE49-F238E27FC236}">
                <a16:creationId xmlns:a16="http://schemas.microsoft.com/office/drawing/2014/main" id="{61AF7B14-98D9-0829-453C-F6A9CEC2774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AFE48914-6096-44E4-8127-729A83676C3B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69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47107" name="Rectangle 1">
            <a:extLst>
              <a:ext uri="{FF2B5EF4-FFF2-40B4-BE49-F238E27FC236}">
                <a16:creationId xmlns:a16="http://schemas.microsoft.com/office/drawing/2014/main" id="{440671A5-C37F-1BE3-394B-41E6C162367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883AB723-1D16-354F-88D2-800B3E35C95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47109" name="Text Box 3">
            <a:extLst>
              <a:ext uri="{FF2B5EF4-FFF2-40B4-BE49-F238E27FC236}">
                <a16:creationId xmlns:a16="http://schemas.microsoft.com/office/drawing/2014/main" id="{6AAA5FD2-A02B-B754-88AA-1818FFB79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4A77CEF5-ACDB-4A9C-90B3-F28538D26CBB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69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>
            <a:extLst>
              <a:ext uri="{FF2B5EF4-FFF2-40B4-BE49-F238E27FC236}">
                <a16:creationId xmlns:a16="http://schemas.microsoft.com/office/drawing/2014/main" id="{BBFFD388-F867-9354-138B-32F08AD22B7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888BB89E-E258-4741-B277-542D491CF7E1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70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49155" name="Rectangle 1">
            <a:extLst>
              <a:ext uri="{FF2B5EF4-FFF2-40B4-BE49-F238E27FC236}">
                <a16:creationId xmlns:a16="http://schemas.microsoft.com/office/drawing/2014/main" id="{0FDBBB1F-A3E6-7382-7D1E-496FCDAE6B2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BBE33789-49AF-3AFA-531F-230003A045E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49157" name="Text Box 3">
            <a:extLst>
              <a:ext uri="{FF2B5EF4-FFF2-40B4-BE49-F238E27FC236}">
                <a16:creationId xmlns:a16="http://schemas.microsoft.com/office/drawing/2014/main" id="{96DF7758-758C-FA5F-E662-F75153AAD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77B84F2B-A2E7-4A84-9665-AEF301C417D5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70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>
            <a:extLst>
              <a:ext uri="{FF2B5EF4-FFF2-40B4-BE49-F238E27FC236}">
                <a16:creationId xmlns:a16="http://schemas.microsoft.com/office/drawing/2014/main" id="{77228311-C78F-7900-E0A1-842DB274A30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F41483FA-AE3E-489D-BCB5-0098D9C53E0E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71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51203" name="Rectangle 1">
            <a:extLst>
              <a:ext uri="{FF2B5EF4-FFF2-40B4-BE49-F238E27FC236}">
                <a16:creationId xmlns:a16="http://schemas.microsoft.com/office/drawing/2014/main" id="{9D0902BA-6804-C60B-A72F-1BE2FF7D0D2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DBD3C223-D6B2-EEB4-31BF-EFEEBBE26AC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51205" name="Text Box 3">
            <a:extLst>
              <a:ext uri="{FF2B5EF4-FFF2-40B4-BE49-F238E27FC236}">
                <a16:creationId xmlns:a16="http://schemas.microsoft.com/office/drawing/2014/main" id="{BB2EDBF1-DE28-CC7D-9403-015107B1C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85C89D43-D1F5-40A9-A5F6-D7AF54B679F8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71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279445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>
            <a:extLst>
              <a:ext uri="{FF2B5EF4-FFF2-40B4-BE49-F238E27FC236}">
                <a16:creationId xmlns:a16="http://schemas.microsoft.com/office/drawing/2014/main" id="{9CB67D9F-06FB-F293-5A44-AB72585097D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D5C27ECD-DC38-435D-B5A2-4B0C3B5B9C5F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72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53251" name="Rectangle 1">
            <a:extLst>
              <a:ext uri="{FF2B5EF4-FFF2-40B4-BE49-F238E27FC236}">
                <a16:creationId xmlns:a16="http://schemas.microsoft.com/office/drawing/2014/main" id="{9CC5B47C-918B-6ED7-6B82-257B7110BAE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64282D21-4050-3D8A-F90D-D16B2F224C7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53253" name="Text Box 3">
            <a:extLst>
              <a:ext uri="{FF2B5EF4-FFF2-40B4-BE49-F238E27FC236}">
                <a16:creationId xmlns:a16="http://schemas.microsoft.com/office/drawing/2014/main" id="{A3FFD154-FABA-9011-2B88-72AE4A97B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E97DCD24-6B70-45FD-AFDE-968BE8E5F8A1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72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>
            <a:extLst>
              <a:ext uri="{FF2B5EF4-FFF2-40B4-BE49-F238E27FC236}">
                <a16:creationId xmlns:a16="http://schemas.microsoft.com/office/drawing/2014/main" id="{34D2E1D6-60CC-EC8E-03F3-F59F13D8592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AEBC21E3-14BB-45F5-BD2E-E6D6B12B3417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73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55299" name="Rectangle 1">
            <a:extLst>
              <a:ext uri="{FF2B5EF4-FFF2-40B4-BE49-F238E27FC236}">
                <a16:creationId xmlns:a16="http://schemas.microsoft.com/office/drawing/2014/main" id="{746CABFB-FF5A-72FE-8684-2F09B1F68DD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Rectangle 2">
            <a:extLst>
              <a:ext uri="{FF2B5EF4-FFF2-40B4-BE49-F238E27FC236}">
                <a16:creationId xmlns:a16="http://schemas.microsoft.com/office/drawing/2014/main" id="{8E284C44-817D-A56C-A9BD-71FD8B54698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55301" name="Text Box 3">
            <a:extLst>
              <a:ext uri="{FF2B5EF4-FFF2-40B4-BE49-F238E27FC236}">
                <a16:creationId xmlns:a16="http://schemas.microsoft.com/office/drawing/2014/main" id="{3277DE7D-5209-421C-C7CD-03B34C9B7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F42B926A-D019-4793-94AB-DBBFE2B41842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73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>
            <a:extLst>
              <a:ext uri="{FF2B5EF4-FFF2-40B4-BE49-F238E27FC236}">
                <a16:creationId xmlns:a16="http://schemas.microsoft.com/office/drawing/2014/main" id="{5669772A-6385-EB96-28A1-FCF0B055A5E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0A8C9157-54C5-40A1-A82C-CB9CCFF61002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74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57347" name="Rectangle 1">
            <a:extLst>
              <a:ext uri="{FF2B5EF4-FFF2-40B4-BE49-F238E27FC236}">
                <a16:creationId xmlns:a16="http://schemas.microsoft.com/office/drawing/2014/main" id="{96AD80C7-E729-AC00-A07F-9262FDF2EF6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Rectangle 2">
            <a:extLst>
              <a:ext uri="{FF2B5EF4-FFF2-40B4-BE49-F238E27FC236}">
                <a16:creationId xmlns:a16="http://schemas.microsoft.com/office/drawing/2014/main" id="{4B0AD170-4713-426B-67C2-21B1B339EC7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57349" name="Text Box 3">
            <a:extLst>
              <a:ext uri="{FF2B5EF4-FFF2-40B4-BE49-F238E27FC236}">
                <a16:creationId xmlns:a16="http://schemas.microsoft.com/office/drawing/2014/main" id="{725A5D53-DFB8-1BC7-678D-2EA76E594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EF88BEB3-F3DA-46D2-9754-87CC38342421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74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>
            <a:extLst>
              <a:ext uri="{FF2B5EF4-FFF2-40B4-BE49-F238E27FC236}">
                <a16:creationId xmlns:a16="http://schemas.microsoft.com/office/drawing/2014/main" id="{83306975-C7F6-92C6-F5B0-0D49C59104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EE055605-D119-47DA-9F53-3C7E9FA42190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75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59395" name="Rectangle 1">
            <a:extLst>
              <a:ext uri="{FF2B5EF4-FFF2-40B4-BE49-F238E27FC236}">
                <a16:creationId xmlns:a16="http://schemas.microsoft.com/office/drawing/2014/main" id="{1EE1BE0D-5650-6A7B-25FF-7E5C3BFF8D2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id="{0A0E09AB-CC26-5BC8-C902-716AA00CF4A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59397" name="Text Box 3">
            <a:extLst>
              <a:ext uri="{FF2B5EF4-FFF2-40B4-BE49-F238E27FC236}">
                <a16:creationId xmlns:a16="http://schemas.microsoft.com/office/drawing/2014/main" id="{AD94BA41-403A-B30D-A577-5D1DAD9B3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5FEE405A-52FF-4884-ABC8-6E37D735BC8C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75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>
            <a:extLst>
              <a:ext uri="{FF2B5EF4-FFF2-40B4-BE49-F238E27FC236}">
                <a16:creationId xmlns:a16="http://schemas.microsoft.com/office/drawing/2014/main" id="{22A63C52-2C67-B53C-CA0D-72F739A28B6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44B9BB95-F436-47F4-B0CF-1F5F20D6603B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76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61443" name="Rectangle 1">
            <a:extLst>
              <a:ext uri="{FF2B5EF4-FFF2-40B4-BE49-F238E27FC236}">
                <a16:creationId xmlns:a16="http://schemas.microsoft.com/office/drawing/2014/main" id="{7C4C122E-D750-7C57-A8FF-CE08AEE0ECD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>
            <a:extLst>
              <a:ext uri="{FF2B5EF4-FFF2-40B4-BE49-F238E27FC236}">
                <a16:creationId xmlns:a16="http://schemas.microsoft.com/office/drawing/2014/main" id="{D3A03E07-3588-28CB-6E87-2368307850C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61445" name="Text Box 3">
            <a:extLst>
              <a:ext uri="{FF2B5EF4-FFF2-40B4-BE49-F238E27FC236}">
                <a16:creationId xmlns:a16="http://schemas.microsoft.com/office/drawing/2014/main" id="{59D38F4D-F21B-4E9B-E657-11A38E34C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27B474B0-8055-4F2A-8A68-B51029EF3700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76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>
            <a:extLst>
              <a:ext uri="{FF2B5EF4-FFF2-40B4-BE49-F238E27FC236}">
                <a16:creationId xmlns:a16="http://schemas.microsoft.com/office/drawing/2014/main" id="{DB1EEDC3-2878-3589-78F1-B87036421C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E1035867-3786-401D-B087-795B728F126A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77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63491" name="Rectangle 1">
            <a:extLst>
              <a:ext uri="{FF2B5EF4-FFF2-40B4-BE49-F238E27FC236}">
                <a16:creationId xmlns:a16="http://schemas.microsoft.com/office/drawing/2014/main" id="{E3B7E6B9-6460-E760-5A3C-BF5C88F6543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>
            <a:extLst>
              <a:ext uri="{FF2B5EF4-FFF2-40B4-BE49-F238E27FC236}">
                <a16:creationId xmlns:a16="http://schemas.microsoft.com/office/drawing/2014/main" id="{955B2032-FAAD-1C11-EDF3-413B44CB614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63493" name="Text Box 3">
            <a:extLst>
              <a:ext uri="{FF2B5EF4-FFF2-40B4-BE49-F238E27FC236}">
                <a16:creationId xmlns:a16="http://schemas.microsoft.com/office/drawing/2014/main" id="{0D96C69A-6917-EF39-4033-78D6576AF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C72BED0E-31D2-4A06-8FE8-E233AC40E44E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77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>
            <a:extLst>
              <a:ext uri="{FF2B5EF4-FFF2-40B4-BE49-F238E27FC236}">
                <a16:creationId xmlns:a16="http://schemas.microsoft.com/office/drawing/2014/main" id="{2FBFC27B-776B-0ABF-DA6C-133DCEC3558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CD008C13-060D-4AD9-A669-F7EE94E0BD38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78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65539" name="Rectangle 1">
            <a:extLst>
              <a:ext uri="{FF2B5EF4-FFF2-40B4-BE49-F238E27FC236}">
                <a16:creationId xmlns:a16="http://schemas.microsoft.com/office/drawing/2014/main" id="{9F1AFFC9-876A-43F9-159A-3FAE4AE2C7F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0" name="Rectangle 2">
            <a:extLst>
              <a:ext uri="{FF2B5EF4-FFF2-40B4-BE49-F238E27FC236}">
                <a16:creationId xmlns:a16="http://schemas.microsoft.com/office/drawing/2014/main" id="{28E6707D-3701-1D55-8329-497724BBC25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65541" name="Text Box 3">
            <a:extLst>
              <a:ext uri="{FF2B5EF4-FFF2-40B4-BE49-F238E27FC236}">
                <a16:creationId xmlns:a16="http://schemas.microsoft.com/office/drawing/2014/main" id="{4636E8B1-B32D-B3F6-047E-3E44B1DE1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E0819898-A2A4-4E56-BD9F-0B3148E7751F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78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>
            <a:extLst>
              <a:ext uri="{FF2B5EF4-FFF2-40B4-BE49-F238E27FC236}">
                <a16:creationId xmlns:a16="http://schemas.microsoft.com/office/drawing/2014/main" id="{582AFE55-44C4-D78C-B3CC-8ED240DA4A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3A92A407-0AC9-4143-B84A-03A9A9C3E15B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79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67587" name="Rectangle 1">
            <a:extLst>
              <a:ext uri="{FF2B5EF4-FFF2-40B4-BE49-F238E27FC236}">
                <a16:creationId xmlns:a16="http://schemas.microsoft.com/office/drawing/2014/main" id="{58531A13-8184-1BCD-81F6-A50878C5088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>
            <a:extLst>
              <a:ext uri="{FF2B5EF4-FFF2-40B4-BE49-F238E27FC236}">
                <a16:creationId xmlns:a16="http://schemas.microsoft.com/office/drawing/2014/main" id="{339B0F93-B701-3627-5474-25C12B03383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67589" name="Text Box 3">
            <a:extLst>
              <a:ext uri="{FF2B5EF4-FFF2-40B4-BE49-F238E27FC236}">
                <a16:creationId xmlns:a16="http://schemas.microsoft.com/office/drawing/2014/main" id="{AF30F8F0-16AA-B597-9AF8-FF8BA1952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B791CD5B-3C7D-4A56-83E0-1FA2174F7ABC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79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>
            <a:extLst>
              <a:ext uri="{FF2B5EF4-FFF2-40B4-BE49-F238E27FC236}">
                <a16:creationId xmlns:a16="http://schemas.microsoft.com/office/drawing/2014/main" id="{7D7C43E2-FC12-8837-EFBE-F66030CE1A2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fld id="{C20BEE50-946A-4B5B-9775-28FA5BE13C79}" type="slidenum">
              <a:rPr lang="es-CO" altLang="es-CO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80</a:t>
            </a:fld>
            <a:endParaRPr lang="es-CO" altLang="es-CO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69635" name="Rectangle 1">
            <a:extLst>
              <a:ext uri="{FF2B5EF4-FFF2-40B4-BE49-F238E27FC236}">
                <a16:creationId xmlns:a16="http://schemas.microsoft.com/office/drawing/2014/main" id="{4927993B-FA97-8691-D2E7-6448B628486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64A1B6C8-F9F4-0605-BD63-1EBEFF0259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 altLang="es-CO"/>
          </a:p>
        </p:txBody>
      </p:sp>
      <p:sp>
        <p:nvSpPr>
          <p:cNvPr id="69637" name="Text Box 3">
            <a:extLst>
              <a:ext uri="{FF2B5EF4-FFF2-40B4-BE49-F238E27FC236}">
                <a16:creationId xmlns:a16="http://schemas.microsoft.com/office/drawing/2014/main" id="{4462CD70-CFC2-819A-2E04-F9A699D8E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4D642816-14C7-4028-B00B-6374CBE0213F}" type="slidenum">
              <a:rPr lang="es-CO" altLang="es-CO"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algn="r" eaLnBrk="1">
                <a:lnSpc>
                  <a:spcPct val="100000"/>
                </a:lnSpc>
              </a:pPr>
              <a:t>80</a:t>
            </a:fld>
            <a:endParaRPr lang="es-CO" altLang="es-CO" sz="1200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9951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5728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772B97-7BA3-4B87-9282-444D140B3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AFD94FC-BC48-4A71-BE0A-948A1F045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B67510-C713-44E8-9F04-99C2F6533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748D-F4AB-4AD6-AFF0-901692AA8C45}" type="datetimeFigureOut">
              <a:rPr lang="es-CO" smtClean="0"/>
              <a:t>19/03/2023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A94D05-375B-489A-88D4-E2F90F6F6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946BF-0E68-4BD0-B530-97AE0FE9F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0A91-F984-40B6-A2ED-57C08F2626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2733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255B10-2A17-4241-B638-159531618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70A081-46FE-4260-A552-C21F4B450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D7B555-5E12-4D18-BBF9-E8AD62175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748D-F4AB-4AD6-AFF0-901692AA8C45}" type="datetimeFigureOut">
              <a:rPr lang="es-CO" smtClean="0"/>
              <a:t>19/03/2023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D1E898-95A1-4942-8AC4-EA0D14572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9B54C4-5EF9-410C-AB4B-3634EA646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0A91-F984-40B6-A2ED-57C08F2626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56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575E184-FE91-40FC-8499-D8A18BA72B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24268B3-66A4-4454-A7B2-81EED128C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C28FAF-15B1-4803-8DCA-87F89F8E5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748D-F4AB-4AD6-AFF0-901692AA8C45}" type="datetimeFigureOut">
              <a:rPr lang="es-CO" smtClean="0"/>
              <a:t>19/03/2023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9B0906-3CCD-4F71-A38E-35260DE7F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2B6F02-600A-463C-B595-E4BBD8230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0A91-F984-40B6-A2ED-57C08F2626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75780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564347-788A-4874-BB5F-5F7D8BAD6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79F3A-1C6F-4A9E-9FB5-C580B1878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24A3D9-1492-40D6-9D80-CAF849871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748D-F4AB-4AD6-AFF0-901692AA8C45}" type="datetimeFigureOut">
              <a:rPr lang="es-CO" smtClean="0"/>
              <a:t>19/03/2023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9B58FA-5773-4A96-B606-276E68B66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B6862C-413F-496B-8178-20B7D145D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0A91-F984-40B6-A2ED-57C08F2626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5188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CF21CF-39D3-4CF7-8ABB-E94856F7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1682B4-0B8D-46D6-AF22-849E78E70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C1F489-DA28-405D-905A-B6C71DD2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748D-F4AB-4AD6-AFF0-901692AA8C45}" type="datetimeFigureOut">
              <a:rPr lang="es-CO" smtClean="0"/>
              <a:t>19/03/2023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555AFE-8AE1-4DA9-9B01-32DEBDD8E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5DBFDC-DEAE-4AA1-A056-EB2B16001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0A91-F984-40B6-A2ED-57C08F2626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9078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C528BB-73CA-4D28-9A05-3642F1A11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7496A4-6AC3-467E-9713-54B15E93A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080C779-0213-4753-9E90-16F9127900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EFDA1B7-C350-4684-A06F-BDF90143D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748D-F4AB-4AD6-AFF0-901692AA8C45}" type="datetimeFigureOut">
              <a:rPr lang="es-CO" smtClean="0"/>
              <a:t>19/03/2023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3E387DD-6E63-4D45-BDBC-A37ED9D20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22A686-688F-47D9-B3D7-ED8E1285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0A91-F984-40B6-A2ED-57C08F2626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5315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23F4A8-CAB9-4234-84E0-AAEBE0AF4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8C8990-E55A-4C73-B0F9-ECCC27BE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F320B0F-B866-4F86-A81C-75CF542E5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FB5E55B-2242-4B83-B2ED-5C3DA3647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52C5AC9-0B7A-4C76-BA36-6FD9FE7BC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38E8005-34FA-4424-8ADE-1921720EF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748D-F4AB-4AD6-AFF0-901692AA8C45}" type="datetimeFigureOut">
              <a:rPr lang="es-CO" smtClean="0"/>
              <a:t>19/03/2023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7B78823-734A-40D7-8735-46EFC283F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90815D0-5A76-45FF-A0BC-24C329D2D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0A91-F984-40B6-A2ED-57C08F2626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767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6017AE-02FB-4E90-8A89-3CD5AAC04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00A37D7-9280-451E-AFCD-068AE0EDE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748D-F4AB-4AD6-AFF0-901692AA8C45}" type="datetimeFigureOut">
              <a:rPr lang="es-CO" smtClean="0"/>
              <a:t>19/03/2023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B25E10F-8BE7-4C85-B0BC-DE6D8AE0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0701E18-DD63-436C-85BA-F97E738D2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0A91-F984-40B6-A2ED-57C08F2626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3018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A10CE0C-15AF-460A-8D4D-ED85ADDDA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748D-F4AB-4AD6-AFF0-901692AA8C45}" type="datetimeFigureOut">
              <a:rPr lang="es-CO" smtClean="0"/>
              <a:t>19/03/2023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6003FE2-D675-47DC-B787-09FBA46B0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7F27B6E-11D6-4927-AE6A-EF2F8C537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0A91-F984-40B6-A2ED-57C08F2626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1812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496309-C2E1-469B-BCBE-1DD69D3EE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FA86CF-E586-4D51-AF1C-7C4441C3F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0CD51F-C176-4C87-BFBD-72F7B42B9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56CA2D-0989-4A53-B997-3D549716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748D-F4AB-4AD6-AFF0-901692AA8C45}" type="datetimeFigureOut">
              <a:rPr lang="es-CO" smtClean="0"/>
              <a:t>19/03/2023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A26B74-35D3-4FC3-9A94-2ED00156B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A0A4D05-0672-4050-B4EF-D3831C01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0A91-F984-40B6-A2ED-57C08F2626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9568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E8E510-8C5A-4C78-A0BD-0CEE29357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A54FBAE-2CDC-4778-8F15-6BE1CA4BBE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0718BDA-E03A-4053-A1A5-7B569DDC8C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883606-749E-43B4-80CD-1ADB54752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748D-F4AB-4AD6-AFF0-901692AA8C45}" type="datetimeFigureOut">
              <a:rPr lang="es-CO" smtClean="0"/>
              <a:t>19/03/2023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FBF0AF8-2A77-4E92-97E0-3E1762769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1C395E-68F9-4521-A5D5-73D730C8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0A91-F984-40B6-A2ED-57C08F2626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1342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39EB16-8F3F-4CB5-BE46-359C1FE4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250EFE-2B37-4674-B762-5F3270E30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2CFD58-9609-436E-BABC-E967770E36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E748D-F4AB-4AD6-AFF0-901692AA8C45}" type="datetimeFigureOut">
              <a:rPr lang="es-CO" smtClean="0"/>
              <a:t>19/03/2023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DEF269-B194-477D-9B91-C38D6A713C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2EA57B-2C93-4ACE-AD58-15A743C04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C0A91-F984-40B6-A2ED-57C08F2626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9060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rus-copernicus.eu/portal/wp-content/uploads/library/education/training/ATMO01_AirQuality_Monitoring.pdf" TargetMode="External"/><Relationship Id="rId3" Type="http://schemas.openxmlformats.org/officeDocument/2006/relationships/hyperlink" Target="https://www.bing.com/videos/search?q=sentinel+5p&amp;qpvt=sentinel+5p&amp;view=detail&amp;mid=7001E24B8F8549F430DA7001E24B8F8549F430DA&amp;&amp;FORM=VRDGAR&amp;ru=%2Fvideos%2Fsearch%3Fq%3Dsentinel%2B5p%26qpvt%3Dsentinel%2B5p%26FORM%3DVDRE" TargetMode="External"/><Relationship Id="rId7" Type="http://schemas.openxmlformats.org/officeDocument/2006/relationships/hyperlink" Target="https://www.youtube.com/watch?v=HN-WtMUnfKo" TargetMode="External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md.uniminuto.edu/web/pcis/mapas-satelitales" TargetMode="External"/><Relationship Id="rId11" Type="http://schemas.openxmlformats.org/officeDocument/2006/relationships/hyperlink" Target="https://intranet.uniminuto.edu/documents/16129/0/Informe+NO2+isf.pdf/b67c6fd3-fbde-401d-a995-28598fec160b" TargetMode="External"/><Relationship Id="rId5" Type="http://schemas.openxmlformats.org/officeDocument/2006/relationships/hyperlink" Target="https://www.bing.com/videos/search?q=sentinel+5p&amp;ru=%2fvideos%2fsearch%3fq%3dsentinel%2b5p%26qpvt%3dsentinel%2b5p%26FORM%3dVDRE&amp;qpvt=sentinel+5p&amp;view=detail&amp;mid=38B17EDE529C602302DF38B17EDE529C602302DF&amp;rvsmid=7001E24B8F8549F430DA7001E24B8F8549F430DA&amp;FORM=VDMCNR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www.bing.com/videos/search?q=sentinel+5p&amp;ru=%2fvideos%2fsearch%3fq%3dsentinel%2b5p%26qpvt%3dsentinel%2b5p%26FORM%3dVDRE&amp;qpvt=sentinel+5p&amp;view=detail&amp;mid=3A1B20C8972647A136873A1B20C8972647A13687&amp;rvsmid=7001E24B8F8549F430DA7001E24B8F8549F430DA&amp;FORM=VDMCNR" TargetMode="External"/><Relationship Id="rId9" Type="http://schemas.openxmlformats.org/officeDocument/2006/relationships/hyperlink" Target="http://umd.uniminuto.edu/web/pcis/mapas-satelitales/-/asset_publisher/a64ahFMouwal/content/analisis-de-la-calidad-del-aire-polo-a-polo-y-detalle-del-mundo?inheritRedirect=false&amp;redirect=http%3A%2F%2Fumd.uniminuto.edu%2Fweb%2Fpcis%2Fmapas-satelitales%3Fp_p_id%3D101_INSTANCE_a64ahFMouwal%26p_p_lifecycle%3D0%26p_p_state%3Dnormal%26p_p_mode%3Dview%26p_p_col_id%3Dcolumn-1%26p_p_col_count%3D1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iempo.com/ram/copenicus-no2-y-coronavirus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orldometers.info/coronavirus/" TargetMode="Externa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ludgeoambiental.org/dioxido-nitrogeno-no2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hyperlink" Target="https://creodias.eu/searching-processing-and-analysis-of-sentinel-5p-data-on-creodias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69.jpeg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earth.esa.int/documents/247904/2506504/FFS-Tailoring-Sentinel-5P.pdf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www.saludgeoambiental.org/dioxido-nitrogeno-no2" TargetMode="External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s5phub.copernicus.eu/dhus/#/home" TargetMode="External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stcorp.github.io/harp/doc/html/install.html#using-anaconda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docs.conda.io/projects/conda/en/latest/user-guide/getting-started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naconda.org/stcorp/visan" TargetMode="External"/><Relationship Id="rId5" Type="http://schemas.openxmlformats.org/officeDocument/2006/relationships/hyperlink" Target="https://stcorp.github.io/visan/manual.html#startin" TargetMode="External"/><Relationship Id="rId4" Type="http://schemas.openxmlformats.org/officeDocument/2006/relationships/hyperlink" Target="https://stcorp.github.io/visan/index.html" TargetMode="Externa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A888783-7FAF-4F15-9E63-03849DD12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0" y="6160227"/>
            <a:ext cx="1224667" cy="67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719B951-3A74-4596-B5A9-BB6EAD96C623}"/>
              </a:ext>
            </a:extLst>
          </p:cNvPr>
          <p:cNvSpPr txBox="1"/>
          <p:nvPr/>
        </p:nvSpPr>
        <p:spPr>
          <a:xfrm>
            <a:off x="302004" y="1130730"/>
            <a:ext cx="107379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b="1" dirty="0">
                <a:latin typeface="Arial" panose="020B0604020202020204" pitchFamily="34" charset="0"/>
                <a:cs typeface="Arial" panose="020B0604020202020204" pitchFamily="34" charset="0"/>
              </a:rPr>
              <a:t>PROYECTO SATELITES SOCIALES</a:t>
            </a:r>
          </a:p>
          <a:p>
            <a:pPr algn="ctr"/>
            <a:r>
              <a:rPr lang="es-CO" sz="1100" b="1" dirty="0">
                <a:latin typeface="Arial" panose="020B0604020202020204" pitchFamily="34" charset="0"/>
                <a:cs typeface="Arial" panose="020B0604020202020204" pitchFamily="34" charset="0"/>
              </a:rPr>
              <a:t>INGENIEROS SIN FRONTERAS</a:t>
            </a:r>
          </a:p>
          <a:p>
            <a:pPr algn="ctr"/>
            <a:r>
              <a:rPr lang="es-CO" sz="1100" b="1" dirty="0">
                <a:latin typeface="Arial" panose="020B0604020202020204" pitchFamily="34" charset="0"/>
                <a:cs typeface="Arial" panose="020B0604020202020204" pitchFamily="34" charset="0"/>
              </a:rPr>
              <a:t>Manuel Dávila </a:t>
            </a:r>
            <a:r>
              <a:rPr lang="es-CO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Sguerra</a:t>
            </a:r>
            <a:endParaRPr lang="es-CO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O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s-CO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Tema: </a:t>
            </a:r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Calidad de aire utilizando: </a:t>
            </a:r>
          </a:p>
          <a:p>
            <a:pPr algn="ctr" fontAlgn="base"/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Aerosoles:</a:t>
            </a:r>
          </a:p>
          <a:p>
            <a:pPr algn="ctr" fontAlgn="base"/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NO2 vs Corona Virus: </a:t>
            </a:r>
          </a:p>
          <a:p>
            <a:pPr algn="ctr" fontAlgn="base"/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s-C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Satélite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O" sz="1400" dirty="0" err="1">
                <a:latin typeface="Arial" panose="020B0604020202020204" pitchFamily="34" charset="0"/>
                <a:cs typeface="Arial" panose="020B0604020202020204" pitchFamily="34" charset="0"/>
              </a:rPr>
              <a:t>Sentinel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 5P 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Lanzamiento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Preparación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Servicios</a:t>
            </a:r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es-CO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s-MX" sz="1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	            					</a:t>
            </a:r>
          </a:p>
          <a:p>
            <a:pPr algn="ctr" fontAlgn="base"/>
            <a:endParaRPr lang="es-CO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17EAFA4-383F-4C3E-8E87-BA9DB5186515}"/>
              </a:ext>
            </a:extLst>
          </p:cNvPr>
          <p:cNvSpPr txBox="1"/>
          <p:nvPr/>
        </p:nvSpPr>
        <p:spPr>
          <a:xfrm>
            <a:off x="302004" y="4617352"/>
            <a:ext cx="110382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Fuentes de conocimientos:</a:t>
            </a:r>
          </a:p>
          <a:p>
            <a:pPr algn="ctr"/>
            <a:endParaRPr lang="es-CO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Mapas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Satelitáles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- Portal UNIMINUTO</a:t>
            </a:r>
            <a:endParaRPr lang="es-CO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O" sz="1200" b="1" dirty="0">
              <a:solidFill>
                <a:srgbClr val="954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Información de base: </a:t>
            </a:r>
            <a:r>
              <a:rPr lang="es-CO" sz="1200" b="1" dirty="0">
                <a:solidFill>
                  <a:srgbClr val="954F72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https://www.youtube.com/watch?v=HN-WtMUnfKo</a:t>
            </a:r>
            <a:endParaRPr lang="es-CO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Información de base: </a:t>
            </a:r>
            <a:r>
              <a:rPr lang="es-CO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https://rus-copernicus.eu/portal/wp-content/uploads/library/education/training/ATMO01_AirQuality_Monitoring.pdf</a:t>
            </a:r>
            <a:endParaRPr lang="es-CO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hlinkClick r:id="rId9"/>
            <a:extLst>
              <a:ext uri="{FF2B5EF4-FFF2-40B4-BE49-F238E27FC236}">
                <a16:creationId xmlns:a16="http://schemas.microsoft.com/office/drawing/2014/main" id="{87E895A4-CDC9-4828-809B-28E8AF5A58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8304" y="2152854"/>
            <a:ext cx="800386" cy="534273"/>
          </a:xfrm>
          <a:prstGeom prst="rect">
            <a:avLst/>
          </a:prstGeom>
        </p:spPr>
      </p:pic>
      <p:pic>
        <p:nvPicPr>
          <p:cNvPr id="8" name="Imagen 7">
            <a:hlinkClick r:id="rId11"/>
            <a:extLst>
              <a:ext uri="{FF2B5EF4-FFF2-40B4-BE49-F238E27FC236}">
                <a16:creationId xmlns:a16="http://schemas.microsoft.com/office/drawing/2014/main" id="{1035B846-7569-48F2-AE30-6517A5046F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8304" y="2894727"/>
            <a:ext cx="800386" cy="534273"/>
          </a:xfrm>
          <a:prstGeom prst="rect">
            <a:avLst/>
          </a:prstGeom>
        </p:spPr>
      </p:pic>
      <p:pic>
        <p:nvPicPr>
          <p:cNvPr id="9" name="Imagen 8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37BEAFA-4C87-4794-A5B8-EBF28F2C66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168" y="102671"/>
            <a:ext cx="2935557" cy="83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22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36BAE85-990D-448F-B159-21054D75D066}"/>
              </a:ext>
            </a:extLst>
          </p:cNvPr>
          <p:cNvSpPr txBox="1"/>
          <p:nvPr/>
        </p:nvSpPr>
        <p:spPr>
          <a:xfrm>
            <a:off x="2698873" y="716246"/>
            <a:ext cx="7178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 de productos escogidos en los satélites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5FE1FB8A-4148-43F0-866C-5F27AC2EEB6A}"/>
              </a:ext>
            </a:extLst>
          </p:cNvPr>
          <p:cNvGrpSpPr/>
          <p:nvPr/>
        </p:nvGrpSpPr>
        <p:grpSpPr>
          <a:xfrm>
            <a:off x="1603128" y="1499880"/>
            <a:ext cx="8444756" cy="5129466"/>
            <a:chOff x="1711735" y="1072151"/>
            <a:chExt cx="8444756" cy="5129466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A49AACB5-5F76-464D-9EF8-CE719A8D75C2}"/>
                </a:ext>
              </a:extLst>
            </p:cNvPr>
            <p:cNvSpPr txBox="1"/>
            <p:nvPr/>
          </p:nvSpPr>
          <p:spPr>
            <a:xfrm>
              <a:off x="1711735" y="1072151"/>
              <a:ext cx="8444756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CO" sz="12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Análisis de calidad del aire para detectar </a:t>
              </a:r>
              <a:r>
                <a:rPr lang="es-CO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Aerosol</a:t>
              </a:r>
            </a:p>
            <a:p>
              <a:pPr algn="ctr">
                <a:defRPr/>
              </a:pPr>
              <a:endParaRPr lang="fr-F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es-CO" sz="1200" dirty="0">
                  <a:latin typeface="Arial" panose="020B0604020202020204" pitchFamily="34" charset="0"/>
                  <a:cs typeface="Arial" panose="020B0604020202020204" pitchFamily="34" charset="0"/>
                </a:rPr>
                <a:t>S5P_OFFL_L2__AER_AI_20200422T111227_20200422T125357_13082_01_010302_20200424T010300.nc S5P_OFFL_L2__AER_AI_20200422T125357_20200422T143527_13083_01_010302_20200424T024058.nc S5P_OFFL_L2__AER_AI_20200422T161657_20200422T175828_13085_01_010302_20200424T060303.nc S5P_OFFL_L2__AER_AI_20200422T175828_20200422T193958_13086_01_010302_20200424T074108.nc S5P_OFFL_L2__AER_AI_20200422T193958_20200422T212128_13087_01_010302_20200424T093130.nc S5P_OFFL_L2__AER_AI_20200423T022559_20200423T040729_13091_01_010302_20200424T161129.nc, S5P_OFFL_L2__AER_AI_20200423T040729_20200423T054859_13092_01_010302_20200424T175133.nc S5P_OFFL_L2__AER_AI_20200423T054859_20200423T073030_13093_01_010302_20200424T193151.nc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Tipo de Producto </a:t>
              </a:r>
              <a:r>
                <a:rPr kumimoji="0" lang="es-CO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L2__AER_AI </a:t>
              </a:r>
              <a:r>
                <a:rPr kumimoji="0" lang="es-CO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Nivel de procesamiento L2</a:t>
              </a:r>
            </a:p>
          </p:txBody>
        </p:sp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A7691A75-4AA6-4057-A9E9-442002202213}"/>
                </a:ext>
              </a:extLst>
            </p:cNvPr>
            <p:cNvSpPr/>
            <p:nvPr/>
          </p:nvSpPr>
          <p:spPr>
            <a:xfrm>
              <a:off x="2583810" y="1428860"/>
              <a:ext cx="830510" cy="1524065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483901E8-CCFD-422F-BC6F-F1196243657D}"/>
                </a:ext>
              </a:extLst>
            </p:cNvPr>
            <p:cNvSpPr/>
            <p:nvPr/>
          </p:nvSpPr>
          <p:spPr>
            <a:xfrm>
              <a:off x="5072893" y="3089389"/>
              <a:ext cx="1023107" cy="320051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5" name="Conector recto de flecha 4">
              <a:extLst>
                <a:ext uri="{FF2B5EF4-FFF2-40B4-BE49-F238E27FC236}">
                  <a16:creationId xmlns:a16="http://schemas.microsoft.com/office/drawing/2014/main" id="{82479F5F-300D-43CD-B14F-24DFB9541E20}"/>
                </a:ext>
              </a:extLst>
            </p:cNvPr>
            <p:cNvCxnSpPr>
              <a:cxnSpLocks/>
            </p:cNvCxnSpPr>
            <p:nvPr/>
          </p:nvCxnSpPr>
          <p:spPr>
            <a:xfrm>
              <a:off x="3414320" y="2753414"/>
              <a:ext cx="1658573" cy="33364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8F8966C3-F914-4A78-96A5-1E586A8206DF}"/>
                </a:ext>
              </a:extLst>
            </p:cNvPr>
            <p:cNvSpPr/>
            <p:nvPr/>
          </p:nvSpPr>
          <p:spPr>
            <a:xfrm>
              <a:off x="1963024" y="1088991"/>
              <a:ext cx="7885651" cy="2340009"/>
            </a:xfrm>
            <a:prstGeom prst="round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37AEA571-9503-434B-AB9A-36A8F0ACEBB7}"/>
                </a:ext>
              </a:extLst>
            </p:cNvPr>
            <p:cNvGrpSpPr/>
            <p:nvPr/>
          </p:nvGrpSpPr>
          <p:grpSpPr>
            <a:xfrm>
              <a:off x="2093546" y="3616294"/>
              <a:ext cx="7681133" cy="2585323"/>
              <a:chOff x="2053383" y="3399794"/>
              <a:chExt cx="7630892" cy="2702159"/>
            </a:xfrm>
          </p:grpSpPr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B0955CC2-68A0-4155-96BD-03C95CCEC717}"/>
                  </a:ext>
                </a:extLst>
              </p:cNvPr>
              <p:cNvSpPr txBox="1"/>
              <p:nvPr/>
            </p:nvSpPr>
            <p:spPr>
              <a:xfrm>
                <a:off x="2053383" y="3399794"/>
                <a:ext cx="7630892" cy="2702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CO" sz="12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Ejecución de VISAN Archivos para el análisis de calidad del aire analizando el </a:t>
                </a:r>
                <a:r>
                  <a:rPr lang="es-CO" sz="1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NO2</a:t>
                </a:r>
              </a:p>
              <a:p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S5P_OFFL_L2__NO2_20191031T171217_20191031T185347_10617_01_010302_20191106T191523.nc</a:t>
                </a:r>
              </a:p>
              <a:p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S5P_OFFL_L2__NO2____20191125T123732_20191125T141901_10969_01_010302_20191201T151046.nc</a:t>
                </a:r>
              </a:p>
              <a:p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S5P_OFFL_L2__NO2____20191129T112112_20191129T130241_11025_01_010302_20191205T142410.nc</a:t>
                </a:r>
              </a:p>
              <a:p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S5P_OFFL_L2__NO2____20191130T023438_20191130T041608_11034_01_010302_20191206T044528.nc</a:t>
                </a:r>
              </a:p>
              <a:p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S5P_OFFL_L2__NO2_20191130T160636_20191130T174805_11042_01_010302_20191206T184245.nc</a:t>
                </a:r>
              </a:p>
              <a:p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S5P_OFFL_L2__NO2____20191201T104302_20191201T122432_11053_01_010302_20191207T132326.nc</a:t>
                </a:r>
              </a:p>
              <a:p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S5P_OFFL_L2__NO2____20191216T073839_20191216T092009_11264_01_010302_20191219T121657.nc</a:t>
                </a:r>
              </a:p>
              <a:p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S5P_OFFL_L2__NO2____20191217T071936_20191217T090106_11278_01_010302_20191220T022829.nc</a:t>
                </a:r>
              </a:p>
              <a:p>
                <a:pPr algn="just"/>
                <a:endParaRPr lang="fr-F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s-CO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Tipo de Producto </a:t>
                </a:r>
                <a:r>
                  <a:rPr lang="es-CO" sz="14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L2__NO2 </a:t>
                </a:r>
                <a:r>
                  <a:rPr lang="es-CO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, Nivel de procesamiento L2</a:t>
                </a:r>
              </a:p>
              <a:p>
                <a:pPr algn="just"/>
                <a:endParaRPr lang="es-CO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Rectángulo: esquinas redondeadas 16">
                <a:extLst>
                  <a:ext uri="{FF2B5EF4-FFF2-40B4-BE49-F238E27FC236}">
                    <a16:creationId xmlns:a16="http://schemas.microsoft.com/office/drawing/2014/main" id="{36FBEA12-423E-4B16-9297-239D6FC032BC}"/>
                  </a:ext>
                </a:extLst>
              </p:cNvPr>
              <p:cNvSpPr/>
              <p:nvPr/>
            </p:nvSpPr>
            <p:spPr>
              <a:xfrm>
                <a:off x="2912189" y="3853272"/>
                <a:ext cx="820030" cy="1509493"/>
              </a:xfrm>
              <a:prstGeom prst="round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2" name="Rectángulo: esquinas redondeadas 21">
                <a:extLst>
                  <a:ext uri="{FF2B5EF4-FFF2-40B4-BE49-F238E27FC236}">
                    <a16:creationId xmlns:a16="http://schemas.microsoft.com/office/drawing/2014/main" id="{DA4C7A6C-F539-4FC9-9033-982F0899BDAA}"/>
                  </a:ext>
                </a:extLst>
              </p:cNvPr>
              <p:cNvSpPr/>
              <p:nvPr/>
            </p:nvSpPr>
            <p:spPr>
              <a:xfrm>
                <a:off x="5020607" y="5530512"/>
                <a:ext cx="828479" cy="356681"/>
              </a:xfrm>
              <a:prstGeom prst="round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cxnSp>
            <p:nvCxnSpPr>
              <p:cNvPr id="23" name="Conector recto de flecha 22">
                <a:extLst>
                  <a:ext uri="{FF2B5EF4-FFF2-40B4-BE49-F238E27FC236}">
                    <a16:creationId xmlns:a16="http://schemas.microsoft.com/office/drawing/2014/main" id="{33DF0383-41D8-4A92-92FE-443A9C8AAB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6710" y="4954377"/>
                <a:ext cx="1223896" cy="860339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Rectángulo: esquinas redondeadas 23">
              <a:extLst>
                <a:ext uri="{FF2B5EF4-FFF2-40B4-BE49-F238E27FC236}">
                  <a16:creationId xmlns:a16="http://schemas.microsoft.com/office/drawing/2014/main" id="{103C9C82-7F2A-48B3-AEB7-C26783C0D4CE}"/>
                </a:ext>
              </a:extLst>
            </p:cNvPr>
            <p:cNvSpPr/>
            <p:nvPr/>
          </p:nvSpPr>
          <p:spPr>
            <a:xfrm>
              <a:off x="1991287" y="3616294"/>
              <a:ext cx="7885652" cy="2449193"/>
            </a:xfrm>
            <a:prstGeom prst="round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861BFD1-34B4-46CB-96E3-4493F068A7CC}"/>
              </a:ext>
            </a:extLst>
          </p:cNvPr>
          <p:cNvSpPr txBox="1"/>
          <p:nvPr/>
        </p:nvSpPr>
        <p:spPr>
          <a:xfrm>
            <a:off x="4728167" y="1042786"/>
            <a:ext cx="2138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Vuelos escogidos</a:t>
            </a:r>
          </a:p>
        </p:txBody>
      </p:sp>
      <p:pic>
        <p:nvPicPr>
          <p:cNvPr id="19" name="Imagen 18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24AF6A1-2EB6-4ED9-A3B3-D1B6C6B49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45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6C54122-6F55-4E85-A274-E59DD9789504}"/>
              </a:ext>
            </a:extLst>
          </p:cNvPr>
          <p:cNvGrpSpPr/>
          <p:nvPr/>
        </p:nvGrpSpPr>
        <p:grpSpPr>
          <a:xfrm>
            <a:off x="167023" y="2108814"/>
            <a:ext cx="11053746" cy="4332205"/>
            <a:chOff x="175152" y="2217871"/>
            <a:chExt cx="11053746" cy="4332205"/>
          </a:xfrm>
        </p:grpSpPr>
        <p:pic>
          <p:nvPicPr>
            <p:cNvPr id="5" name="Imagen 4" descr="Interfaz de usuario gráfica, Texto, Aplicación&#10;&#10;Descripción generada automáticamente">
              <a:extLst>
                <a:ext uri="{FF2B5EF4-FFF2-40B4-BE49-F238E27FC236}">
                  <a16:creationId xmlns:a16="http://schemas.microsoft.com/office/drawing/2014/main" id="{88E1D30C-34C1-4302-BE6C-C31513ED8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52" y="2217871"/>
              <a:ext cx="5396612" cy="4332205"/>
            </a:xfrm>
            <a:prstGeom prst="rect">
              <a:avLst/>
            </a:prstGeom>
          </p:spPr>
        </p:pic>
        <p:pic>
          <p:nvPicPr>
            <p:cNvPr id="8" name="Imagen 7" descr="Interfaz de usuario gráfica, Texto, Aplicación, Word&#10;&#10;Descripción generada automáticamente">
              <a:extLst>
                <a:ext uri="{FF2B5EF4-FFF2-40B4-BE49-F238E27FC236}">
                  <a16:creationId xmlns:a16="http://schemas.microsoft.com/office/drawing/2014/main" id="{F12F0E95-495D-43EB-91ED-9B35EAB78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5506" y="2217871"/>
              <a:ext cx="5403392" cy="4332205"/>
            </a:xfrm>
            <a:prstGeom prst="rect">
              <a:avLst/>
            </a:prstGeom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E887A1E6-61F4-4659-971C-B404B3363E6E}"/>
              </a:ext>
            </a:extLst>
          </p:cNvPr>
          <p:cNvSpPr txBox="1"/>
          <p:nvPr/>
        </p:nvSpPr>
        <p:spPr>
          <a:xfrm>
            <a:off x="2579677" y="1048016"/>
            <a:ext cx="67926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 ejecutar VISAN en Windows</a:t>
            </a:r>
            <a:r>
              <a:rPr lang="es-C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s-CO" sz="1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a </a:t>
            </a:r>
            <a:r>
              <a:rPr lang="es-CO" sz="1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O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C:\Users\usuario\miniconda3\condabin</a:t>
            </a:r>
          </a:p>
          <a:p>
            <a:pPr algn="ctr"/>
            <a:r>
              <a:rPr lang="es-CO" sz="1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Ejecutar</a:t>
            </a:r>
            <a:r>
              <a:rPr lang="es-CO" sz="1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O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conda</a:t>
            </a:r>
            <a:r>
              <a:rPr lang="es-CO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actívate </a:t>
            </a:r>
            <a:r>
              <a:rPr lang="es-CO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miambienteconda</a:t>
            </a:r>
            <a:endParaRPr lang="es-CO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Ejecutar</a:t>
            </a:r>
            <a:r>
              <a:rPr lang="es-CO" sz="1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O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C:\Users\Manuel Davila\miniconda3\</a:t>
            </a:r>
            <a:r>
              <a:rPr lang="es-CO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envs</a:t>
            </a:r>
            <a:r>
              <a:rPr lang="es-CO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\</a:t>
            </a:r>
            <a:r>
              <a:rPr lang="es-CO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miambienteconda</a:t>
            </a:r>
            <a:r>
              <a:rPr lang="es-CO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\Scripts\visan</a:t>
            </a:r>
          </a:p>
          <a:p>
            <a:pPr algn="ctr"/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5C72095-BBAB-450F-9CB9-EB028760F584}"/>
              </a:ext>
            </a:extLst>
          </p:cNvPr>
          <p:cNvSpPr txBox="1"/>
          <p:nvPr/>
        </p:nvSpPr>
        <p:spPr>
          <a:xfrm>
            <a:off x="3518918" y="678988"/>
            <a:ext cx="434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Ejecución de VISAN</a:t>
            </a:r>
            <a:endParaRPr lang="es-CO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926F882-620D-4024-B647-7AFFB0F8E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55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83D238E-87C9-448D-9B20-4D7F777A11EF}"/>
              </a:ext>
            </a:extLst>
          </p:cNvPr>
          <p:cNvSpPr txBox="1"/>
          <p:nvPr/>
        </p:nvSpPr>
        <p:spPr>
          <a:xfrm>
            <a:off x="3393082" y="692471"/>
            <a:ext cx="522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 producto </a:t>
            </a:r>
            <a:r>
              <a:rPr lang="es-CO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Aerosoles</a:t>
            </a:r>
            <a:endParaRPr lang="es-CO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84B8F7B-F0DE-47ED-9AA2-68B24A9EB49C}"/>
              </a:ext>
            </a:extLst>
          </p:cNvPr>
          <p:cNvGrpSpPr/>
          <p:nvPr/>
        </p:nvGrpSpPr>
        <p:grpSpPr>
          <a:xfrm>
            <a:off x="1321547" y="1252893"/>
            <a:ext cx="8200534" cy="4554295"/>
            <a:chOff x="1321547" y="1252893"/>
            <a:chExt cx="8200534" cy="4554295"/>
          </a:xfrm>
        </p:grpSpPr>
        <p:pic>
          <p:nvPicPr>
            <p:cNvPr id="8" name="Imagen 7" descr="Interfaz de usuario gráfica, Aplicación, Word&#10;&#10;Descripción generada automáticamente">
              <a:extLst>
                <a:ext uri="{FF2B5EF4-FFF2-40B4-BE49-F238E27FC236}">
                  <a16:creationId xmlns:a16="http://schemas.microsoft.com/office/drawing/2014/main" id="{128EE508-B0E3-4C0A-AEBD-919F895E3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548" y="1252893"/>
              <a:ext cx="8200533" cy="4554295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911193E7-B9E6-4EF1-8546-3559303B7A29}"/>
                </a:ext>
              </a:extLst>
            </p:cNvPr>
            <p:cNvSpPr txBox="1"/>
            <p:nvPr/>
          </p:nvSpPr>
          <p:spPr>
            <a:xfrm>
              <a:off x="5000749" y="3059716"/>
              <a:ext cx="25442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File/</a:t>
              </a:r>
              <a:r>
                <a:rPr lang="es-CO" b="1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Browse</a:t>
              </a:r>
              <a:r>
                <a:rPr lang="es-CO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producto</a:t>
              </a:r>
            </a:p>
            <a:p>
              <a:r>
                <a:rPr lang="es-CO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s-CO" dirty="0">
                  <a:latin typeface="Arial" panose="020B0604020202020204" pitchFamily="34" charset="0"/>
                  <a:cs typeface="Arial" panose="020B0604020202020204" pitchFamily="34" charset="0"/>
                </a:rPr>
                <a:t>Para leer el archivo</a:t>
              </a:r>
            </a:p>
          </p:txBody>
        </p:sp>
        <p:cxnSp>
          <p:nvCxnSpPr>
            <p:cNvPr id="6" name="Conector recto de flecha 5">
              <a:extLst>
                <a:ext uri="{FF2B5EF4-FFF2-40B4-BE49-F238E27FC236}">
                  <a16:creationId xmlns:a16="http://schemas.microsoft.com/office/drawing/2014/main" id="{F6A0196C-65C3-46C1-B463-EB3A31BEFB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92249" y="1777366"/>
              <a:ext cx="3701364" cy="12823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BE5040F9-CD4F-47B2-87B7-461B66780513}"/>
                </a:ext>
              </a:extLst>
            </p:cNvPr>
            <p:cNvSpPr/>
            <p:nvPr/>
          </p:nvSpPr>
          <p:spPr>
            <a:xfrm>
              <a:off x="1321547" y="1585519"/>
              <a:ext cx="1170701" cy="191847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EB23A7C-17E4-4636-BDBD-C2E1B3CCD56D}"/>
              </a:ext>
            </a:extLst>
          </p:cNvPr>
          <p:cNvSpPr/>
          <p:nvPr/>
        </p:nvSpPr>
        <p:spPr>
          <a:xfrm>
            <a:off x="4991784" y="3059716"/>
            <a:ext cx="2544286" cy="36928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Imagen 1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66086A2-96F3-46AF-B7ED-E3F831094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79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FD52A43-8BFC-490C-8644-138D1B7667A4}"/>
              </a:ext>
            </a:extLst>
          </p:cNvPr>
          <p:cNvSpPr txBox="1"/>
          <p:nvPr/>
        </p:nvSpPr>
        <p:spPr>
          <a:xfrm>
            <a:off x="3254211" y="707807"/>
            <a:ext cx="640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sz="1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metadata</a:t>
            </a:r>
            <a:r>
              <a:rPr lang="es-CO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productos </a:t>
            </a:r>
            <a:r>
              <a:rPr lang="es-CO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Aerosoles</a:t>
            </a:r>
            <a:endParaRPr lang="es-CO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B1D1068-6128-412F-B94C-26ECBB159845}"/>
              </a:ext>
            </a:extLst>
          </p:cNvPr>
          <p:cNvSpPr txBox="1"/>
          <p:nvPr/>
        </p:nvSpPr>
        <p:spPr>
          <a:xfrm>
            <a:off x="0" y="1095192"/>
            <a:ext cx="76827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S5P_OFFL_L2__AER_AI_20200422T175828_20200422T193958_13086_01_010302_20200424T074108.nc</a:t>
            </a:r>
            <a:endParaRPr lang="es-CO" sz="1200" dirty="0"/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6B61D6B6-4875-4598-A1C6-4E3FAF6E79D7}"/>
              </a:ext>
            </a:extLst>
          </p:cNvPr>
          <p:cNvCxnSpPr>
            <a:cxnSpLocks/>
          </p:cNvCxnSpPr>
          <p:nvPr/>
        </p:nvCxnSpPr>
        <p:spPr>
          <a:xfrm flipH="1">
            <a:off x="3254211" y="1372191"/>
            <a:ext cx="91561" cy="293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A9F46650-A46D-49C7-8FD5-2D01882115E5}"/>
              </a:ext>
            </a:extLst>
          </p:cNvPr>
          <p:cNvCxnSpPr>
            <a:cxnSpLocks/>
          </p:cNvCxnSpPr>
          <p:nvPr/>
        </p:nvCxnSpPr>
        <p:spPr>
          <a:xfrm>
            <a:off x="8552329" y="1116828"/>
            <a:ext cx="1109493" cy="1468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ángulo 30">
            <a:extLst>
              <a:ext uri="{FF2B5EF4-FFF2-40B4-BE49-F238E27FC236}">
                <a16:creationId xmlns:a16="http://schemas.microsoft.com/office/drawing/2014/main" id="{0F8D193A-68CF-4BC7-BC5D-1151D190B1F8}"/>
              </a:ext>
            </a:extLst>
          </p:cNvPr>
          <p:cNvSpPr/>
          <p:nvPr/>
        </p:nvSpPr>
        <p:spPr>
          <a:xfrm>
            <a:off x="869576" y="1077139"/>
            <a:ext cx="977153" cy="31310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8C389A42-9519-4E1F-AE90-109DDE475BA6}"/>
              </a:ext>
            </a:extLst>
          </p:cNvPr>
          <p:cNvGrpSpPr/>
          <p:nvPr/>
        </p:nvGrpSpPr>
        <p:grpSpPr>
          <a:xfrm>
            <a:off x="189003" y="1779938"/>
            <a:ext cx="10804942" cy="4582456"/>
            <a:chOff x="189003" y="1779938"/>
            <a:chExt cx="10804942" cy="4582456"/>
          </a:xfrm>
        </p:grpSpPr>
        <p:pic>
          <p:nvPicPr>
            <p:cNvPr id="3" name="Imagen 2" descr="Interfaz de usuario gráfica&#10;&#10;Descripción generada automáticamente">
              <a:extLst>
                <a:ext uri="{FF2B5EF4-FFF2-40B4-BE49-F238E27FC236}">
                  <a16:creationId xmlns:a16="http://schemas.microsoft.com/office/drawing/2014/main" id="{D7D81700-142B-4065-BC1A-33199DC67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003" y="1779938"/>
              <a:ext cx="4738151" cy="3559566"/>
            </a:xfrm>
            <a:prstGeom prst="rect">
              <a:avLst/>
            </a:prstGeom>
          </p:spPr>
        </p:pic>
        <p:pic>
          <p:nvPicPr>
            <p:cNvPr id="6" name="Imagen 5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8409E68D-3275-4E32-AA37-6FCB92D53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221" y="2903167"/>
              <a:ext cx="4527877" cy="3385966"/>
            </a:xfrm>
            <a:prstGeom prst="rect">
              <a:avLst/>
            </a:prstGeom>
          </p:spPr>
        </p:pic>
        <p:pic>
          <p:nvPicPr>
            <p:cNvPr id="10" name="Imagen 9" descr="Interfaz de usuario gráfica&#10;&#10;Descripción generada automáticamente">
              <a:extLst>
                <a:ext uri="{FF2B5EF4-FFF2-40B4-BE49-F238E27FC236}">
                  <a16:creationId xmlns:a16="http://schemas.microsoft.com/office/drawing/2014/main" id="{F9DB786D-5B29-4E63-A03E-ECA701046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4847" y="1929334"/>
              <a:ext cx="3729098" cy="4433060"/>
            </a:xfrm>
            <a:prstGeom prst="rect">
              <a:avLst/>
            </a:prstGeom>
          </p:spPr>
        </p:pic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84CEEA46-BCD3-4ADD-9CCF-681365F3D1E8}"/>
                </a:ext>
              </a:extLst>
            </p:cNvPr>
            <p:cNvSpPr/>
            <p:nvPr/>
          </p:nvSpPr>
          <p:spPr>
            <a:xfrm>
              <a:off x="8728292" y="2623265"/>
              <a:ext cx="1390711" cy="461394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35D96021-996A-4D83-A3D3-798DAE13A9DC}"/>
                </a:ext>
              </a:extLst>
            </p:cNvPr>
            <p:cNvSpPr/>
            <p:nvPr/>
          </p:nvSpPr>
          <p:spPr>
            <a:xfrm>
              <a:off x="189003" y="2259106"/>
              <a:ext cx="532450" cy="19886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D99EE88B-29D6-4178-A18E-E21344101446}"/>
                </a:ext>
              </a:extLst>
            </p:cNvPr>
            <p:cNvSpPr/>
            <p:nvPr/>
          </p:nvSpPr>
          <p:spPr>
            <a:xfrm>
              <a:off x="3218351" y="3334871"/>
              <a:ext cx="461454" cy="21515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53DC4B48-B1DF-4B58-875E-8E704AA1B856}"/>
                </a:ext>
              </a:extLst>
            </p:cNvPr>
            <p:cNvSpPr/>
            <p:nvPr/>
          </p:nvSpPr>
          <p:spPr>
            <a:xfrm>
              <a:off x="8005482" y="2585665"/>
              <a:ext cx="546847" cy="1737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lecha: a la derecha 4">
              <a:extLst>
                <a:ext uri="{FF2B5EF4-FFF2-40B4-BE49-F238E27FC236}">
                  <a16:creationId xmlns:a16="http://schemas.microsoft.com/office/drawing/2014/main" id="{4CF40566-1F29-4359-8F56-69B8E5CAAA7C}"/>
                </a:ext>
              </a:extLst>
            </p:cNvPr>
            <p:cNvSpPr/>
            <p:nvPr/>
          </p:nvSpPr>
          <p:spPr>
            <a:xfrm rot="10800000">
              <a:off x="10294966" y="2623265"/>
              <a:ext cx="310392" cy="15936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22" name="Imagen 21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4803C09-1616-4DF5-8C5F-3D040CDD93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0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FD52A43-8BFC-490C-8644-138D1B7667A4}"/>
              </a:ext>
            </a:extLst>
          </p:cNvPr>
          <p:cNvSpPr txBox="1"/>
          <p:nvPr/>
        </p:nvSpPr>
        <p:spPr>
          <a:xfrm>
            <a:off x="3254211" y="707807"/>
            <a:ext cx="640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sz="1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metadata</a:t>
            </a:r>
            <a:r>
              <a:rPr lang="es-CO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productos </a:t>
            </a:r>
            <a:r>
              <a:rPr lang="es-CO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Aerosoles</a:t>
            </a:r>
            <a:endParaRPr lang="es-CO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A097912-1FBC-4E1E-8D0D-55A81EA03B16}"/>
              </a:ext>
            </a:extLst>
          </p:cNvPr>
          <p:cNvSpPr txBox="1"/>
          <p:nvPr/>
        </p:nvSpPr>
        <p:spPr>
          <a:xfrm>
            <a:off x="3661677" y="1041060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Aerosol_index_340_380  datos numéricos </a:t>
            </a:r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318172C7-EDEF-4BDC-ACBF-391C6FA89ED3}"/>
              </a:ext>
            </a:extLst>
          </p:cNvPr>
          <p:cNvGrpSpPr/>
          <p:nvPr/>
        </p:nvGrpSpPr>
        <p:grpSpPr>
          <a:xfrm>
            <a:off x="1022964" y="1413047"/>
            <a:ext cx="10975578" cy="5289736"/>
            <a:chOff x="1022964" y="1413047"/>
            <a:chExt cx="10975578" cy="5289736"/>
          </a:xfrm>
        </p:grpSpPr>
        <p:pic>
          <p:nvPicPr>
            <p:cNvPr id="12" name="Imagen 11" descr="Interfaz de usuario gráfica, Texto&#10;&#10;Descripción generada automáticamente con confianza media">
              <a:extLst>
                <a:ext uri="{FF2B5EF4-FFF2-40B4-BE49-F238E27FC236}">
                  <a16:creationId xmlns:a16="http://schemas.microsoft.com/office/drawing/2014/main" id="{51CD2A2A-CD06-409D-95E0-8091C8BFA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964" y="1413047"/>
              <a:ext cx="9403976" cy="5289736"/>
            </a:xfrm>
            <a:prstGeom prst="rect">
              <a:avLst/>
            </a:prstGeom>
          </p:spPr>
        </p:pic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FF0659D4-ACD3-4CAC-A778-E7CF3F054799}"/>
                </a:ext>
              </a:extLst>
            </p:cNvPr>
            <p:cNvSpPr/>
            <p:nvPr/>
          </p:nvSpPr>
          <p:spPr>
            <a:xfrm>
              <a:off x="7977847" y="3496421"/>
              <a:ext cx="2311415" cy="48865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B9BEBAC7-ECB1-4076-A983-0F08BDDD9BAA}"/>
                </a:ext>
              </a:extLst>
            </p:cNvPr>
            <p:cNvSpPr/>
            <p:nvPr/>
          </p:nvSpPr>
          <p:spPr>
            <a:xfrm>
              <a:off x="7745506" y="4320987"/>
              <a:ext cx="2599138" cy="869577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Cerrar llave 21">
              <a:extLst>
                <a:ext uri="{FF2B5EF4-FFF2-40B4-BE49-F238E27FC236}">
                  <a16:creationId xmlns:a16="http://schemas.microsoft.com/office/drawing/2014/main" id="{99612EF5-EC9B-47C3-90DD-939F71ED1820}"/>
                </a:ext>
              </a:extLst>
            </p:cNvPr>
            <p:cNvSpPr/>
            <p:nvPr/>
          </p:nvSpPr>
          <p:spPr>
            <a:xfrm>
              <a:off x="10569388" y="3496421"/>
              <a:ext cx="152400" cy="488659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5" name="Cerrar llave 24">
              <a:extLst>
                <a:ext uri="{FF2B5EF4-FFF2-40B4-BE49-F238E27FC236}">
                  <a16:creationId xmlns:a16="http://schemas.microsoft.com/office/drawing/2014/main" id="{732FE583-2229-4C3C-A101-C41E26650265}"/>
                </a:ext>
              </a:extLst>
            </p:cNvPr>
            <p:cNvSpPr/>
            <p:nvPr/>
          </p:nvSpPr>
          <p:spPr>
            <a:xfrm>
              <a:off x="10627658" y="4320987"/>
              <a:ext cx="152400" cy="869577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2C6B97EB-403C-428E-80E1-614413F9572F}"/>
                </a:ext>
              </a:extLst>
            </p:cNvPr>
            <p:cNvSpPr txBox="1"/>
            <p:nvPr/>
          </p:nvSpPr>
          <p:spPr>
            <a:xfrm>
              <a:off x="10877273" y="3556084"/>
              <a:ext cx="1034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Sin datos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4F659140-9929-4240-BE0E-BE2AA3E4D989}"/>
                </a:ext>
              </a:extLst>
            </p:cNvPr>
            <p:cNvSpPr txBox="1"/>
            <p:nvPr/>
          </p:nvSpPr>
          <p:spPr>
            <a:xfrm>
              <a:off x="10877273" y="4545105"/>
              <a:ext cx="1121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Con datos</a:t>
              </a:r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93A45B27-B2D4-4404-AF6A-F85A2E60E5F9}"/>
                </a:ext>
              </a:extLst>
            </p:cNvPr>
            <p:cNvSpPr/>
            <p:nvPr/>
          </p:nvSpPr>
          <p:spPr>
            <a:xfrm>
              <a:off x="1425388" y="2761129"/>
              <a:ext cx="484094" cy="331695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455BDAC2-416C-48A4-BC16-03DA25D217B4}"/>
                </a:ext>
              </a:extLst>
            </p:cNvPr>
            <p:cNvSpPr/>
            <p:nvPr/>
          </p:nvSpPr>
          <p:spPr>
            <a:xfrm>
              <a:off x="1906184" y="2761129"/>
              <a:ext cx="487391" cy="331695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03BAF299-8A8A-4867-90E9-E481CDF61406}"/>
                </a:ext>
              </a:extLst>
            </p:cNvPr>
            <p:cNvSpPr txBox="1"/>
            <p:nvPr/>
          </p:nvSpPr>
          <p:spPr>
            <a:xfrm>
              <a:off x="1425388" y="2016200"/>
              <a:ext cx="7893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Datos numéricos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E161F6EC-3B0A-4D8D-B5DB-98FADF48EA24}"/>
                </a:ext>
              </a:extLst>
            </p:cNvPr>
            <p:cNvSpPr txBox="1"/>
            <p:nvPr/>
          </p:nvSpPr>
          <p:spPr>
            <a:xfrm>
              <a:off x="3396660" y="2684477"/>
              <a:ext cx="662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CO" dirty="0"/>
                <a:t>Datos gráficos</a:t>
              </a:r>
            </a:p>
          </p:txBody>
        </p:sp>
        <p:cxnSp>
          <p:nvCxnSpPr>
            <p:cNvPr id="34" name="Conector recto de flecha 33">
              <a:extLst>
                <a:ext uri="{FF2B5EF4-FFF2-40B4-BE49-F238E27FC236}">
                  <a16:creationId xmlns:a16="http://schemas.microsoft.com/office/drawing/2014/main" id="{47013729-C06E-44F9-9361-3AD83A718B09}"/>
                </a:ext>
              </a:extLst>
            </p:cNvPr>
            <p:cNvCxnSpPr>
              <a:cxnSpLocks/>
              <a:stCxn id="29" idx="2"/>
            </p:cNvCxnSpPr>
            <p:nvPr/>
          </p:nvCxnSpPr>
          <p:spPr>
            <a:xfrm flipH="1">
              <a:off x="1765060" y="2416310"/>
              <a:ext cx="54981" cy="2681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de flecha 36">
              <a:extLst>
                <a:ext uri="{FF2B5EF4-FFF2-40B4-BE49-F238E27FC236}">
                  <a16:creationId xmlns:a16="http://schemas.microsoft.com/office/drawing/2014/main" id="{5F803500-079C-4061-AE0C-974E14C35C9A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flipH="1">
              <a:off x="2536026" y="2884532"/>
              <a:ext cx="860634" cy="180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Imagen 2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52566AB-BD0B-4425-A625-A8B9E6816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92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FD52A43-8BFC-490C-8644-138D1B7667A4}"/>
              </a:ext>
            </a:extLst>
          </p:cNvPr>
          <p:cNvSpPr txBox="1"/>
          <p:nvPr/>
        </p:nvSpPr>
        <p:spPr>
          <a:xfrm>
            <a:off x="3254211" y="707807"/>
            <a:ext cx="640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sz="1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metadata</a:t>
            </a:r>
            <a:r>
              <a:rPr lang="es-CO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productos </a:t>
            </a:r>
            <a:r>
              <a:rPr lang="es-CO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Aerosoles</a:t>
            </a:r>
            <a:endParaRPr lang="es-CO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Interfaz de usuario gráfica, Gráfico&#10;&#10;Descripción generada automáticamente">
            <a:extLst>
              <a:ext uri="{FF2B5EF4-FFF2-40B4-BE49-F238E27FC236}">
                <a16:creationId xmlns:a16="http://schemas.microsoft.com/office/drawing/2014/main" id="{4CD9C4A7-428A-4FAA-8563-59A1D02A7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76" y="1484921"/>
            <a:ext cx="9403976" cy="5289736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B50A2CD4-0EFF-43D3-B9D1-37CF60D287F5}"/>
              </a:ext>
            </a:extLst>
          </p:cNvPr>
          <p:cNvSpPr txBox="1"/>
          <p:nvPr/>
        </p:nvSpPr>
        <p:spPr>
          <a:xfrm>
            <a:off x="3661677" y="1041060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Aerosol_index_340_380  datos gráficos </a:t>
            </a:r>
          </a:p>
        </p:txBody>
      </p:sp>
      <p:pic>
        <p:nvPicPr>
          <p:cNvPr id="9" name="Imagen 8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CB1E05D-DFAE-4C14-B882-89E9B9DA2C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48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56E179-F5CD-46B7-95C8-D5CF2916AC64}"/>
              </a:ext>
            </a:extLst>
          </p:cNvPr>
          <p:cNvSpPr txBox="1"/>
          <p:nvPr/>
        </p:nvSpPr>
        <p:spPr>
          <a:xfrm>
            <a:off x="2644136" y="627293"/>
            <a:ext cx="6941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importar el producto a Visan para </a:t>
            </a:r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Aerosoles</a:t>
            </a: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D56A8C0F-32EB-4C29-817E-38D89C2CE900}"/>
              </a:ext>
            </a:extLst>
          </p:cNvPr>
          <p:cNvGrpSpPr/>
          <p:nvPr/>
        </p:nvGrpSpPr>
        <p:grpSpPr>
          <a:xfrm>
            <a:off x="2153431" y="1173181"/>
            <a:ext cx="7218114" cy="5456165"/>
            <a:chOff x="2153431" y="1173181"/>
            <a:chExt cx="7218114" cy="5456165"/>
          </a:xfrm>
        </p:grpSpPr>
        <p:pic>
          <p:nvPicPr>
            <p:cNvPr id="23" name="Imagen 22" descr="Interfaz de usuario gráfica, Texto, Aplicación, Correo electrónico&#10;&#10;Descripción generada automáticamente">
              <a:extLst>
                <a:ext uri="{FF2B5EF4-FFF2-40B4-BE49-F238E27FC236}">
                  <a16:creationId xmlns:a16="http://schemas.microsoft.com/office/drawing/2014/main" id="{9DB3F60E-5061-4F68-B73B-C927BDF6F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431" y="1173181"/>
              <a:ext cx="7098146" cy="5456165"/>
            </a:xfrm>
            <a:prstGeom prst="rect">
              <a:avLst/>
            </a:prstGeom>
          </p:spPr>
        </p:pic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B885620A-59D6-45F5-8F7C-D70A9EF91B39}"/>
                </a:ext>
              </a:extLst>
            </p:cNvPr>
            <p:cNvSpPr txBox="1"/>
            <p:nvPr/>
          </p:nvSpPr>
          <p:spPr>
            <a:xfrm>
              <a:off x="2273400" y="4717307"/>
              <a:ext cx="709814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100" dirty="0">
                  <a:latin typeface="Arial" panose="020B0604020202020204" pitchFamily="34" charset="0"/>
                  <a:cs typeface="Arial" panose="020B0604020202020204" pitchFamily="34" charset="0"/>
                </a:rPr>
                <a:t>S5P_OFFL_L2__AER_AI_20200422T175828_20200422T193958_13086_01_010302_20200424T074108.nc</a:t>
              </a:r>
              <a:endParaRPr lang="es-CO" sz="1100" dirty="0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A0C79A5E-C2FB-473E-A559-D77D1A224E81}"/>
                </a:ext>
              </a:extLst>
            </p:cNvPr>
            <p:cNvSpPr/>
            <p:nvPr/>
          </p:nvSpPr>
          <p:spPr>
            <a:xfrm>
              <a:off x="6693403" y="2251459"/>
              <a:ext cx="663389" cy="27699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F5BA88ED-E989-41B9-B5DF-0B8209F56B33}"/>
                </a:ext>
              </a:extLst>
            </p:cNvPr>
            <p:cNvSpPr/>
            <p:nvPr/>
          </p:nvSpPr>
          <p:spPr>
            <a:xfrm>
              <a:off x="2707341" y="4717308"/>
              <a:ext cx="1290918" cy="26160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28" name="Conector recto de flecha 27">
              <a:extLst>
                <a:ext uri="{FF2B5EF4-FFF2-40B4-BE49-F238E27FC236}">
                  <a16:creationId xmlns:a16="http://schemas.microsoft.com/office/drawing/2014/main" id="{9EC3EFC1-196A-462B-807E-A898D17A32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5483" y="2608729"/>
              <a:ext cx="2497920" cy="21085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CuadroTexto 35">
            <a:extLst>
              <a:ext uri="{FF2B5EF4-FFF2-40B4-BE49-F238E27FC236}">
                <a16:creationId xmlns:a16="http://schemas.microsoft.com/office/drawing/2014/main" id="{F7CF8B2C-F275-4BC6-B01D-0509A18E34BC}"/>
              </a:ext>
            </a:extLst>
          </p:cNvPr>
          <p:cNvSpPr txBox="1"/>
          <p:nvPr/>
        </p:nvSpPr>
        <p:spPr>
          <a:xfrm>
            <a:off x="167331" y="1334546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File/</a:t>
            </a:r>
            <a:r>
              <a:rPr lang="es-CO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Harp</a:t>
            </a:r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</a:t>
            </a:r>
            <a:endParaRPr lang="es-CO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8E5F904-8E1F-4AE4-9E6D-257B4CAB1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31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>
            <a:extLst>
              <a:ext uri="{FF2B5EF4-FFF2-40B4-BE49-F238E27FC236}">
                <a16:creationId xmlns:a16="http://schemas.microsoft.com/office/drawing/2014/main" id="{6940B327-611C-4AC1-B894-2256BF13CE31}"/>
              </a:ext>
            </a:extLst>
          </p:cNvPr>
          <p:cNvGrpSpPr/>
          <p:nvPr/>
        </p:nvGrpSpPr>
        <p:grpSpPr>
          <a:xfrm>
            <a:off x="1897575" y="1317469"/>
            <a:ext cx="7062080" cy="5411425"/>
            <a:chOff x="358588" y="1207147"/>
            <a:chExt cx="7062080" cy="5411425"/>
          </a:xfrm>
        </p:grpSpPr>
        <p:pic>
          <p:nvPicPr>
            <p:cNvPr id="22" name="Imagen 21" descr="Interfaz de usuario gráfica, Texto, Aplicación, Correo electrónico&#10;&#10;Descripción generada automáticamente">
              <a:extLst>
                <a:ext uri="{FF2B5EF4-FFF2-40B4-BE49-F238E27FC236}">
                  <a16:creationId xmlns:a16="http://schemas.microsoft.com/office/drawing/2014/main" id="{7A4D69B2-6FAE-4CDA-B296-FB30033A1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88" y="1207147"/>
              <a:ext cx="7062080" cy="5411425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5F186FF-72D7-4BE0-8E49-7F6B04EE9286}"/>
                </a:ext>
              </a:extLst>
            </p:cNvPr>
            <p:cNvSpPr txBox="1"/>
            <p:nvPr/>
          </p:nvSpPr>
          <p:spPr>
            <a:xfrm>
              <a:off x="1634752" y="4169375"/>
              <a:ext cx="4692933" cy="3424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CO" sz="1600" kern="5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wplot</a:t>
              </a:r>
              <a:r>
                <a:rPr lang="es-CO" sz="1600" kern="5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s-CO" sz="1600" kern="5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product</a:t>
              </a:r>
              <a:r>
                <a:rPr lang="es-CO" sz="1600" kern="5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s-CO" sz="1600" kern="5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value</a:t>
              </a:r>
              <a:r>
                <a:rPr lang="es-CO" sz="1600" kern="5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="</a:t>
              </a:r>
              <a:r>
                <a:rPr lang="es-CO" sz="1600" kern="5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absorbing_aerosol_index</a:t>
              </a:r>
              <a:r>
                <a:rPr lang="es-CO" sz="1600" kern="5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")</a:t>
              </a:r>
              <a:endParaRPr lang="es-C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07C5A933-115C-474C-948F-F7285ACF9526}"/>
                </a:ext>
              </a:extLst>
            </p:cNvPr>
            <p:cNvSpPr/>
            <p:nvPr/>
          </p:nvSpPr>
          <p:spPr>
            <a:xfrm>
              <a:off x="1022070" y="2983849"/>
              <a:ext cx="3272024" cy="257783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3CFD572-08EC-4F9F-A876-ABF1CB1A46A2}"/>
              </a:ext>
            </a:extLst>
          </p:cNvPr>
          <p:cNvSpPr txBox="1"/>
          <p:nvPr/>
        </p:nvSpPr>
        <p:spPr>
          <a:xfrm>
            <a:off x="2140086" y="692471"/>
            <a:ext cx="7628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 cargado y comando para verlo, </a:t>
            </a:r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Aerosoles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4D0638C7-4B67-4AF8-BE34-1CAE3B985F72}"/>
              </a:ext>
            </a:extLst>
          </p:cNvPr>
          <p:cNvCxnSpPr>
            <a:cxnSpLocks/>
          </p:cNvCxnSpPr>
          <p:nvPr/>
        </p:nvCxnSpPr>
        <p:spPr>
          <a:xfrm flipH="1">
            <a:off x="4778188" y="1066228"/>
            <a:ext cx="309381" cy="1696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6FADB877-0029-48B1-BBF6-D5C8E524659B}"/>
              </a:ext>
            </a:extLst>
          </p:cNvPr>
          <p:cNvCxnSpPr>
            <a:cxnSpLocks/>
          </p:cNvCxnSpPr>
          <p:nvPr/>
        </p:nvCxnSpPr>
        <p:spPr>
          <a:xfrm flipH="1">
            <a:off x="5954247" y="1061803"/>
            <a:ext cx="1354518" cy="2032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64534DB-2EB2-4817-B633-C1320BD505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76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D207883-4181-4DB1-B233-11C364DB9C68}"/>
              </a:ext>
            </a:extLst>
          </p:cNvPr>
          <p:cNvSpPr txBox="1"/>
          <p:nvPr/>
        </p:nvSpPr>
        <p:spPr>
          <a:xfrm>
            <a:off x="3822971" y="674846"/>
            <a:ext cx="5408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vista polo a polo, </a:t>
            </a:r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D1B4151-1CE3-413C-800C-D9CCE3A9B9AE}"/>
              </a:ext>
            </a:extLst>
          </p:cNvPr>
          <p:cNvSpPr txBox="1"/>
          <p:nvPr/>
        </p:nvSpPr>
        <p:spPr>
          <a:xfrm>
            <a:off x="1607108" y="5126990"/>
            <a:ext cx="3052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Se gira el mundo con el mouse</a:t>
            </a:r>
            <a:endParaRPr lang="es-CO" dirty="0"/>
          </a:p>
        </p:txBody>
      </p:sp>
      <p:pic>
        <p:nvPicPr>
          <p:cNvPr id="7" name="Imagen 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50ECDAE-F2D1-4751-BCD6-5C26502D5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1" y="1361678"/>
            <a:ext cx="5490970" cy="3393916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7C817310-0BCC-433F-A15F-88E7099C0567}"/>
              </a:ext>
            </a:extLst>
          </p:cNvPr>
          <p:cNvGrpSpPr/>
          <p:nvPr/>
        </p:nvGrpSpPr>
        <p:grpSpPr>
          <a:xfrm>
            <a:off x="5825506" y="1485682"/>
            <a:ext cx="5617165" cy="4470172"/>
            <a:chOff x="5825506" y="1485682"/>
            <a:chExt cx="5617165" cy="4470172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C966082F-36A5-4471-9A17-56232594C55A}"/>
                </a:ext>
              </a:extLst>
            </p:cNvPr>
            <p:cNvSpPr txBox="1"/>
            <p:nvPr/>
          </p:nvSpPr>
          <p:spPr>
            <a:xfrm>
              <a:off x="6433274" y="1742839"/>
              <a:ext cx="17963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latin typeface="Arial" panose="020B0604020202020204" pitchFamily="34" charset="0"/>
                  <a:cs typeface="Arial" panose="020B0604020202020204" pitchFamily="34" charset="0"/>
                </a:rPr>
                <a:t>View/</a:t>
              </a:r>
              <a:r>
                <a:rPr lang="es-CO" dirty="0" err="1">
                  <a:latin typeface="Arial" panose="020B0604020202020204" pitchFamily="34" charset="0"/>
                  <a:cs typeface="Arial" panose="020B0604020202020204" pitchFamily="34" charset="0"/>
                </a:rPr>
                <a:t>Properties</a:t>
              </a:r>
              <a:endParaRPr lang="es-CO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45FCFCEF-80C3-44B6-A682-5334B92D1FA3}"/>
                </a:ext>
              </a:extLst>
            </p:cNvPr>
            <p:cNvGrpSpPr/>
            <p:nvPr/>
          </p:nvGrpSpPr>
          <p:grpSpPr>
            <a:xfrm>
              <a:off x="5825506" y="2482268"/>
              <a:ext cx="5617165" cy="3473586"/>
              <a:chOff x="5825506" y="2482268"/>
              <a:chExt cx="5617165" cy="3473586"/>
            </a:xfrm>
          </p:grpSpPr>
          <p:pic>
            <p:nvPicPr>
              <p:cNvPr id="13" name="Imagen 12" descr="Diagrama&#10;&#10;Descripción generada automáticamente con confianza media">
                <a:extLst>
                  <a:ext uri="{FF2B5EF4-FFF2-40B4-BE49-F238E27FC236}">
                    <a16:creationId xmlns:a16="http://schemas.microsoft.com/office/drawing/2014/main" id="{AF71AB5D-127E-453E-9348-0EA6231576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5506" y="2482268"/>
                <a:ext cx="5617165" cy="3473586"/>
              </a:xfrm>
              <a:prstGeom prst="rect">
                <a:avLst/>
              </a:prstGeom>
            </p:spPr>
          </p:pic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6D213ED3-ABE4-405D-9272-838C3B18939E}"/>
                  </a:ext>
                </a:extLst>
              </p:cNvPr>
              <p:cNvSpPr/>
              <p:nvPr/>
            </p:nvSpPr>
            <p:spPr>
              <a:xfrm>
                <a:off x="9768408" y="3890682"/>
                <a:ext cx="1518157" cy="627530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cxnSp>
            <p:nvCxnSpPr>
              <p:cNvPr id="17" name="Conector recto de flecha 16">
                <a:extLst>
                  <a:ext uri="{FF2B5EF4-FFF2-40B4-BE49-F238E27FC236}">
                    <a16:creationId xmlns:a16="http://schemas.microsoft.com/office/drawing/2014/main" id="{DA04AC0C-8232-4DB6-A3C6-32E64DB979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29600" y="4249271"/>
                <a:ext cx="1518157" cy="0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0B7B4AE2-3D7E-4645-A1CF-E8F8C1790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69483" y="1485682"/>
              <a:ext cx="1524132" cy="798645"/>
            </a:xfrm>
            <a:prstGeom prst="rect">
              <a:avLst/>
            </a:prstGeom>
          </p:spPr>
        </p:pic>
      </p:grp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F46FF86-E38B-4F87-9C6F-82735DF9B7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93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505F843-799B-4904-BFB5-58D20F5152F0}"/>
              </a:ext>
            </a:extLst>
          </p:cNvPr>
          <p:cNvSpPr txBox="1"/>
          <p:nvPr/>
        </p:nvSpPr>
        <p:spPr>
          <a:xfrm>
            <a:off x="233464" y="791229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File/ </a:t>
            </a:r>
            <a:r>
              <a:rPr lang="es-MX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</a:t>
            </a:r>
            <a:r>
              <a:rPr lang="es-MX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endParaRPr lang="es-CO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C07555A1-AC74-465A-9920-6E05AFDFE180}"/>
              </a:ext>
            </a:extLst>
          </p:cNvPr>
          <p:cNvGrpSpPr/>
          <p:nvPr/>
        </p:nvGrpSpPr>
        <p:grpSpPr>
          <a:xfrm>
            <a:off x="2142565" y="1160561"/>
            <a:ext cx="8462473" cy="4884495"/>
            <a:chOff x="2142565" y="1160561"/>
            <a:chExt cx="8462473" cy="4884495"/>
          </a:xfrm>
        </p:grpSpPr>
        <p:pic>
          <p:nvPicPr>
            <p:cNvPr id="8" name="Imagen 7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D8F0D45A-366F-4123-A835-9702BD1B3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038" y="1359342"/>
              <a:ext cx="7600000" cy="4685714"/>
            </a:xfrm>
            <a:prstGeom prst="rect">
              <a:avLst/>
            </a:prstGeom>
          </p:spPr>
        </p:pic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27C61CCE-3792-44D3-99B9-05948DC63F12}"/>
                </a:ext>
              </a:extLst>
            </p:cNvPr>
            <p:cNvSpPr/>
            <p:nvPr/>
          </p:nvSpPr>
          <p:spPr>
            <a:xfrm>
              <a:off x="2912740" y="1529893"/>
              <a:ext cx="567726" cy="369332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7" name="Conector recto de flecha 6">
              <a:extLst>
                <a:ext uri="{FF2B5EF4-FFF2-40B4-BE49-F238E27FC236}">
                  <a16:creationId xmlns:a16="http://schemas.microsoft.com/office/drawing/2014/main" id="{0B2492C0-A3DB-4AC6-9775-23D54F6DC246}"/>
                </a:ext>
              </a:extLst>
            </p:cNvPr>
            <p:cNvCxnSpPr>
              <a:cxnSpLocks/>
            </p:cNvCxnSpPr>
            <p:nvPr/>
          </p:nvCxnSpPr>
          <p:spPr>
            <a:xfrm>
              <a:off x="2142565" y="1160561"/>
              <a:ext cx="681317" cy="55399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0E2C849-2B5C-488C-9E5F-004AB3CF842D}"/>
              </a:ext>
            </a:extLst>
          </p:cNvPr>
          <p:cNvSpPr txBox="1"/>
          <p:nvPr/>
        </p:nvSpPr>
        <p:spPr>
          <a:xfrm>
            <a:off x="3822971" y="674846"/>
            <a:ext cx="500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crear imagen, </a:t>
            </a:r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Aerosoles</a:t>
            </a:r>
          </a:p>
        </p:txBody>
      </p:sp>
      <p:pic>
        <p:nvPicPr>
          <p:cNvPr id="11" name="Imagen 10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14B50A8-CA87-4AE0-A6F9-B83825002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06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FDA9DFD-0FA6-4786-A983-00106CEA0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29" y="1159184"/>
            <a:ext cx="1221087" cy="968254"/>
          </a:xfrm>
          <a:prstGeom prst="rect">
            <a:avLst/>
          </a:prstGeom>
        </p:spPr>
      </p:pic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10346791-7F60-4DB0-84FD-FC88E8A1F2B7}"/>
              </a:ext>
            </a:extLst>
          </p:cNvPr>
          <p:cNvSpPr/>
          <p:nvPr/>
        </p:nvSpPr>
        <p:spPr>
          <a:xfrm>
            <a:off x="1513209" y="1743584"/>
            <a:ext cx="185218" cy="28703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E004CC13-8F43-4CDA-8215-3BDBEF38124D}"/>
              </a:ext>
            </a:extLst>
          </p:cNvPr>
          <p:cNvSpPr/>
          <p:nvPr/>
        </p:nvSpPr>
        <p:spPr>
          <a:xfrm>
            <a:off x="68505" y="1082417"/>
            <a:ext cx="1402808" cy="117776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errar llave 23">
            <a:extLst>
              <a:ext uri="{FF2B5EF4-FFF2-40B4-BE49-F238E27FC236}">
                <a16:creationId xmlns:a16="http://schemas.microsoft.com/office/drawing/2014/main" id="{08E08648-526F-46F1-80D9-AC120087EB50}"/>
              </a:ext>
            </a:extLst>
          </p:cNvPr>
          <p:cNvSpPr/>
          <p:nvPr/>
        </p:nvSpPr>
        <p:spPr>
          <a:xfrm rot="5400000">
            <a:off x="732261" y="1799002"/>
            <a:ext cx="76434" cy="1179161"/>
          </a:xfrm>
          <a:prstGeom prst="rightBrace">
            <a:avLst>
              <a:gd name="adj1" fmla="val 8333"/>
              <a:gd name="adj2" fmla="val 5364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656A543-6FB5-42E9-A883-5F17512D7190}"/>
              </a:ext>
            </a:extLst>
          </p:cNvPr>
          <p:cNvSpPr txBox="1"/>
          <p:nvPr/>
        </p:nvSpPr>
        <p:spPr>
          <a:xfrm>
            <a:off x="329350" y="2516980"/>
            <a:ext cx="1055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Misiones satelitales</a:t>
            </a:r>
            <a:endParaRPr lang="es-CO" sz="1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0" name="Grupo 159">
            <a:extLst>
              <a:ext uri="{FF2B5EF4-FFF2-40B4-BE49-F238E27FC236}">
                <a16:creationId xmlns:a16="http://schemas.microsoft.com/office/drawing/2014/main" id="{783F2510-21D5-DBF3-C44B-94F317E1E05C}"/>
              </a:ext>
            </a:extLst>
          </p:cNvPr>
          <p:cNvGrpSpPr/>
          <p:nvPr/>
        </p:nvGrpSpPr>
        <p:grpSpPr>
          <a:xfrm>
            <a:off x="1775521" y="83343"/>
            <a:ext cx="7992887" cy="584775"/>
            <a:chOff x="1775521" y="83343"/>
            <a:chExt cx="7992887" cy="584775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1E602FF4-7B6B-4A26-A259-63B1FD0DBC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6320" y="228654"/>
              <a:ext cx="792088" cy="439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53824A97-6B05-4D28-AF3C-6B2A727DB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75521" y="188641"/>
              <a:ext cx="1229517" cy="479477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</p:grpSp>
      <p:grpSp>
        <p:nvGrpSpPr>
          <p:cNvPr id="147" name="Grupo 146">
            <a:extLst>
              <a:ext uri="{FF2B5EF4-FFF2-40B4-BE49-F238E27FC236}">
                <a16:creationId xmlns:a16="http://schemas.microsoft.com/office/drawing/2014/main" id="{697806D8-F0A4-70D5-8C68-E0B20A48B94B}"/>
              </a:ext>
            </a:extLst>
          </p:cNvPr>
          <p:cNvGrpSpPr/>
          <p:nvPr/>
        </p:nvGrpSpPr>
        <p:grpSpPr>
          <a:xfrm>
            <a:off x="1775521" y="609964"/>
            <a:ext cx="10347974" cy="3025786"/>
            <a:chOff x="1468065" y="545260"/>
            <a:chExt cx="10812242" cy="3223482"/>
          </a:xfrm>
        </p:grpSpPr>
        <p:sp>
          <p:nvSpPr>
            <p:cNvPr id="78" name="Diagrama de flujo: disco magnético 77">
              <a:extLst>
                <a:ext uri="{FF2B5EF4-FFF2-40B4-BE49-F238E27FC236}">
                  <a16:creationId xmlns:a16="http://schemas.microsoft.com/office/drawing/2014/main" id="{E2678077-3128-4B00-8988-7E48546C7715}"/>
                </a:ext>
              </a:extLst>
            </p:cNvPr>
            <p:cNvSpPr/>
            <p:nvPr/>
          </p:nvSpPr>
          <p:spPr>
            <a:xfrm>
              <a:off x="1839124" y="2091968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Diagrama de flujo: disco magnético 79">
              <a:extLst>
                <a:ext uri="{FF2B5EF4-FFF2-40B4-BE49-F238E27FC236}">
                  <a16:creationId xmlns:a16="http://schemas.microsoft.com/office/drawing/2014/main" id="{A9D16741-4FBB-451E-8369-300F94A31A5F}"/>
                </a:ext>
              </a:extLst>
            </p:cNvPr>
            <p:cNvSpPr/>
            <p:nvPr/>
          </p:nvSpPr>
          <p:spPr>
            <a:xfrm>
              <a:off x="1846115" y="3421168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Diagrama de flujo: disco magnético 80">
              <a:extLst>
                <a:ext uri="{FF2B5EF4-FFF2-40B4-BE49-F238E27FC236}">
                  <a16:creationId xmlns:a16="http://schemas.microsoft.com/office/drawing/2014/main" id="{83C2D56C-C26D-407F-BB4C-FE64B1D8ED0A}"/>
                </a:ext>
              </a:extLst>
            </p:cNvPr>
            <p:cNvSpPr/>
            <p:nvPr/>
          </p:nvSpPr>
          <p:spPr>
            <a:xfrm>
              <a:off x="1846115" y="2361578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Diagrama de flujo: disco magnético 81">
              <a:extLst>
                <a:ext uri="{FF2B5EF4-FFF2-40B4-BE49-F238E27FC236}">
                  <a16:creationId xmlns:a16="http://schemas.microsoft.com/office/drawing/2014/main" id="{980E198D-C888-463E-B65F-5EFCEF4BAB75}"/>
                </a:ext>
              </a:extLst>
            </p:cNvPr>
            <p:cNvSpPr/>
            <p:nvPr/>
          </p:nvSpPr>
          <p:spPr>
            <a:xfrm>
              <a:off x="1839124" y="2625847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Diagrama de flujo: disco magnético 82">
              <a:extLst>
                <a:ext uri="{FF2B5EF4-FFF2-40B4-BE49-F238E27FC236}">
                  <a16:creationId xmlns:a16="http://schemas.microsoft.com/office/drawing/2014/main" id="{DBEBEC59-A11B-4B9E-A630-9036E8233D45}"/>
                </a:ext>
              </a:extLst>
            </p:cNvPr>
            <p:cNvSpPr/>
            <p:nvPr/>
          </p:nvSpPr>
          <p:spPr>
            <a:xfrm>
              <a:off x="1836590" y="2883628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Diagrama de flujo: disco magnético 83">
              <a:extLst>
                <a:ext uri="{FF2B5EF4-FFF2-40B4-BE49-F238E27FC236}">
                  <a16:creationId xmlns:a16="http://schemas.microsoft.com/office/drawing/2014/main" id="{114C756B-5523-4C77-84BE-8D9AB2F935C6}"/>
                </a:ext>
              </a:extLst>
            </p:cNvPr>
            <p:cNvSpPr/>
            <p:nvPr/>
          </p:nvSpPr>
          <p:spPr>
            <a:xfrm>
              <a:off x="1847602" y="3147666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ángulo: esquinas redondeadas 84">
              <a:extLst>
                <a:ext uri="{FF2B5EF4-FFF2-40B4-BE49-F238E27FC236}">
                  <a16:creationId xmlns:a16="http://schemas.microsoft.com/office/drawing/2014/main" id="{AF152148-B155-458D-AA7C-EBE8BBFF0156}"/>
                </a:ext>
              </a:extLst>
            </p:cNvPr>
            <p:cNvSpPr/>
            <p:nvPr/>
          </p:nvSpPr>
          <p:spPr>
            <a:xfrm>
              <a:off x="1690992" y="774204"/>
              <a:ext cx="660758" cy="293977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17B38FCC-FDD3-4474-95AE-031016B8D2F4}"/>
                </a:ext>
              </a:extLst>
            </p:cNvPr>
            <p:cNvSpPr txBox="1"/>
            <p:nvPr/>
          </p:nvSpPr>
          <p:spPr>
            <a:xfrm>
              <a:off x="1629123" y="734425"/>
              <a:ext cx="812913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Aerosoles, </a:t>
              </a:r>
              <a:r>
                <a:rPr lang="es-CO" sz="1000" dirty="0">
                  <a:latin typeface="Arial" panose="020B0604020202020204" pitchFamily="34" charset="0"/>
                  <a:cs typeface="Arial" panose="020B0604020202020204" pitchFamily="34" charset="0"/>
                </a:rPr>
                <a:t>9 archivos, </a:t>
              </a:r>
              <a:r>
                <a:rPr kumimoji="0" lang="es-CO" sz="9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Tipo de Producto   L2__AER_AI, Nivel </a:t>
              </a:r>
              <a:r>
                <a:rPr kumimoji="0" lang="es-CO" sz="9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deprocesamiento</a:t>
              </a:r>
              <a:r>
                <a:rPr kumimoji="0" lang="es-CO" sz="9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L2</a:t>
              </a:r>
            </a:p>
            <a:p>
              <a:endParaRPr lang="es-CO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lecha: a la derecha 86">
              <a:extLst>
                <a:ext uri="{FF2B5EF4-FFF2-40B4-BE49-F238E27FC236}">
                  <a16:creationId xmlns:a16="http://schemas.microsoft.com/office/drawing/2014/main" id="{519EE9AA-10D2-4048-AD37-155CA50B34B5}"/>
                </a:ext>
              </a:extLst>
            </p:cNvPr>
            <p:cNvSpPr/>
            <p:nvPr/>
          </p:nvSpPr>
          <p:spPr>
            <a:xfrm>
              <a:off x="2488298" y="2100497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ángulo: esquinas redondeadas 31">
              <a:extLst>
                <a:ext uri="{FF2B5EF4-FFF2-40B4-BE49-F238E27FC236}">
                  <a16:creationId xmlns:a16="http://schemas.microsoft.com/office/drawing/2014/main" id="{0C474694-1C14-3EF5-B55E-EB09AD5E841E}"/>
                </a:ext>
              </a:extLst>
            </p:cNvPr>
            <p:cNvSpPr/>
            <p:nvPr/>
          </p:nvSpPr>
          <p:spPr>
            <a:xfrm>
              <a:off x="2754970" y="1622082"/>
              <a:ext cx="1792859" cy="127380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9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Instala</a:t>
              </a:r>
              <a:r>
                <a:rPr lang="es-CO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  <a:p>
              <a:r>
                <a:rPr lang="es-CO" sz="9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Visan</a:t>
              </a:r>
              <a:r>
                <a:rPr lang="es-CO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kumimoji="0" lang="es-ES" altLang="es-CO" sz="900" b="0" i="0" u="none" strike="noStrike" cap="none" normalizeH="0" baseline="0" dirty="0">
                  <a:ln>
                    <a:noFill/>
                  </a:ln>
                  <a:solidFill>
                    <a:srgbClr val="202124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para </a:t>
              </a:r>
              <a:r>
                <a:rPr kumimoji="0" lang="es-ES" altLang="es-CO" sz="900" b="0" i="0" u="none" strike="noStrike" cap="none" normalizeH="0" baseline="0" dirty="0" err="1">
                  <a:ln>
                    <a:noFill/>
                  </a:ln>
                  <a:solidFill>
                    <a:srgbClr val="202124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kumimoji="0" lang="es-ES" altLang="es-CO" sz="900" b="0" i="0" u="none" strike="noStrike" cap="none" normalizeH="0" baseline="0" dirty="0">
                  <a:ln>
                    <a:noFill/>
                  </a:ln>
                  <a:solidFill>
                    <a:srgbClr val="202124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datos de productos de instrumentos atmosféricos</a:t>
              </a:r>
              <a:endParaRPr lang="es-CO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CO" sz="9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Conda</a:t>
              </a:r>
              <a:r>
                <a:rPr lang="es-CO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s-ES" altLang="es-CO" sz="900" dirty="0">
                  <a:solidFill>
                    <a:srgbClr val="2021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administrador de paquetes </a:t>
              </a:r>
              <a:endParaRPr lang="es-CO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CO" sz="9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Harp</a:t>
              </a:r>
              <a:r>
                <a:rPr lang="es-CO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kumimoji="0" lang="es-CO" altLang="es-CO" sz="900" b="0" i="0" u="none" strike="noStrike" cap="none" normalizeH="0" baseline="0" dirty="0">
                  <a:ln>
                    <a:noFill/>
                  </a:ln>
                  <a:solidFill>
                    <a:srgbClr val="22222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armonización de datos para los formatos de observación de la Tierra</a:t>
              </a:r>
              <a:endParaRPr lang="es-CO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1B084472-602D-CFEF-27CE-530E0DD9E681}"/>
                </a:ext>
              </a:extLst>
            </p:cNvPr>
            <p:cNvSpPr txBox="1"/>
            <p:nvPr/>
          </p:nvSpPr>
          <p:spPr>
            <a:xfrm>
              <a:off x="4954532" y="2193411"/>
              <a:ext cx="50497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>
                  <a:latin typeface="Arial" panose="020B0604020202020204" pitchFamily="34" charset="0"/>
                  <a:cs typeface="Arial" panose="020B0604020202020204" pitchFamily="34" charset="0"/>
                </a:rPr>
                <a:t>Visan</a:t>
              </a:r>
            </a:p>
          </p:txBody>
        </p:sp>
        <p:sp>
          <p:nvSpPr>
            <p:cNvPr id="35" name="Flecha: a la derecha 34">
              <a:extLst>
                <a:ext uri="{FF2B5EF4-FFF2-40B4-BE49-F238E27FC236}">
                  <a16:creationId xmlns:a16="http://schemas.microsoft.com/office/drawing/2014/main" id="{6E3B1FD4-2FEF-C993-42F7-05FE64964CD2}"/>
                </a:ext>
              </a:extLst>
            </p:cNvPr>
            <p:cNvSpPr/>
            <p:nvPr/>
          </p:nvSpPr>
          <p:spPr>
            <a:xfrm>
              <a:off x="4690188" y="2175224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ángulo: esquinas redondeadas 35">
              <a:extLst>
                <a:ext uri="{FF2B5EF4-FFF2-40B4-BE49-F238E27FC236}">
                  <a16:creationId xmlns:a16="http://schemas.microsoft.com/office/drawing/2014/main" id="{007FBDA7-A6FE-5276-1FA2-1C075904285E}"/>
                </a:ext>
              </a:extLst>
            </p:cNvPr>
            <p:cNvSpPr/>
            <p:nvPr/>
          </p:nvSpPr>
          <p:spPr>
            <a:xfrm>
              <a:off x="5008697" y="2175224"/>
              <a:ext cx="396643" cy="30777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38" name="Imagen 37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2C8053BE-958D-0621-730F-54166C5F6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67" y="1320990"/>
              <a:ext cx="1130772" cy="845596"/>
            </a:xfrm>
            <a:prstGeom prst="rect">
              <a:avLst/>
            </a:prstGeom>
          </p:spPr>
        </p:pic>
        <p:pic>
          <p:nvPicPr>
            <p:cNvPr id="39" name="Imagen 38" descr="Interfaz de usuario gráfica&#10;&#10;Descripción generada automáticamente">
              <a:extLst>
                <a:ext uri="{FF2B5EF4-FFF2-40B4-BE49-F238E27FC236}">
                  <a16:creationId xmlns:a16="http://schemas.microsoft.com/office/drawing/2014/main" id="{9B907501-3FDA-43A9-6B6D-B61FFD63D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665" y="2691841"/>
              <a:ext cx="709847" cy="843849"/>
            </a:xfrm>
            <a:prstGeom prst="rect">
              <a:avLst/>
            </a:prstGeom>
          </p:spPr>
        </p:pic>
        <p:sp>
          <p:nvSpPr>
            <p:cNvPr id="40" name="Rectángulo: esquinas redondeadas 39">
              <a:extLst>
                <a:ext uri="{FF2B5EF4-FFF2-40B4-BE49-F238E27FC236}">
                  <a16:creationId xmlns:a16="http://schemas.microsoft.com/office/drawing/2014/main" id="{B3634963-3258-E72D-495B-C14940B26893}"/>
                </a:ext>
              </a:extLst>
            </p:cNvPr>
            <p:cNvSpPr/>
            <p:nvPr/>
          </p:nvSpPr>
          <p:spPr>
            <a:xfrm>
              <a:off x="5728226" y="1090886"/>
              <a:ext cx="1299371" cy="121241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48F2781C-AEBD-F93D-9F72-4BA7DC81C4EE}"/>
                </a:ext>
              </a:extLst>
            </p:cNvPr>
            <p:cNvSpPr txBox="1"/>
            <p:nvPr/>
          </p:nvSpPr>
          <p:spPr>
            <a:xfrm>
              <a:off x="6022113" y="1138323"/>
              <a:ext cx="7232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900" dirty="0">
                  <a:latin typeface="Arial" panose="020B0604020202020204" pitchFamily="34" charset="0"/>
                  <a:cs typeface="Arial" panose="020B0604020202020204" pitchFamily="34" charset="0"/>
                </a:rPr>
                <a:t>Metadatos</a:t>
              </a:r>
            </a:p>
          </p:txBody>
        </p:sp>
        <p:sp>
          <p:nvSpPr>
            <p:cNvPr id="43" name="Rectángulo: esquinas redondeadas 42">
              <a:extLst>
                <a:ext uri="{FF2B5EF4-FFF2-40B4-BE49-F238E27FC236}">
                  <a16:creationId xmlns:a16="http://schemas.microsoft.com/office/drawing/2014/main" id="{2F8620A0-F27C-0DA6-3389-FA19E3F0690B}"/>
                </a:ext>
              </a:extLst>
            </p:cNvPr>
            <p:cNvSpPr/>
            <p:nvPr/>
          </p:nvSpPr>
          <p:spPr>
            <a:xfrm>
              <a:off x="5849869" y="2426917"/>
              <a:ext cx="973275" cy="121241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461461CF-D310-5202-08D4-65AF8FAFDCAF}"/>
                </a:ext>
              </a:extLst>
            </p:cNvPr>
            <p:cNvSpPr txBox="1"/>
            <p:nvPr/>
          </p:nvSpPr>
          <p:spPr>
            <a:xfrm>
              <a:off x="5999665" y="2474354"/>
              <a:ext cx="7040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900" dirty="0">
                  <a:latin typeface="Arial" panose="020B0604020202020204" pitchFamily="34" charset="0"/>
                  <a:cs typeface="Arial" panose="020B0604020202020204" pitchFamily="34" charset="0"/>
                </a:rPr>
                <a:t>Productos</a:t>
              </a:r>
            </a:p>
          </p:txBody>
        </p:sp>
        <p:sp>
          <p:nvSpPr>
            <p:cNvPr id="45" name="Flecha: a la derecha 44">
              <a:extLst>
                <a:ext uri="{FF2B5EF4-FFF2-40B4-BE49-F238E27FC236}">
                  <a16:creationId xmlns:a16="http://schemas.microsoft.com/office/drawing/2014/main" id="{F6C190A8-053D-8280-E14C-2CC73E9564D7}"/>
                </a:ext>
              </a:extLst>
            </p:cNvPr>
            <p:cNvSpPr/>
            <p:nvPr/>
          </p:nvSpPr>
          <p:spPr>
            <a:xfrm>
              <a:off x="5451601" y="2175224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027FC50B-EEF0-27B9-F976-C087236EC511}"/>
                </a:ext>
              </a:extLst>
            </p:cNvPr>
            <p:cNvSpPr/>
            <p:nvPr/>
          </p:nvSpPr>
          <p:spPr>
            <a:xfrm>
              <a:off x="5658589" y="882715"/>
              <a:ext cx="1400459" cy="2845523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46862B95-4281-4A9A-8793-15AB65D82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563" y="1188557"/>
              <a:ext cx="1059013" cy="590797"/>
            </a:xfrm>
            <a:prstGeom prst="rect">
              <a:avLst/>
            </a:prstGeom>
          </p:spPr>
        </p:pic>
        <p:sp>
          <p:nvSpPr>
            <p:cNvPr id="49" name="Rectángulo: esquinas redondeadas 48">
              <a:extLst>
                <a:ext uri="{FF2B5EF4-FFF2-40B4-BE49-F238E27FC236}">
                  <a16:creationId xmlns:a16="http://schemas.microsoft.com/office/drawing/2014/main" id="{06F61C22-5EE0-876B-8091-8A510B7F0A33}"/>
                </a:ext>
              </a:extLst>
            </p:cNvPr>
            <p:cNvSpPr/>
            <p:nvPr/>
          </p:nvSpPr>
          <p:spPr>
            <a:xfrm>
              <a:off x="7437619" y="957725"/>
              <a:ext cx="1184940" cy="158245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40C88731-9F3E-3D29-E8B6-EC86C87670DC}"/>
                </a:ext>
              </a:extLst>
            </p:cNvPr>
            <p:cNvSpPr txBox="1"/>
            <p:nvPr/>
          </p:nvSpPr>
          <p:spPr>
            <a:xfrm>
              <a:off x="7437618" y="957725"/>
              <a:ext cx="11849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900" dirty="0">
                  <a:latin typeface="Arial" panose="020B0604020202020204" pitchFamily="34" charset="0"/>
                  <a:cs typeface="Arial" panose="020B0604020202020204" pitchFamily="34" charset="0"/>
                </a:rPr>
                <a:t>Índice de aerosoles</a:t>
              </a:r>
            </a:p>
          </p:txBody>
        </p:sp>
        <p:sp>
          <p:nvSpPr>
            <p:cNvPr id="51" name="Flecha: a la derecha 50">
              <a:extLst>
                <a:ext uri="{FF2B5EF4-FFF2-40B4-BE49-F238E27FC236}">
                  <a16:creationId xmlns:a16="http://schemas.microsoft.com/office/drawing/2014/main" id="{A1D3DB83-52D8-F89F-9225-67227FCD60A3}"/>
                </a:ext>
              </a:extLst>
            </p:cNvPr>
            <p:cNvSpPr/>
            <p:nvPr/>
          </p:nvSpPr>
          <p:spPr>
            <a:xfrm>
              <a:off x="7108103" y="1592570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Imagen 52">
              <a:extLst>
                <a:ext uri="{FF2B5EF4-FFF2-40B4-BE49-F238E27FC236}">
                  <a16:creationId xmlns:a16="http://schemas.microsoft.com/office/drawing/2014/main" id="{1DC7C1A5-F902-F709-058F-7E016E2AF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6067" y="1908386"/>
              <a:ext cx="897432" cy="505126"/>
            </a:xfrm>
            <a:prstGeom prst="rect">
              <a:avLst/>
            </a:prstGeom>
          </p:spPr>
        </p:pic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id="{A71B4133-E0FB-09A7-A6DD-CF7548DE2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962" y="2971455"/>
              <a:ext cx="1117366" cy="690085"/>
            </a:xfrm>
            <a:prstGeom prst="rect">
              <a:avLst/>
            </a:prstGeom>
          </p:spPr>
        </p:pic>
        <p:sp>
          <p:nvSpPr>
            <p:cNvPr id="56" name="Flecha: a la derecha 55">
              <a:extLst>
                <a:ext uri="{FF2B5EF4-FFF2-40B4-BE49-F238E27FC236}">
                  <a16:creationId xmlns:a16="http://schemas.microsoft.com/office/drawing/2014/main" id="{9078EAFF-E4FB-5BA7-AB60-D0F7AAA278A2}"/>
                </a:ext>
              </a:extLst>
            </p:cNvPr>
            <p:cNvSpPr/>
            <p:nvPr/>
          </p:nvSpPr>
          <p:spPr>
            <a:xfrm>
              <a:off x="7119611" y="3064849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3446D187-358E-B187-79D6-05BE78ABC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1010" y="1731490"/>
              <a:ext cx="2197274" cy="1346439"/>
            </a:xfrm>
            <a:prstGeom prst="rect">
              <a:avLst/>
            </a:prstGeom>
          </p:spPr>
        </p:pic>
        <p:sp>
          <p:nvSpPr>
            <p:cNvPr id="61" name="Rectángulo: esquinas redondeadas 60">
              <a:extLst>
                <a:ext uri="{FF2B5EF4-FFF2-40B4-BE49-F238E27FC236}">
                  <a16:creationId xmlns:a16="http://schemas.microsoft.com/office/drawing/2014/main" id="{2814BCD3-F074-D759-E19B-167430045FD7}"/>
                </a:ext>
              </a:extLst>
            </p:cNvPr>
            <p:cNvSpPr/>
            <p:nvPr/>
          </p:nvSpPr>
          <p:spPr>
            <a:xfrm>
              <a:off x="7462313" y="2572448"/>
              <a:ext cx="1184940" cy="115579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0" name="CuadroTexto 69">
              <a:extLst>
                <a:ext uri="{FF2B5EF4-FFF2-40B4-BE49-F238E27FC236}">
                  <a16:creationId xmlns:a16="http://schemas.microsoft.com/office/drawing/2014/main" id="{761EAA49-9A28-5BD4-E47F-7693703F3026}"/>
                </a:ext>
              </a:extLst>
            </p:cNvPr>
            <p:cNvSpPr txBox="1"/>
            <p:nvPr/>
          </p:nvSpPr>
          <p:spPr>
            <a:xfrm>
              <a:off x="7462313" y="2559436"/>
              <a:ext cx="972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900" dirty="0">
                  <a:latin typeface="Arial" panose="020B0604020202020204" pitchFamily="34" charset="0"/>
                  <a:cs typeface="Arial" panose="020B0604020202020204" pitchFamily="34" charset="0"/>
                </a:rPr>
                <a:t>Una sola franja polo a polo</a:t>
              </a:r>
            </a:p>
          </p:txBody>
        </p:sp>
        <p:sp>
          <p:nvSpPr>
            <p:cNvPr id="73" name="CuadroTexto 72">
              <a:extLst>
                <a:ext uri="{FF2B5EF4-FFF2-40B4-BE49-F238E27FC236}">
                  <a16:creationId xmlns:a16="http://schemas.microsoft.com/office/drawing/2014/main" id="{3A59E1C5-E853-8DD7-4480-B5C16A751367}"/>
                </a:ext>
              </a:extLst>
            </p:cNvPr>
            <p:cNvSpPr txBox="1"/>
            <p:nvPr/>
          </p:nvSpPr>
          <p:spPr>
            <a:xfrm>
              <a:off x="9001862" y="2266773"/>
              <a:ext cx="5521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Harp</a:t>
              </a:r>
              <a:r>
                <a:rPr lang="es-CO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CO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merge</a:t>
              </a:r>
              <a:endParaRPr lang="es-CO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lecha: a la derecha 73">
              <a:extLst>
                <a:ext uri="{FF2B5EF4-FFF2-40B4-BE49-F238E27FC236}">
                  <a16:creationId xmlns:a16="http://schemas.microsoft.com/office/drawing/2014/main" id="{B73C3481-5FF4-9EB7-0E8B-40AD7FF415E9}"/>
                </a:ext>
              </a:extLst>
            </p:cNvPr>
            <p:cNvSpPr/>
            <p:nvPr/>
          </p:nvSpPr>
          <p:spPr>
            <a:xfrm>
              <a:off x="8745086" y="2329112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ángulo: esquinas redondeadas 74">
              <a:extLst>
                <a:ext uri="{FF2B5EF4-FFF2-40B4-BE49-F238E27FC236}">
                  <a16:creationId xmlns:a16="http://schemas.microsoft.com/office/drawing/2014/main" id="{ADB69AC9-C182-0053-9769-73D1BFE5A03F}"/>
                </a:ext>
              </a:extLst>
            </p:cNvPr>
            <p:cNvSpPr/>
            <p:nvPr/>
          </p:nvSpPr>
          <p:spPr>
            <a:xfrm>
              <a:off x="9078859" y="2293205"/>
              <a:ext cx="397728" cy="37367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6" name="Rectángulo: esquinas redondeadas 75">
              <a:extLst>
                <a:ext uri="{FF2B5EF4-FFF2-40B4-BE49-F238E27FC236}">
                  <a16:creationId xmlns:a16="http://schemas.microsoft.com/office/drawing/2014/main" id="{D84E147D-F3CC-844B-8EE8-2457DCDEA91E}"/>
                </a:ext>
              </a:extLst>
            </p:cNvPr>
            <p:cNvSpPr/>
            <p:nvPr/>
          </p:nvSpPr>
          <p:spPr>
            <a:xfrm>
              <a:off x="9719955" y="1026411"/>
              <a:ext cx="2438137" cy="214817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7" name="CuadroTexto 76">
              <a:extLst>
                <a:ext uri="{FF2B5EF4-FFF2-40B4-BE49-F238E27FC236}">
                  <a16:creationId xmlns:a16="http://schemas.microsoft.com/office/drawing/2014/main" id="{2C8FC010-07D6-4CF4-C854-BBBD6871F317}"/>
                </a:ext>
              </a:extLst>
            </p:cNvPr>
            <p:cNvSpPr txBox="1"/>
            <p:nvPr/>
          </p:nvSpPr>
          <p:spPr>
            <a:xfrm>
              <a:off x="10199925" y="1085159"/>
              <a:ext cx="9727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900" dirty="0">
                  <a:latin typeface="Arial" panose="020B0604020202020204" pitchFamily="34" charset="0"/>
                  <a:cs typeface="Arial" panose="020B0604020202020204" pitchFamily="34" charset="0"/>
                </a:rPr>
                <a:t>Todas las franjas del mundo polo a polo</a:t>
              </a:r>
            </a:p>
          </p:txBody>
        </p:sp>
        <p:sp>
          <p:nvSpPr>
            <p:cNvPr id="143" name="Flecha: a la derecha 142">
              <a:extLst>
                <a:ext uri="{FF2B5EF4-FFF2-40B4-BE49-F238E27FC236}">
                  <a16:creationId xmlns:a16="http://schemas.microsoft.com/office/drawing/2014/main" id="{6AC155C2-5EC9-0F71-8D7E-D23A2869F064}"/>
                </a:ext>
              </a:extLst>
            </p:cNvPr>
            <p:cNvSpPr/>
            <p:nvPr/>
          </p:nvSpPr>
          <p:spPr>
            <a:xfrm>
              <a:off x="9494999" y="2318070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CuadroTexto 144">
              <a:extLst>
                <a:ext uri="{FF2B5EF4-FFF2-40B4-BE49-F238E27FC236}">
                  <a16:creationId xmlns:a16="http://schemas.microsoft.com/office/drawing/2014/main" id="{7C1316B1-5B7F-6427-CC1B-5FC78F87C3CF}"/>
                </a:ext>
              </a:extLst>
            </p:cNvPr>
            <p:cNvSpPr txBox="1"/>
            <p:nvPr/>
          </p:nvSpPr>
          <p:spPr>
            <a:xfrm>
              <a:off x="5641888" y="545260"/>
              <a:ext cx="1633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AEROSOLES</a:t>
              </a:r>
            </a:p>
          </p:txBody>
        </p:sp>
        <p:sp>
          <p:nvSpPr>
            <p:cNvPr id="146" name="Rectángulo 145">
              <a:extLst>
                <a:ext uri="{FF2B5EF4-FFF2-40B4-BE49-F238E27FC236}">
                  <a16:creationId xmlns:a16="http://schemas.microsoft.com/office/drawing/2014/main" id="{D4423600-E097-9A5F-CDF5-8BB0F28DBFA6}"/>
                </a:ext>
              </a:extLst>
            </p:cNvPr>
            <p:cNvSpPr/>
            <p:nvPr/>
          </p:nvSpPr>
          <p:spPr>
            <a:xfrm>
              <a:off x="1468065" y="545260"/>
              <a:ext cx="10812242" cy="3223482"/>
            </a:xfrm>
            <a:prstGeom prst="rect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151" name="Grupo 150">
            <a:extLst>
              <a:ext uri="{FF2B5EF4-FFF2-40B4-BE49-F238E27FC236}">
                <a16:creationId xmlns:a16="http://schemas.microsoft.com/office/drawing/2014/main" id="{FB140613-3812-F462-EB73-09B833037474}"/>
              </a:ext>
            </a:extLst>
          </p:cNvPr>
          <p:cNvGrpSpPr/>
          <p:nvPr/>
        </p:nvGrpSpPr>
        <p:grpSpPr>
          <a:xfrm>
            <a:off x="1717991" y="3866116"/>
            <a:ext cx="10457635" cy="2962494"/>
            <a:chOff x="1577788" y="3784550"/>
            <a:chExt cx="10614212" cy="3073450"/>
          </a:xfrm>
        </p:grpSpPr>
        <p:sp>
          <p:nvSpPr>
            <p:cNvPr id="19" name="Diagrama de flujo: disco magnético 18">
              <a:extLst>
                <a:ext uri="{FF2B5EF4-FFF2-40B4-BE49-F238E27FC236}">
                  <a16:creationId xmlns:a16="http://schemas.microsoft.com/office/drawing/2014/main" id="{8EED2FEE-305A-7780-1F6A-78940F37A457}"/>
                </a:ext>
              </a:extLst>
            </p:cNvPr>
            <p:cNvSpPr/>
            <p:nvPr/>
          </p:nvSpPr>
          <p:spPr>
            <a:xfrm>
              <a:off x="1805762" y="5225500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Diagrama de flujo: disco magnético 20">
              <a:extLst>
                <a:ext uri="{FF2B5EF4-FFF2-40B4-BE49-F238E27FC236}">
                  <a16:creationId xmlns:a16="http://schemas.microsoft.com/office/drawing/2014/main" id="{BABC7273-4EDF-0F9D-E94A-EF57C189FFF5}"/>
                </a:ext>
              </a:extLst>
            </p:cNvPr>
            <p:cNvSpPr/>
            <p:nvPr/>
          </p:nvSpPr>
          <p:spPr>
            <a:xfrm>
              <a:off x="1794839" y="6564422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Diagrama de flujo: disco magnético 21">
              <a:extLst>
                <a:ext uri="{FF2B5EF4-FFF2-40B4-BE49-F238E27FC236}">
                  <a16:creationId xmlns:a16="http://schemas.microsoft.com/office/drawing/2014/main" id="{5E1A2453-C208-A9FE-BB0B-45C58BCEB469}"/>
                </a:ext>
              </a:extLst>
            </p:cNvPr>
            <p:cNvSpPr/>
            <p:nvPr/>
          </p:nvSpPr>
          <p:spPr>
            <a:xfrm>
              <a:off x="1812753" y="5495110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Diagrama de flujo: disco magnético 22">
              <a:extLst>
                <a:ext uri="{FF2B5EF4-FFF2-40B4-BE49-F238E27FC236}">
                  <a16:creationId xmlns:a16="http://schemas.microsoft.com/office/drawing/2014/main" id="{47B1C0C0-5070-6E06-8C84-00F363586DDE}"/>
                </a:ext>
              </a:extLst>
            </p:cNvPr>
            <p:cNvSpPr/>
            <p:nvPr/>
          </p:nvSpPr>
          <p:spPr>
            <a:xfrm>
              <a:off x="1805762" y="5759379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Diagrama de flujo: disco magnético 25">
              <a:extLst>
                <a:ext uri="{FF2B5EF4-FFF2-40B4-BE49-F238E27FC236}">
                  <a16:creationId xmlns:a16="http://schemas.microsoft.com/office/drawing/2014/main" id="{0B4F4D0E-0E59-5117-A105-67730374F9FE}"/>
                </a:ext>
              </a:extLst>
            </p:cNvPr>
            <p:cNvSpPr/>
            <p:nvPr/>
          </p:nvSpPr>
          <p:spPr>
            <a:xfrm>
              <a:off x="1803228" y="6017160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Diagrama de flujo: disco magnético 26">
              <a:extLst>
                <a:ext uri="{FF2B5EF4-FFF2-40B4-BE49-F238E27FC236}">
                  <a16:creationId xmlns:a16="http://schemas.microsoft.com/office/drawing/2014/main" id="{B4DC5169-7DEA-C5D3-1574-852D2DEF3F00}"/>
                </a:ext>
              </a:extLst>
            </p:cNvPr>
            <p:cNvSpPr/>
            <p:nvPr/>
          </p:nvSpPr>
          <p:spPr>
            <a:xfrm>
              <a:off x="1805762" y="6290662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05D4BBA9-B45C-8E56-1074-1E9062D23DD0}"/>
                </a:ext>
              </a:extLst>
            </p:cNvPr>
            <p:cNvSpPr/>
            <p:nvPr/>
          </p:nvSpPr>
          <p:spPr>
            <a:xfrm>
              <a:off x="1670375" y="3800448"/>
              <a:ext cx="677850" cy="301541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EEAEE970-D33B-69BA-C369-73F4194CA4B5}"/>
                </a:ext>
              </a:extLst>
            </p:cNvPr>
            <p:cNvSpPr txBox="1"/>
            <p:nvPr/>
          </p:nvSpPr>
          <p:spPr>
            <a:xfrm>
              <a:off x="1653283" y="3800448"/>
              <a:ext cx="677851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No2</a:t>
              </a:r>
              <a:r>
                <a:rPr lang="es-CO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s-CO" sz="900" dirty="0">
                  <a:latin typeface="Arial" panose="020B0604020202020204" pitchFamily="34" charset="0"/>
                  <a:cs typeface="Arial" panose="020B0604020202020204" pitchFamily="34" charset="0"/>
                </a:rPr>
                <a:t>9 </a:t>
              </a:r>
              <a:r>
                <a:rPr lang="es-CO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archivos,Tipo</a:t>
              </a:r>
              <a:r>
                <a:rPr lang="es-CO" sz="900" dirty="0">
                  <a:latin typeface="Arial" panose="020B0604020202020204" pitchFamily="34" charset="0"/>
                  <a:cs typeface="Arial" panose="020B0604020202020204" pitchFamily="34" charset="0"/>
                </a:rPr>
                <a:t> de Producto   L2__NO2, Nivel de procesamiento L2</a:t>
              </a:r>
              <a:r>
                <a:rPr lang="es-CO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89" name="Flecha: a la derecha 88">
              <a:extLst>
                <a:ext uri="{FF2B5EF4-FFF2-40B4-BE49-F238E27FC236}">
                  <a16:creationId xmlns:a16="http://schemas.microsoft.com/office/drawing/2014/main" id="{B9FB23B3-038D-766D-20B2-7C9A794D2178}"/>
                </a:ext>
              </a:extLst>
            </p:cNvPr>
            <p:cNvSpPr/>
            <p:nvPr/>
          </p:nvSpPr>
          <p:spPr>
            <a:xfrm>
              <a:off x="2428296" y="4963985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Rectángulo: esquinas redondeadas 89">
              <a:extLst>
                <a:ext uri="{FF2B5EF4-FFF2-40B4-BE49-F238E27FC236}">
                  <a16:creationId xmlns:a16="http://schemas.microsoft.com/office/drawing/2014/main" id="{BC616703-9BF8-E8C1-8BF7-AD4A9735FF1A}"/>
                </a:ext>
              </a:extLst>
            </p:cNvPr>
            <p:cNvSpPr/>
            <p:nvPr/>
          </p:nvSpPr>
          <p:spPr>
            <a:xfrm>
              <a:off x="2694968" y="4485570"/>
              <a:ext cx="1792859" cy="127380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9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Instala</a:t>
              </a:r>
              <a:r>
                <a:rPr lang="es-CO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  <a:p>
              <a:r>
                <a:rPr lang="es-CO" sz="9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Visan</a:t>
              </a:r>
              <a:r>
                <a:rPr lang="es-CO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kumimoji="0" lang="es-ES" altLang="es-CO" sz="900" b="0" i="0" u="none" strike="noStrike" cap="none" normalizeH="0" baseline="0" dirty="0">
                  <a:ln>
                    <a:noFill/>
                  </a:ln>
                  <a:solidFill>
                    <a:srgbClr val="202124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para </a:t>
              </a:r>
              <a:r>
                <a:rPr kumimoji="0" lang="es-ES" altLang="es-CO" sz="900" b="0" i="0" u="none" strike="noStrike" cap="none" normalizeH="0" baseline="0" dirty="0" err="1">
                  <a:ln>
                    <a:noFill/>
                  </a:ln>
                  <a:solidFill>
                    <a:srgbClr val="202124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kumimoji="0" lang="es-ES" altLang="es-CO" sz="900" b="0" i="0" u="none" strike="noStrike" cap="none" normalizeH="0" baseline="0" dirty="0">
                  <a:ln>
                    <a:noFill/>
                  </a:ln>
                  <a:solidFill>
                    <a:srgbClr val="202124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datos de productos de instrumentos atmosféricos</a:t>
              </a:r>
              <a:endParaRPr lang="es-CO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CO" sz="9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Conda</a:t>
              </a:r>
              <a:r>
                <a:rPr lang="es-CO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s-ES" altLang="es-CO" sz="900" dirty="0">
                  <a:solidFill>
                    <a:srgbClr val="2021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administrador de paquetes </a:t>
              </a:r>
              <a:endParaRPr lang="es-CO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CO" sz="9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Harp</a:t>
              </a:r>
              <a:r>
                <a:rPr lang="es-CO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kumimoji="0" lang="es-CO" altLang="es-CO" sz="900" b="0" i="0" u="none" strike="noStrike" cap="none" normalizeH="0" baseline="0" dirty="0">
                  <a:ln>
                    <a:noFill/>
                  </a:ln>
                  <a:solidFill>
                    <a:srgbClr val="22222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armonización de datos para los formatos de observación de la Tierra</a:t>
              </a:r>
              <a:endParaRPr lang="es-CO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CuadroTexto 92">
              <a:extLst>
                <a:ext uri="{FF2B5EF4-FFF2-40B4-BE49-F238E27FC236}">
                  <a16:creationId xmlns:a16="http://schemas.microsoft.com/office/drawing/2014/main" id="{66E42D8E-FC5E-5F8B-258B-8703E4605E7A}"/>
                </a:ext>
              </a:extLst>
            </p:cNvPr>
            <p:cNvSpPr txBox="1"/>
            <p:nvPr/>
          </p:nvSpPr>
          <p:spPr>
            <a:xfrm>
              <a:off x="4828297" y="4972236"/>
              <a:ext cx="50497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>
                  <a:latin typeface="Arial" panose="020B0604020202020204" pitchFamily="34" charset="0"/>
                  <a:cs typeface="Arial" panose="020B0604020202020204" pitchFamily="34" charset="0"/>
                </a:rPr>
                <a:t>Visan</a:t>
              </a:r>
            </a:p>
          </p:txBody>
        </p:sp>
        <p:sp>
          <p:nvSpPr>
            <p:cNvPr id="99" name="Flecha: a la derecha 98">
              <a:extLst>
                <a:ext uri="{FF2B5EF4-FFF2-40B4-BE49-F238E27FC236}">
                  <a16:creationId xmlns:a16="http://schemas.microsoft.com/office/drawing/2014/main" id="{1FC3DE35-A67B-F1E6-F1BF-8126303224C2}"/>
                </a:ext>
              </a:extLst>
            </p:cNvPr>
            <p:cNvSpPr/>
            <p:nvPr/>
          </p:nvSpPr>
          <p:spPr>
            <a:xfrm>
              <a:off x="4563953" y="4954049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Rectángulo: esquinas redondeadas 100">
              <a:extLst>
                <a:ext uri="{FF2B5EF4-FFF2-40B4-BE49-F238E27FC236}">
                  <a16:creationId xmlns:a16="http://schemas.microsoft.com/office/drawing/2014/main" id="{069C5476-38A0-D92F-BB44-3AAE5EBC1C81}"/>
                </a:ext>
              </a:extLst>
            </p:cNvPr>
            <p:cNvSpPr/>
            <p:nvPr/>
          </p:nvSpPr>
          <p:spPr>
            <a:xfrm>
              <a:off x="4882462" y="4954049"/>
              <a:ext cx="396643" cy="30777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8" name="Rectángulo: esquinas redondeadas 107">
              <a:extLst>
                <a:ext uri="{FF2B5EF4-FFF2-40B4-BE49-F238E27FC236}">
                  <a16:creationId xmlns:a16="http://schemas.microsoft.com/office/drawing/2014/main" id="{BE600668-1C0C-568C-D693-64A4477EE24B}"/>
                </a:ext>
              </a:extLst>
            </p:cNvPr>
            <p:cNvSpPr/>
            <p:nvPr/>
          </p:nvSpPr>
          <p:spPr>
            <a:xfrm>
              <a:off x="5730429" y="4497015"/>
              <a:ext cx="973275" cy="121241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9" name="CuadroTexto 108">
              <a:extLst>
                <a:ext uri="{FF2B5EF4-FFF2-40B4-BE49-F238E27FC236}">
                  <a16:creationId xmlns:a16="http://schemas.microsoft.com/office/drawing/2014/main" id="{F6973A9B-7EA0-C54B-2D98-3DAAB65E9673}"/>
                </a:ext>
              </a:extLst>
            </p:cNvPr>
            <p:cNvSpPr txBox="1"/>
            <p:nvPr/>
          </p:nvSpPr>
          <p:spPr>
            <a:xfrm>
              <a:off x="5879770" y="4528839"/>
              <a:ext cx="7040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900" dirty="0">
                  <a:latin typeface="Arial" panose="020B0604020202020204" pitchFamily="34" charset="0"/>
                  <a:cs typeface="Arial" panose="020B0604020202020204" pitchFamily="34" charset="0"/>
                </a:rPr>
                <a:t>Productos</a:t>
              </a:r>
            </a:p>
          </p:txBody>
        </p:sp>
        <p:sp>
          <p:nvSpPr>
            <p:cNvPr id="110" name="Flecha: a la derecha 109">
              <a:extLst>
                <a:ext uri="{FF2B5EF4-FFF2-40B4-BE49-F238E27FC236}">
                  <a16:creationId xmlns:a16="http://schemas.microsoft.com/office/drawing/2014/main" id="{9912B2B6-D461-F567-C007-91BDD6D7A3C4}"/>
                </a:ext>
              </a:extLst>
            </p:cNvPr>
            <p:cNvSpPr/>
            <p:nvPr/>
          </p:nvSpPr>
          <p:spPr>
            <a:xfrm>
              <a:off x="5325366" y="4954049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ectángulo 110">
              <a:extLst>
                <a:ext uri="{FF2B5EF4-FFF2-40B4-BE49-F238E27FC236}">
                  <a16:creationId xmlns:a16="http://schemas.microsoft.com/office/drawing/2014/main" id="{9A4F44F5-7A17-42A2-CBE5-A3292A9DFA51}"/>
                </a:ext>
              </a:extLst>
            </p:cNvPr>
            <p:cNvSpPr/>
            <p:nvPr/>
          </p:nvSpPr>
          <p:spPr>
            <a:xfrm>
              <a:off x="5580053" y="4462584"/>
              <a:ext cx="1478995" cy="130453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3" name="Flecha: a la derecha 112">
              <a:extLst>
                <a:ext uri="{FF2B5EF4-FFF2-40B4-BE49-F238E27FC236}">
                  <a16:creationId xmlns:a16="http://schemas.microsoft.com/office/drawing/2014/main" id="{B31CF54C-B612-E13C-F0A0-5F3B4EA1DFBF}"/>
                </a:ext>
              </a:extLst>
            </p:cNvPr>
            <p:cNvSpPr/>
            <p:nvPr/>
          </p:nvSpPr>
          <p:spPr>
            <a:xfrm>
              <a:off x="7188071" y="4867262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Imagen 115">
              <a:extLst>
                <a:ext uri="{FF2B5EF4-FFF2-40B4-BE49-F238E27FC236}">
                  <a16:creationId xmlns:a16="http://schemas.microsoft.com/office/drawing/2014/main" id="{4977FBF4-A758-4FC5-72B2-32AE8F063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68" y="4781856"/>
              <a:ext cx="863276" cy="846701"/>
            </a:xfrm>
            <a:prstGeom prst="rect">
              <a:avLst/>
            </a:prstGeom>
          </p:spPr>
        </p:pic>
        <p:pic>
          <p:nvPicPr>
            <p:cNvPr id="123" name="Imagen 122">
              <a:extLst>
                <a:ext uri="{FF2B5EF4-FFF2-40B4-BE49-F238E27FC236}">
                  <a16:creationId xmlns:a16="http://schemas.microsoft.com/office/drawing/2014/main" id="{512C2945-B458-4BFD-29A7-1DA582B32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975" y="4775442"/>
              <a:ext cx="1095303" cy="676133"/>
            </a:xfrm>
            <a:prstGeom prst="rect">
              <a:avLst/>
            </a:prstGeom>
          </p:spPr>
        </p:pic>
        <p:sp>
          <p:nvSpPr>
            <p:cNvPr id="124" name="Rectángulo: esquinas redondeadas 123">
              <a:extLst>
                <a:ext uri="{FF2B5EF4-FFF2-40B4-BE49-F238E27FC236}">
                  <a16:creationId xmlns:a16="http://schemas.microsoft.com/office/drawing/2014/main" id="{B7BFD45E-128E-7875-CFD4-D0B08ADD5AE0}"/>
                </a:ext>
              </a:extLst>
            </p:cNvPr>
            <p:cNvSpPr/>
            <p:nvPr/>
          </p:nvSpPr>
          <p:spPr>
            <a:xfrm>
              <a:off x="7484962" y="4422833"/>
              <a:ext cx="1222551" cy="120572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7" name="CuadroTexto 126">
              <a:extLst>
                <a:ext uri="{FF2B5EF4-FFF2-40B4-BE49-F238E27FC236}">
                  <a16:creationId xmlns:a16="http://schemas.microsoft.com/office/drawing/2014/main" id="{9FCBD82F-DE6E-E6F5-58FC-74B8DD94EC99}"/>
                </a:ext>
              </a:extLst>
            </p:cNvPr>
            <p:cNvSpPr txBox="1"/>
            <p:nvPr/>
          </p:nvSpPr>
          <p:spPr>
            <a:xfrm>
              <a:off x="7522573" y="4409822"/>
              <a:ext cx="972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900" dirty="0">
                  <a:latin typeface="Arial" panose="020B0604020202020204" pitchFamily="34" charset="0"/>
                  <a:cs typeface="Arial" panose="020B0604020202020204" pitchFamily="34" charset="0"/>
                </a:rPr>
                <a:t>Una sola franja polo a polo</a:t>
              </a:r>
            </a:p>
          </p:txBody>
        </p:sp>
        <p:sp>
          <p:nvSpPr>
            <p:cNvPr id="128" name="CuadroTexto 127">
              <a:extLst>
                <a:ext uri="{FF2B5EF4-FFF2-40B4-BE49-F238E27FC236}">
                  <a16:creationId xmlns:a16="http://schemas.microsoft.com/office/drawing/2014/main" id="{1D0E90F8-C147-F6BD-FB95-192E944891AD}"/>
                </a:ext>
              </a:extLst>
            </p:cNvPr>
            <p:cNvSpPr txBox="1"/>
            <p:nvPr/>
          </p:nvSpPr>
          <p:spPr>
            <a:xfrm>
              <a:off x="8939682" y="4667009"/>
              <a:ext cx="5521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Harp</a:t>
              </a:r>
              <a:r>
                <a:rPr lang="es-CO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CO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merge</a:t>
              </a:r>
              <a:endParaRPr lang="es-CO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Flecha: a la derecha 128">
              <a:extLst>
                <a:ext uri="{FF2B5EF4-FFF2-40B4-BE49-F238E27FC236}">
                  <a16:creationId xmlns:a16="http://schemas.microsoft.com/office/drawing/2014/main" id="{BD4F607D-4261-877B-903D-4E6977BB409E}"/>
                </a:ext>
              </a:extLst>
            </p:cNvPr>
            <p:cNvSpPr/>
            <p:nvPr/>
          </p:nvSpPr>
          <p:spPr>
            <a:xfrm>
              <a:off x="8771239" y="4730427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Rectángulo: esquinas redondeadas 135">
              <a:extLst>
                <a:ext uri="{FF2B5EF4-FFF2-40B4-BE49-F238E27FC236}">
                  <a16:creationId xmlns:a16="http://schemas.microsoft.com/office/drawing/2014/main" id="{8A193A21-6F82-768D-05DF-B0A4D445537A}"/>
                </a:ext>
              </a:extLst>
            </p:cNvPr>
            <p:cNvSpPr/>
            <p:nvPr/>
          </p:nvSpPr>
          <p:spPr>
            <a:xfrm>
              <a:off x="9035609" y="4693441"/>
              <a:ext cx="397728" cy="37367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42" name="Imagen 141">
              <a:extLst>
                <a:ext uri="{FF2B5EF4-FFF2-40B4-BE49-F238E27FC236}">
                  <a16:creationId xmlns:a16="http://schemas.microsoft.com/office/drawing/2014/main" id="{FF76B415-9F6D-C082-CCC8-F6C60EF49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9418" y="4589063"/>
              <a:ext cx="2217793" cy="1373217"/>
            </a:xfrm>
            <a:prstGeom prst="rect">
              <a:avLst/>
            </a:prstGeom>
          </p:spPr>
        </p:pic>
        <p:sp>
          <p:nvSpPr>
            <p:cNvPr id="144" name="Flecha: a la derecha 143">
              <a:extLst>
                <a:ext uri="{FF2B5EF4-FFF2-40B4-BE49-F238E27FC236}">
                  <a16:creationId xmlns:a16="http://schemas.microsoft.com/office/drawing/2014/main" id="{BA994379-2F8F-1410-0682-E644E8B94026}"/>
                </a:ext>
              </a:extLst>
            </p:cNvPr>
            <p:cNvSpPr/>
            <p:nvPr/>
          </p:nvSpPr>
          <p:spPr>
            <a:xfrm>
              <a:off x="9500819" y="4732736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CuadroTexto 147">
              <a:extLst>
                <a:ext uri="{FF2B5EF4-FFF2-40B4-BE49-F238E27FC236}">
                  <a16:creationId xmlns:a16="http://schemas.microsoft.com/office/drawing/2014/main" id="{112A2D91-858A-F08C-4E6C-91C921EE5A11}"/>
                </a:ext>
              </a:extLst>
            </p:cNvPr>
            <p:cNvSpPr txBox="1"/>
            <p:nvPr/>
          </p:nvSpPr>
          <p:spPr>
            <a:xfrm>
              <a:off x="6096000" y="380044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NO2</a:t>
              </a:r>
            </a:p>
          </p:txBody>
        </p:sp>
        <p:sp>
          <p:nvSpPr>
            <p:cNvPr id="149" name="Rectángulo 148">
              <a:extLst>
                <a:ext uri="{FF2B5EF4-FFF2-40B4-BE49-F238E27FC236}">
                  <a16:creationId xmlns:a16="http://schemas.microsoft.com/office/drawing/2014/main" id="{EBE26B01-3F7D-F0C8-701D-DB53F56B3115}"/>
                </a:ext>
              </a:extLst>
            </p:cNvPr>
            <p:cNvSpPr/>
            <p:nvPr/>
          </p:nvSpPr>
          <p:spPr>
            <a:xfrm>
              <a:off x="1577788" y="3784550"/>
              <a:ext cx="10614212" cy="307345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153" name="Imagen 152">
            <a:extLst>
              <a:ext uri="{FF2B5EF4-FFF2-40B4-BE49-F238E27FC236}">
                <a16:creationId xmlns:a16="http://schemas.microsoft.com/office/drawing/2014/main" id="{74722D6E-886A-B7B0-ECA8-A29A23F91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98" y="4615920"/>
            <a:ext cx="1221087" cy="968254"/>
          </a:xfrm>
          <a:prstGeom prst="rect">
            <a:avLst/>
          </a:prstGeom>
        </p:spPr>
      </p:pic>
      <p:sp>
        <p:nvSpPr>
          <p:cNvPr id="154" name="Flecha: a la derecha 153">
            <a:extLst>
              <a:ext uri="{FF2B5EF4-FFF2-40B4-BE49-F238E27FC236}">
                <a16:creationId xmlns:a16="http://schemas.microsoft.com/office/drawing/2014/main" id="{0F9BF28B-8FB4-A26E-3939-D060B52C7613}"/>
              </a:ext>
            </a:extLst>
          </p:cNvPr>
          <p:cNvSpPr/>
          <p:nvPr/>
        </p:nvSpPr>
        <p:spPr>
          <a:xfrm>
            <a:off x="1493442" y="5109317"/>
            <a:ext cx="185218" cy="28703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Rectángulo: esquinas redondeadas 154">
            <a:extLst>
              <a:ext uri="{FF2B5EF4-FFF2-40B4-BE49-F238E27FC236}">
                <a16:creationId xmlns:a16="http://schemas.microsoft.com/office/drawing/2014/main" id="{E8B8ED8A-EBAE-2656-12A4-25F09C67DB1D}"/>
              </a:ext>
            </a:extLst>
          </p:cNvPr>
          <p:cNvSpPr/>
          <p:nvPr/>
        </p:nvSpPr>
        <p:spPr>
          <a:xfrm>
            <a:off x="16374" y="4539153"/>
            <a:ext cx="1402808" cy="117776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Cerrar llave 155">
            <a:extLst>
              <a:ext uri="{FF2B5EF4-FFF2-40B4-BE49-F238E27FC236}">
                <a16:creationId xmlns:a16="http://schemas.microsoft.com/office/drawing/2014/main" id="{1B88F9F5-1040-46CA-8C8C-3691C3F96A74}"/>
              </a:ext>
            </a:extLst>
          </p:cNvPr>
          <p:cNvSpPr/>
          <p:nvPr/>
        </p:nvSpPr>
        <p:spPr>
          <a:xfrm rot="5400000">
            <a:off x="680130" y="5255738"/>
            <a:ext cx="76434" cy="1179161"/>
          </a:xfrm>
          <a:prstGeom prst="rightBrace">
            <a:avLst>
              <a:gd name="adj1" fmla="val 8333"/>
              <a:gd name="adj2" fmla="val 5364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CuadroTexto 156">
            <a:extLst>
              <a:ext uri="{FF2B5EF4-FFF2-40B4-BE49-F238E27FC236}">
                <a16:creationId xmlns:a16="http://schemas.microsoft.com/office/drawing/2014/main" id="{F192D94F-1A99-1BD0-98D4-146988D6FC45}"/>
              </a:ext>
            </a:extLst>
          </p:cNvPr>
          <p:cNvSpPr txBox="1"/>
          <p:nvPr/>
        </p:nvSpPr>
        <p:spPr>
          <a:xfrm>
            <a:off x="277219" y="5973716"/>
            <a:ext cx="1055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Misiones satelitales</a:t>
            </a:r>
            <a:endParaRPr lang="es-CO" sz="1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CuadroTexto 157">
            <a:extLst>
              <a:ext uri="{FF2B5EF4-FFF2-40B4-BE49-F238E27FC236}">
                <a16:creationId xmlns:a16="http://schemas.microsoft.com/office/drawing/2014/main" id="{40678359-170C-7036-8448-46FA13A0E13B}"/>
              </a:ext>
            </a:extLst>
          </p:cNvPr>
          <p:cNvSpPr txBox="1"/>
          <p:nvPr/>
        </p:nvSpPr>
        <p:spPr>
          <a:xfrm>
            <a:off x="10374309" y="3908407"/>
            <a:ext cx="930992" cy="606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latin typeface="Arial" panose="020B0604020202020204" pitchFamily="34" charset="0"/>
                <a:cs typeface="Arial" panose="020B0604020202020204" pitchFamily="34" charset="0"/>
              </a:rPr>
              <a:t>Todas las franjas del mundo polo a polo</a:t>
            </a:r>
          </a:p>
        </p:txBody>
      </p:sp>
      <p:sp>
        <p:nvSpPr>
          <p:cNvPr id="159" name="Rectángulo: esquinas redondeadas 158">
            <a:extLst>
              <a:ext uri="{FF2B5EF4-FFF2-40B4-BE49-F238E27FC236}">
                <a16:creationId xmlns:a16="http://schemas.microsoft.com/office/drawing/2014/main" id="{6F3F7F1C-57EC-3FF8-E271-E4C69F6F1A15}"/>
              </a:ext>
            </a:extLst>
          </p:cNvPr>
          <p:cNvSpPr/>
          <p:nvPr/>
        </p:nvSpPr>
        <p:spPr>
          <a:xfrm>
            <a:off x="9729788" y="3920191"/>
            <a:ext cx="2333446" cy="22651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6705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7AA4ECE-0D01-40CC-96FF-5634CC4F714C}"/>
              </a:ext>
            </a:extLst>
          </p:cNvPr>
          <p:cNvSpPr txBox="1"/>
          <p:nvPr/>
        </p:nvSpPr>
        <p:spPr>
          <a:xfrm>
            <a:off x="2139193" y="674846"/>
            <a:ext cx="838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crear imágenes de nivel mundial, archivos para </a:t>
            </a:r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9371B74-1A28-438B-86C8-9A41FAACF586}"/>
              </a:ext>
            </a:extLst>
          </p:cNvPr>
          <p:cNvSpPr txBox="1"/>
          <p:nvPr/>
        </p:nvSpPr>
        <p:spPr>
          <a:xfrm>
            <a:off x="1009933" y="962489"/>
            <a:ext cx="90284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se trata de procesar todos los datos para crear una imagen </a:t>
            </a:r>
            <a:r>
              <a:rPr lang="es-CO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mapamundi</a:t>
            </a:r>
            <a:r>
              <a:rPr lang="es-CO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los resultados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F3FA0D2-8932-4745-A643-0720D75642FC}"/>
              </a:ext>
            </a:extLst>
          </p:cNvPr>
          <p:cNvGrpSpPr/>
          <p:nvPr/>
        </p:nvGrpSpPr>
        <p:grpSpPr>
          <a:xfrm>
            <a:off x="476817" y="1355096"/>
            <a:ext cx="11002109" cy="5416444"/>
            <a:chOff x="476817" y="1355096"/>
            <a:chExt cx="11002109" cy="5416444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2F19C1F-5EB5-4C8B-A217-F0AD1534F5CE}"/>
                </a:ext>
              </a:extLst>
            </p:cNvPr>
            <p:cNvSpPr txBox="1"/>
            <p:nvPr/>
          </p:nvSpPr>
          <p:spPr>
            <a:xfrm>
              <a:off x="570263" y="4078495"/>
              <a:ext cx="9301132" cy="2492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C:\"</a:t>
              </a:r>
              <a:r>
                <a:rPr lang="es-CO" sz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</a:t>
              </a:r>
              <a:r>
                <a:rPr lang="es-CO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Files\HARP\</a:t>
              </a:r>
              <a:r>
                <a:rPr lang="es-CO" sz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bin</a:t>
              </a:r>
              <a:r>
                <a:rPr lang="es-CO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\</a:t>
              </a:r>
              <a:r>
                <a:rPr lang="es-CO" sz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harpmerge</a:t>
              </a:r>
              <a:r>
                <a:rPr lang="es-CO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" -</a:t>
              </a:r>
              <a:r>
                <a:rPr lang="es-CO" sz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</a:t>
              </a:r>
              <a:r>
                <a:rPr lang="es-CO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'</a:t>
              </a:r>
              <a:r>
                <a:rPr lang="es-CO" sz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bin</a:t>
              </a:r>
              <a:r>
                <a:rPr lang="es-CO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(); squash(time, (</a:t>
              </a:r>
              <a:r>
                <a:rPr lang="es-CO" sz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latitude,longitude</a:t>
              </a:r>
              <a:r>
                <a:rPr lang="es-CO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))' -a '</a:t>
              </a:r>
              <a:r>
                <a:rPr lang="es-CO" sz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latitude</a:t>
              </a:r>
              <a:r>
                <a:rPr lang="es-CO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&gt; -55 [</a:t>
              </a:r>
              <a:r>
                <a:rPr lang="es-CO" sz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degree_north</a:t>
              </a:r>
              <a:r>
                <a:rPr lang="es-CO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]; </a:t>
              </a:r>
              <a:r>
                <a:rPr lang="es-CO" sz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latitude</a:t>
              </a:r>
              <a:r>
                <a:rPr lang="es-CO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&lt; 80 [</a:t>
              </a:r>
              <a:r>
                <a:rPr lang="es-CO" sz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degree_north</a:t>
              </a:r>
              <a:r>
                <a:rPr lang="es-CO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]; </a:t>
              </a:r>
              <a:r>
                <a:rPr lang="es-CO" sz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bin_spatial</a:t>
              </a:r>
              <a:r>
                <a:rPr lang="es-CO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(271,-55,0.5,721,-180,0.5); derive(</a:t>
              </a:r>
              <a:r>
                <a:rPr lang="es-CO" sz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longitude</a:t>
              </a:r>
              <a:r>
                <a:rPr lang="es-CO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{</a:t>
              </a:r>
              <a:r>
                <a:rPr lang="es-CO" sz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longitude</a:t>
              </a:r>
              <a:r>
                <a:rPr lang="es-CO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}); derive(</a:t>
              </a:r>
              <a:r>
                <a:rPr lang="es-CO" sz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latitude</a:t>
              </a:r>
              <a:r>
                <a:rPr lang="es-CO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{</a:t>
              </a:r>
              <a:r>
                <a:rPr lang="es-CO" sz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latitude</a:t>
              </a:r>
              <a:r>
                <a:rPr lang="es-CO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})’ \mapas\calidad-del-aire\tutorial\aire\datos-del-</a:t>
              </a:r>
              <a:r>
                <a:rPr lang="es-CO" sz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satelite</a:t>
              </a:r>
              <a:r>
                <a:rPr lang="es-CO" sz="1200" dirty="0">
                  <a:latin typeface="Arial" panose="020B0604020202020204" pitchFamily="34" charset="0"/>
                  <a:cs typeface="Arial" panose="020B0604020202020204" pitchFamily="34" charset="0"/>
                </a:rPr>
                <a:t>\S5P_NRTI_L2__AER_AI_20200423T221948_20200423T222448_13102_01_010302_20200424T000521.nc, S5P_OFFL_L2__AER_AI_20200422T111227_20200422T125357_13082_01_010302_20200424T010300.nc, S5P_OFFL_L2__AER_AI_20200422T125357_20200422T143527_13083_01_010302_20200424T024058.nc, S5P_OFFL_L2__AER_AI_20200422T161657_20200422T175828_13085_01_010302_20200424T060303.nc, S5P_OFFL_L2__AER_AI_20200422T175828_20200422T193958_13086_01_010302_20200424T074108.nc, S5P_OFFL_L2__AER_AI_20200422T193958_20200422T212128_13087_01_010302_20200424T093130.nc, S5P_OFFL_L2__AER_AI_20200423T022559_20200423T040729_13091_01_010302_20200424T161129.nc, S5P_OFFL_L2__AER_AI_20200423T040729_20200423T054859_13092_01_010302_20200424T175133.nc, S5P_OFFL_L2__AER_AI_20200423T054859_20200423T073030_13093_01_010302_20200424T193151.nc   D:\mapas\calidad-del-aire\tutorial\aire\datos-del-satelite\Global.nc</a:t>
              </a:r>
            </a:p>
          </p:txBody>
        </p:sp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92BA6B1E-989D-4BC0-94CC-2D5BEC597659}"/>
                </a:ext>
              </a:extLst>
            </p:cNvPr>
            <p:cNvSpPr/>
            <p:nvPr/>
          </p:nvSpPr>
          <p:spPr>
            <a:xfrm>
              <a:off x="1191237" y="1355096"/>
              <a:ext cx="8036654" cy="1777649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646678DF-F5AB-4AE0-9AF5-F595F731E25E}"/>
                </a:ext>
              </a:extLst>
            </p:cNvPr>
            <p:cNvSpPr txBox="1"/>
            <p:nvPr/>
          </p:nvSpPr>
          <p:spPr>
            <a:xfrm>
              <a:off x="1459695" y="3367093"/>
              <a:ext cx="80785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Nota: para crear el estado de aerosoles en el mapamundi se usa el programas </a:t>
              </a:r>
              <a:r>
                <a:rPr lang="es-CO" sz="1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harpmerge</a:t>
              </a:r>
              <a:r>
                <a:rPr lang="es-CO" sz="1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como se muestra acá</a:t>
              </a:r>
            </a:p>
          </p:txBody>
        </p:sp>
        <p:sp>
          <p:nvSpPr>
            <p:cNvPr id="22" name="Rectángulo: esquinas redondeadas 21">
              <a:extLst>
                <a:ext uri="{FF2B5EF4-FFF2-40B4-BE49-F238E27FC236}">
                  <a16:creationId xmlns:a16="http://schemas.microsoft.com/office/drawing/2014/main" id="{A7BC3DD0-934F-4F84-A316-82D2F0BF0625}"/>
                </a:ext>
              </a:extLst>
            </p:cNvPr>
            <p:cNvSpPr/>
            <p:nvPr/>
          </p:nvSpPr>
          <p:spPr>
            <a:xfrm>
              <a:off x="476817" y="3878440"/>
              <a:ext cx="9357784" cy="2893100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50FFF2E5-B61E-44CC-A65B-2722CA0AF197}"/>
                </a:ext>
              </a:extLst>
            </p:cNvPr>
            <p:cNvSpPr txBox="1"/>
            <p:nvPr/>
          </p:nvSpPr>
          <p:spPr>
            <a:xfrm>
              <a:off x="1459694" y="1487455"/>
              <a:ext cx="776819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200" dirty="0">
                  <a:latin typeface="Arial" panose="020B0604020202020204" pitchFamily="34" charset="0"/>
                  <a:cs typeface="Arial" panose="020B0604020202020204" pitchFamily="34" charset="0"/>
                </a:rPr>
                <a:t>S5P_OFFL_L2__AER_AI_20200422T111227_20200422T125357_13082_01_010302_20200424T010300.nc S5P_OFFL_L2__AER_AI_20200422T125357_20200422T143527_13083_01_010302_20200424T024058.nc S5P_OFFL_L2__AER_AI_20200422T161657_20200422T175828_13085_01_010302_20200424T060303.nc S5P_OFFL_L2__AER_AI_20200422T175828_20200422T193958_13086_01_010302_20200424T074108.nc S5P_OFFL_L2__AER_AI_20200422T193958_20200422T212128_13087_01_010302_20200424T093130.nc S5P_OFFL_L2__AER_AI_20200423T022559_20200423T040729_13091_01_010302_20200424T161129.nc S5P_OFFL_L2__AER_AI_20200423T040729_20200423T054859_13092_01_010302_20200424T175133.nc S5P_OFFL_L2__AER_AI_20200423T054859_20200423T073030_13093_01_010302_20200424T193151.nc </a:t>
              </a:r>
              <a:endParaRPr lang="es-CO" sz="1200" dirty="0"/>
            </a:p>
          </p:txBody>
        </p:sp>
        <p:sp>
          <p:nvSpPr>
            <p:cNvPr id="2" name="Cerrar llave 1">
              <a:extLst>
                <a:ext uri="{FF2B5EF4-FFF2-40B4-BE49-F238E27FC236}">
                  <a16:creationId xmlns:a16="http://schemas.microsoft.com/office/drawing/2014/main" id="{99B097DD-1C61-4B9F-8D45-EF849148BF82}"/>
                </a:ext>
              </a:extLst>
            </p:cNvPr>
            <p:cNvSpPr/>
            <p:nvPr/>
          </p:nvSpPr>
          <p:spPr>
            <a:xfrm>
              <a:off x="9872562" y="3926159"/>
              <a:ext cx="238148" cy="643226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E6734502-1517-4BD0-9D12-19C7EABC2815}"/>
                </a:ext>
              </a:extLst>
            </p:cNvPr>
            <p:cNvSpPr txBox="1"/>
            <p:nvPr/>
          </p:nvSpPr>
          <p:spPr>
            <a:xfrm>
              <a:off x="10148671" y="4056271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2">
                      <a:lumMod val="75000"/>
                    </a:schemeClr>
                  </a:solidFill>
                </a:rPr>
                <a:t>Comando</a:t>
              </a:r>
            </a:p>
          </p:txBody>
        </p:sp>
        <p:sp>
          <p:nvSpPr>
            <p:cNvPr id="14" name="Cerrar llave 13">
              <a:extLst>
                <a:ext uri="{FF2B5EF4-FFF2-40B4-BE49-F238E27FC236}">
                  <a16:creationId xmlns:a16="http://schemas.microsoft.com/office/drawing/2014/main" id="{B7EE561D-5A6A-4A24-8CFF-DD78E4B1B327}"/>
                </a:ext>
              </a:extLst>
            </p:cNvPr>
            <p:cNvSpPr/>
            <p:nvPr/>
          </p:nvSpPr>
          <p:spPr>
            <a:xfrm>
              <a:off x="9882579" y="4758066"/>
              <a:ext cx="238148" cy="1323951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643929CC-92E0-4C2D-A723-D91E05D55226}"/>
                </a:ext>
              </a:extLst>
            </p:cNvPr>
            <p:cNvSpPr txBox="1"/>
            <p:nvPr/>
          </p:nvSpPr>
          <p:spPr>
            <a:xfrm>
              <a:off x="10151318" y="5235375"/>
              <a:ext cx="812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2">
                      <a:lumMod val="75000"/>
                    </a:schemeClr>
                  </a:solidFill>
                </a:rPr>
                <a:t>Vuelos</a:t>
              </a:r>
            </a:p>
          </p:txBody>
        </p:sp>
        <p:sp>
          <p:nvSpPr>
            <p:cNvPr id="23" name="Cerrar llave 22">
              <a:extLst>
                <a:ext uri="{FF2B5EF4-FFF2-40B4-BE49-F238E27FC236}">
                  <a16:creationId xmlns:a16="http://schemas.microsoft.com/office/drawing/2014/main" id="{8E40DFBE-E699-4333-B9BA-7616BDE339CC}"/>
                </a:ext>
              </a:extLst>
            </p:cNvPr>
            <p:cNvSpPr/>
            <p:nvPr/>
          </p:nvSpPr>
          <p:spPr>
            <a:xfrm>
              <a:off x="9910523" y="6209900"/>
              <a:ext cx="238148" cy="409157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2DB38AEA-D26E-42C3-8B93-73ED419CC900}"/>
                </a:ext>
              </a:extLst>
            </p:cNvPr>
            <p:cNvSpPr txBox="1"/>
            <p:nvPr/>
          </p:nvSpPr>
          <p:spPr>
            <a:xfrm>
              <a:off x="10151318" y="6202153"/>
              <a:ext cx="1327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2">
                      <a:lumMod val="75000"/>
                    </a:schemeClr>
                  </a:solidFill>
                </a:rPr>
                <a:t>Mapamundi</a:t>
              </a:r>
            </a:p>
          </p:txBody>
        </p:sp>
      </p:grpSp>
      <p:pic>
        <p:nvPicPr>
          <p:cNvPr id="25" name="Imagen 2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4DD9F84-1DF7-47CF-8D3F-83487CAFB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43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0E672A5-AECC-4AF7-ABF6-6D392A3C7074}"/>
              </a:ext>
            </a:extLst>
          </p:cNvPr>
          <p:cNvSpPr txBox="1"/>
          <p:nvPr/>
        </p:nvSpPr>
        <p:spPr>
          <a:xfrm>
            <a:off x="1775521" y="668237"/>
            <a:ext cx="7287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abrir ventana para procesamiento, </a:t>
            </a:r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Aerosoles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5A2EBDF1-96A8-4FFD-9794-989B612B7DEF}"/>
              </a:ext>
            </a:extLst>
          </p:cNvPr>
          <p:cNvGrpSpPr/>
          <p:nvPr/>
        </p:nvGrpSpPr>
        <p:grpSpPr>
          <a:xfrm>
            <a:off x="67198" y="1037569"/>
            <a:ext cx="12204944" cy="5649009"/>
            <a:chOff x="67198" y="1037569"/>
            <a:chExt cx="12204944" cy="5649009"/>
          </a:xfrm>
        </p:grpSpPr>
        <p:pic>
          <p:nvPicPr>
            <p:cNvPr id="5" name="Imagen 4" descr="Interfaz de usuario gráfica, Texto, Aplicación&#10;&#10;Descripción generada automáticamente">
              <a:extLst>
                <a:ext uri="{FF2B5EF4-FFF2-40B4-BE49-F238E27FC236}">
                  <a16:creationId xmlns:a16="http://schemas.microsoft.com/office/drawing/2014/main" id="{1C244DCD-27CF-418C-856A-F304183DD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98" y="1037569"/>
              <a:ext cx="7421210" cy="4485441"/>
            </a:xfrm>
            <a:prstGeom prst="rect">
              <a:avLst/>
            </a:prstGeom>
          </p:spPr>
        </p:pic>
        <p:pic>
          <p:nvPicPr>
            <p:cNvPr id="7" name="Imagen 6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461DD5E2-3B35-43CC-A045-F4C400937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02" y="1102107"/>
              <a:ext cx="2322133" cy="2178182"/>
            </a:xfrm>
            <a:prstGeom prst="rect">
              <a:avLst/>
            </a:prstGeom>
          </p:spPr>
        </p:pic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4FBD7739-A8E2-4572-8991-75C071A8D555}"/>
                </a:ext>
              </a:extLst>
            </p:cNvPr>
            <p:cNvSpPr txBox="1"/>
            <p:nvPr/>
          </p:nvSpPr>
          <p:spPr>
            <a:xfrm>
              <a:off x="4685210" y="5294413"/>
              <a:ext cx="2223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Directorio de salida</a:t>
              </a:r>
            </a:p>
          </p:txBody>
        </p:sp>
        <p:cxnSp>
          <p:nvCxnSpPr>
            <p:cNvPr id="32" name="Conector recto de flecha 31">
              <a:extLst>
                <a:ext uri="{FF2B5EF4-FFF2-40B4-BE49-F238E27FC236}">
                  <a16:creationId xmlns:a16="http://schemas.microsoft.com/office/drawing/2014/main" id="{EF6F45F2-1E1B-4C14-969E-E062A4CA9A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9279" y="4696797"/>
              <a:ext cx="270494" cy="59761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Imagen 2" descr="Texto&#10;&#10;Descripción generada automáticamente">
              <a:extLst>
                <a:ext uri="{FF2B5EF4-FFF2-40B4-BE49-F238E27FC236}">
                  <a16:creationId xmlns:a16="http://schemas.microsoft.com/office/drawing/2014/main" id="{A993FB90-C209-45D3-B78B-51DE0912F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0031" y="1406901"/>
              <a:ext cx="7442433" cy="4293712"/>
            </a:xfrm>
            <a:prstGeom prst="rect">
              <a:avLst/>
            </a:prstGeom>
          </p:spPr>
        </p:pic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E2D2F92B-0395-445B-8FA6-388E887F5B93}"/>
                </a:ext>
              </a:extLst>
            </p:cNvPr>
            <p:cNvSpPr/>
            <p:nvPr/>
          </p:nvSpPr>
          <p:spPr>
            <a:xfrm>
              <a:off x="125835" y="1734959"/>
              <a:ext cx="1533200" cy="36933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DEEFA067-78B0-4A78-8FA7-9300DCEAB9AD}"/>
                </a:ext>
              </a:extLst>
            </p:cNvPr>
            <p:cNvSpPr txBox="1"/>
            <p:nvPr/>
          </p:nvSpPr>
          <p:spPr>
            <a:xfrm>
              <a:off x="89702" y="5855581"/>
              <a:ext cx="121824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800" dirty="0">
                  <a:latin typeface="Arial" panose="020B0604020202020204" pitchFamily="34" charset="0"/>
                  <a:cs typeface="Arial" panose="020B0604020202020204" pitchFamily="34" charset="0"/>
                </a:rPr>
                <a:t> C:\"</a:t>
              </a:r>
              <a:r>
                <a:rPr lang="es-CO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Program</a:t>
              </a:r>
              <a:r>
                <a:rPr lang="es-CO" sz="800" dirty="0">
                  <a:latin typeface="Arial" panose="020B0604020202020204" pitchFamily="34" charset="0"/>
                  <a:cs typeface="Arial" panose="020B0604020202020204" pitchFamily="34" charset="0"/>
                </a:rPr>
                <a:t> Files\HARP\</a:t>
              </a:r>
              <a:r>
                <a:rPr lang="es-CO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bin</a:t>
              </a:r>
              <a:r>
                <a:rPr lang="es-CO" sz="800" dirty="0">
                  <a:latin typeface="Arial" panose="020B0604020202020204" pitchFamily="34" charset="0"/>
                  <a:cs typeface="Arial" panose="020B0604020202020204" pitchFamily="34" charset="0"/>
                </a:rPr>
                <a:t>\</a:t>
              </a:r>
              <a:r>
                <a:rPr lang="es-CO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harpmerge</a:t>
              </a:r>
              <a:r>
                <a:rPr lang="es-CO" sz="800" dirty="0">
                  <a:latin typeface="Arial" panose="020B0604020202020204" pitchFamily="34" charset="0"/>
                  <a:cs typeface="Arial" panose="020B0604020202020204" pitchFamily="34" charset="0"/>
                </a:rPr>
                <a:t>" -</a:t>
              </a:r>
              <a:r>
                <a:rPr lang="es-CO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ap</a:t>
              </a:r>
              <a:r>
                <a:rPr lang="es-CO" sz="800" dirty="0">
                  <a:latin typeface="Arial" panose="020B0604020202020204" pitchFamily="34" charset="0"/>
                  <a:cs typeface="Arial" panose="020B0604020202020204" pitchFamily="34" charset="0"/>
                </a:rPr>
                <a:t> '</a:t>
              </a:r>
              <a:r>
                <a:rPr lang="es-CO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bin</a:t>
              </a:r>
              <a:r>
                <a:rPr lang="es-CO" sz="800" dirty="0">
                  <a:latin typeface="Arial" panose="020B0604020202020204" pitchFamily="34" charset="0"/>
                  <a:cs typeface="Arial" panose="020B0604020202020204" pitchFamily="34" charset="0"/>
                </a:rPr>
                <a:t>(); squash(time, (</a:t>
              </a:r>
              <a:r>
                <a:rPr lang="es-CO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latitude,longitude</a:t>
              </a:r>
              <a:r>
                <a:rPr lang="es-CO" sz="800" dirty="0">
                  <a:latin typeface="Arial" panose="020B0604020202020204" pitchFamily="34" charset="0"/>
                  <a:cs typeface="Arial" panose="020B0604020202020204" pitchFamily="34" charset="0"/>
                </a:rPr>
                <a:t>))' -a '</a:t>
              </a:r>
              <a:r>
                <a:rPr lang="es-CO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latitude</a:t>
              </a:r>
              <a:r>
                <a:rPr lang="es-CO" sz="800" dirty="0">
                  <a:latin typeface="Arial" panose="020B0604020202020204" pitchFamily="34" charset="0"/>
                  <a:cs typeface="Arial" panose="020B0604020202020204" pitchFamily="34" charset="0"/>
                </a:rPr>
                <a:t> &gt; -55 [</a:t>
              </a:r>
              <a:r>
                <a:rPr lang="es-CO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degree_north</a:t>
              </a:r>
              <a:r>
                <a:rPr lang="es-CO" sz="800" dirty="0">
                  <a:latin typeface="Arial" panose="020B0604020202020204" pitchFamily="34" charset="0"/>
                  <a:cs typeface="Arial" panose="020B0604020202020204" pitchFamily="34" charset="0"/>
                </a:rPr>
                <a:t>]; </a:t>
              </a:r>
              <a:r>
                <a:rPr lang="es-CO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latitude</a:t>
              </a:r>
              <a:r>
                <a:rPr lang="es-CO" sz="800" dirty="0">
                  <a:latin typeface="Arial" panose="020B0604020202020204" pitchFamily="34" charset="0"/>
                  <a:cs typeface="Arial" panose="020B0604020202020204" pitchFamily="34" charset="0"/>
                </a:rPr>
                <a:t> &lt; 80 [</a:t>
              </a:r>
              <a:r>
                <a:rPr lang="es-CO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degree_north</a:t>
              </a:r>
              <a:r>
                <a:rPr lang="es-CO" sz="800" dirty="0">
                  <a:latin typeface="Arial" panose="020B0604020202020204" pitchFamily="34" charset="0"/>
                  <a:cs typeface="Arial" panose="020B0604020202020204" pitchFamily="34" charset="0"/>
                </a:rPr>
                <a:t>]; </a:t>
              </a:r>
              <a:r>
                <a:rPr lang="es-CO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bin_spatial</a:t>
              </a:r>
              <a:r>
                <a:rPr lang="es-CO" sz="800" dirty="0">
                  <a:latin typeface="Arial" panose="020B0604020202020204" pitchFamily="34" charset="0"/>
                  <a:cs typeface="Arial" panose="020B0604020202020204" pitchFamily="34" charset="0"/>
                </a:rPr>
                <a:t>(271,-55,0.5,721,-180,0.5); derive(</a:t>
              </a:r>
              <a:r>
                <a:rPr lang="es-CO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longitude</a:t>
              </a:r>
              <a:r>
                <a:rPr lang="es-CO" sz="800" dirty="0">
                  <a:latin typeface="Arial" panose="020B0604020202020204" pitchFamily="34" charset="0"/>
                  <a:cs typeface="Arial" panose="020B0604020202020204" pitchFamily="34" charset="0"/>
                </a:rPr>
                <a:t> {</a:t>
              </a:r>
              <a:r>
                <a:rPr lang="es-CO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longitude</a:t>
              </a:r>
              <a:r>
                <a:rPr lang="es-CO" sz="800" dirty="0">
                  <a:latin typeface="Arial" panose="020B0604020202020204" pitchFamily="34" charset="0"/>
                  <a:cs typeface="Arial" panose="020B0604020202020204" pitchFamily="34" charset="0"/>
                </a:rPr>
                <a:t>}); derive(</a:t>
              </a:r>
              <a:r>
                <a:rPr lang="es-CO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latitude</a:t>
              </a:r>
              <a:r>
                <a:rPr lang="es-CO" sz="800" dirty="0">
                  <a:latin typeface="Arial" panose="020B0604020202020204" pitchFamily="34" charset="0"/>
                  <a:cs typeface="Arial" panose="020B0604020202020204" pitchFamily="34" charset="0"/>
                </a:rPr>
                <a:t> {</a:t>
              </a:r>
              <a:r>
                <a:rPr lang="es-CO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latitude</a:t>
              </a:r>
              <a:r>
                <a:rPr lang="es-CO" sz="800" dirty="0">
                  <a:latin typeface="Arial" panose="020B0604020202020204" pitchFamily="34" charset="0"/>
                  <a:cs typeface="Arial" panose="020B0604020202020204" pitchFamily="34" charset="0"/>
                </a:rPr>
                <a:t>})’ \mapas\calidad-del-aire\tutorial\aire\datos-del-</a:t>
              </a:r>
              <a:r>
                <a:rPr lang="es-CO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satelite</a:t>
              </a:r>
              <a:r>
                <a:rPr lang="es-CO" sz="800" dirty="0">
                  <a:latin typeface="Arial" panose="020B0604020202020204" pitchFamily="34" charset="0"/>
                  <a:cs typeface="Arial" panose="020B0604020202020204" pitchFamily="34" charset="0"/>
                </a:rPr>
                <a:t>\S5P_NRTI_L2__AER_AI_20200423T221948_20200423T222448_13102_01_010302_20200424T000521.nc, S5P_OFFL_L2__AER_AI_20200422T111227_20200422T125357_13082_01_010302_20200424T010300.nc, S5P_OFFL_L2__AER_AI_20200422T125357_20200422T143527_13083_01_010302_20200424T024058.nc, S5P_OFFL_L2__AER_AI_20200422T161657_20200422T175828_13085_01_010302_20200424T060303.nc, S5P_OFFL_L2__AER_AI_20200422T175828_20200422T193958_13086_01_010302_20200424T074108.nc, S5P_OFFL_L2__AER_AI_20200422T193958_20200422T212128_13087_01_010302_20200424T093130.nc, S5P_OFFL_L2__AER_AI_20200423T022559_20200423T040729_13091_01_010302_20200424T161129.nc, S5P_OFFL_L2__AER_AI_20200423T040729_20200423T054859_13092_01_010302_20200424T175133.nc, S5P_OFFL_L2__AER_AI_20200423T054859_20200423T073030_13093_01_010302_20200424T193151.nc   D:\mapas\calidad-del-aire\tutorial\aire\datos-del-satelite\Global.nc</a:t>
              </a:r>
            </a:p>
          </p:txBody>
        </p:sp>
        <p:cxnSp>
          <p:nvCxnSpPr>
            <p:cNvPr id="8" name="Conector recto de flecha 7">
              <a:extLst>
                <a:ext uri="{FF2B5EF4-FFF2-40B4-BE49-F238E27FC236}">
                  <a16:creationId xmlns:a16="http://schemas.microsoft.com/office/drawing/2014/main" id="{07CBEFA4-1036-4EBF-8BFE-B09F07754BD1}"/>
                </a:ext>
              </a:extLst>
            </p:cNvPr>
            <p:cNvCxnSpPr>
              <a:cxnSpLocks/>
            </p:cNvCxnSpPr>
            <p:nvPr/>
          </p:nvCxnSpPr>
          <p:spPr>
            <a:xfrm>
              <a:off x="1775521" y="2038525"/>
              <a:ext cx="2595143" cy="8964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Imagen 16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7DC6133-1183-4B80-9114-044E89BA7F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29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E8E8504-AC8B-498C-92C6-CC027F6A40C5}"/>
              </a:ext>
            </a:extLst>
          </p:cNvPr>
          <p:cNvSpPr txBox="1"/>
          <p:nvPr/>
        </p:nvSpPr>
        <p:spPr>
          <a:xfrm>
            <a:off x="1215957" y="674846"/>
            <a:ext cx="9387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crear imágenes de nivel mundial, resultado del proceso, </a:t>
            </a:r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Aerosoles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21EB140B-FDF0-42AA-A020-32477BDF0404}"/>
              </a:ext>
            </a:extLst>
          </p:cNvPr>
          <p:cNvGrpSpPr/>
          <p:nvPr/>
        </p:nvGrpSpPr>
        <p:grpSpPr>
          <a:xfrm>
            <a:off x="1466102" y="1044178"/>
            <a:ext cx="7421210" cy="5128197"/>
            <a:chOff x="1466102" y="1044178"/>
            <a:chExt cx="7421210" cy="5128197"/>
          </a:xfrm>
        </p:grpSpPr>
        <p:pic>
          <p:nvPicPr>
            <p:cNvPr id="13" name="Imagen 12" descr="Interfaz de usuario gráfica, Texto, Aplicación&#10;&#10;Descripción generada automáticamente">
              <a:extLst>
                <a:ext uri="{FF2B5EF4-FFF2-40B4-BE49-F238E27FC236}">
                  <a16:creationId xmlns:a16="http://schemas.microsoft.com/office/drawing/2014/main" id="{115D8BFF-A744-4006-A626-07DABE333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102" y="1686934"/>
              <a:ext cx="7421210" cy="4485441"/>
            </a:xfrm>
            <a:prstGeom prst="rect">
              <a:avLst/>
            </a:prstGeom>
          </p:spPr>
        </p:pic>
        <p:cxnSp>
          <p:nvCxnSpPr>
            <p:cNvPr id="5" name="Conector recto de flecha 4">
              <a:extLst>
                <a:ext uri="{FF2B5EF4-FFF2-40B4-BE49-F238E27FC236}">
                  <a16:creationId xmlns:a16="http://schemas.microsoft.com/office/drawing/2014/main" id="{1490EAC7-BBB5-41B5-A348-059E13F20F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45497" y="1044178"/>
              <a:ext cx="3364522" cy="25966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7AF0FA35-00F8-4CDD-B61A-D318065FCF7B}"/>
                </a:ext>
              </a:extLst>
            </p:cNvPr>
            <p:cNvSpPr/>
            <p:nvPr/>
          </p:nvSpPr>
          <p:spPr>
            <a:xfrm>
              <a:off x="3390690" y="3498656"/>
              <a:ext cx="837361" cy="311285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11" name="Imagen 10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97E21BD-47B8-4A3B-8B67-27FD85C00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80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E8E8504-AC8B-498C-92C6-CC027F6A40C5}"/>
              </a:ext>
            </a:extLst>
          </p:cNvPr>
          <p:cNvSpPr txBox="1"/>
          <p:nvPr/>
        </p:nvSpPr>
        <p:spPr>
          <a:xfrm>
            <a:off x="107004" y="833489"/>
            <a:ext cx="1172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ejecución del proceso para ver mapamundi con los resultados de niveles de </a:t>
            </a:r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Aerosoles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13AFADD-E4ED-4D56-9A38-717A1E670217}"/>
              </a:ext>
            </a:extLst>
          </p:cNvPr>
          <p:cNvGrpSpPr/>
          <p:nvPr/>
        </p:nvGrpSpPr>
        <p:grpSpPr>
          <a:xfrm>
            <a:off x="175371" y="1394605"/>
            <a:ext cx="10762208" cy="5336769"/>
            <a:chOff x="175371" y="1394605"/>
            <a:chExt cx="10762208" cy="5336769"/>
          </a:xfrm>
        </p:grpSpPr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9EC43908-2C49-4BDE-A307-C6BBF286BBCE}"/>
                </a:ext>
              </a:extLst>
            </p:cNvPr>
            <p:cNvGrpSpPr/>
            <p:nvPr/>
          </p:nvGrpSpPr>
          <p:grpSpPr>
            <a:xfrm>
              <a:off x="175371" y="1394605"/>
              <a:ext cx="6653446" cy="4996468"/>
              <a:chOff x="331013" y="1910170"/>
              <a:chExt cx="7600000" cy="6057143"/>
            </a:xfrm>
          </p:grpSpPr>
          <p:pic>
            <p:nvPicPr>
              <p:cNvPr id="9" name="Imagen 8" descr="Interfaz de usuario gráfica, Texto, Aplicación, Correo electrónico&#10;&#10;Descripción generada automáticamente">
                <a:extLst>
                  <a:ext uri="{FF2B5EF4-FFF2-40B4-BE49-F238E27FC236}">
                    <a16:creationId xmlns:a16="http://schemas.microsoft.com/office/drawing/2014/main" id="{71A588DF-0F0E-4CF0-9EF8-08F118A26A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013" y="1910170"/>
                <a:ext cx="7600000" cy="6057143"/>
              </a:xfrm>
              <a:prstGeom prst="rect">
                <a:avLst/>
              </a:prstGeom>
            </p:spPr>
          </p:pic>
          <p:pic>
            <p:nvPicPr>
              <p:cNvPr id="7" name="Imagen 6" descr="Interfaz de usuario gráfica, Texto, Aplicación, Correo electrónico&#10;&#10;Descripción generada automáticamente">
                <a:extLst>
                  <a:ext uri="{FF2B5EF4-FFF2-40B4-BE49-F238E27FC236}">
                    <a16:creationId xmlns:a16="http://schemas.microsoft.com/office/drawing/2014/main" id="{2A477D69-17F5-46CF-9B95-923EA50D0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205" y="2216970"/>
                <a:ext cx="1590476" cy="1638095"/>
              </a:xfrm>
              <a:prstGeom prst="rect">
                <a:avLst/>
              </a:prstGeom>
            </p:spPr>
          </p:pic>
          <p:sp>
            <p:nvSpPr>
              <p:cNvPr id="12" name="Rectángulo: esquinas redondeadas 11">
                <a:extLst>
                  <a:ext uri="{FF2B5EF4-FFF2-40B4-BE49-F238E27FC236}">
                    <a16:creationId xmlns:a16="http://schemas.microsoft.com/office/drawing/2014/main" id="{9EF0C4B9-F38D-4C52-85A7-9202297D84E8}"/>
                  </a:ext>
                </a:extLst>
              </p:cNvPr>
              <p:cNvSpPr/>
              <p:nvPr/>
            </p:nvSpPr>
            <p:spPr>
              <a:xfrm>
                <a:off x="505838" y="2782112"/>
                <a:ext cx="622571" cy="165370"/>
              </a:xfrm>
              <a:prstGeom prst="round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pic>
          <p:nvPicPr>
            <p:cNvPr id="3" name="Imagen 2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434EBC2F-E884-41E3-86E0-312CB47A7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2247" y="1459338"/>
              <a:ext cx="6565332" cy="5272036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F93E314-4917-4A44-9591-3557EE8097B4}"/>
                </a:ext>
              </a:extLst>
            </p:cNvPr>
            <p:cNvSpPr txBox="1"/>
            <p:nvPr/>
          </p:nvSpPr>
          <p:spPr>
            <a:xfrm>
              <a:off x="5713638" y="4694389"/>
              <a:ext cx="461321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1200" dirty="0">
                  <a:latin typeface="Arial" panose="020B0604020202020204" pitchFamily="34" charset="0"/>
                  <a:cs typeface="Arial" panose="020B0604020202020204" pitchFamily="34" charset="0"/>
                </a:rPr>
                <a:t>D:\mapas\calidad-del-aire\tutorial\aire\datos-del-satelite\Global.nc</a:t>
              </a:r>
              <a:endParaRPr lang="es-CO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Conector recto de flecha 24">
              <a:extLst>
                <a:ext uri="{FF2B5EF4-FFF2-40B4-BE49-F238E27FC236}">
                  <a16:creationId xmlns:a16="http://schemas.microsoft.com/office/drawing/2014/main" id="{322BCC78-4782-40C3-B867-24FC86C304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8783" y="2801568"/>
              <a:ext cx="603115" cy="1731521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ángulo: esquinas redondeadas 26">
              <a:extLst>
                <a:ext uri="{FF2B5EF4-FFF2-40B4-BE49-F238E27FC236}">
                  <a16:creationId xmlns:a16="http://schemas.microsoft.com/office/drawing/2014/main" id="{9F4B9669-9690-4212-AB98-EABCFAAF3A24}"/>
                </a:ext>
              </a:extLst>
            </p:cNvPr>
            <p:cNvSpPr/>
            <p:nvPr/>
          </p:nvSpPr>
          <p:spPr>
            <a:xfrm>
              <a:off x="5713639" y="4533089"/>
              <a:ext cx="4764212" cy="525294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41368837-FD07-4255-B3F4-01682153DD23}"/>
                </a:ext>
              </a:extLst>
            </p:cNvPr>
            <p:cNvSpPr/>
            <p:nvPr/>
          </p:nvSpPr>
          <p:spPr>
            <a:xfrm>
              <a:off x="8456103" y="2491530"/>
              <a:ext cx="603115" cy="310038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426CCF3-26F1-473D-BF82-6ADC752FB2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22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E8E8504-AC8B-498C-92C6-CC027F6A40C5}"/>
              </a:ext>
            </a:extLst>
          </p:cNvPr>
          <p:cNvSpPr txBox="1"/>
          <p:nvPr/>
        </p:nvSpPr>
        <p:spPr>
          <a:xfrm>
            <a:off x="194602" y="833489"/>
            <a:ext cx="11682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ejecución del proceso para ver mapamundi con los resultados de niveles de </a:t>
            </a:r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Aerosoles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9FFA095-8A07-462D-A62A-9015A865D0CC}"/>
              </a:ext>
            </a:extLst>
          </p:cNvPr>
          <p:cNvGrpSpPr/>
          <p:nvPr/>
        </p:nvGrpSpPr>
        <p:grpSpPr>
          <a:xfrm>
            <a:off x="35124" y="1202821"/>
            <a:ext cx="12139682" cy="5426525"/>
            <a:chOff x="35124" y="1202821"/>
            <a:chExt cx="12139682" cy="5426525"/>
          </a:xfrm>
        </p:grpSpPr>
        <p:pic>
          <p:nvPicPr>
            <p:cNvPr id="3" name="Imagen 2" descr="Interfaz de usuario gráfica, Texto, Aplicación, Correo electrónico&#10;&#10;Descripción generada automáticamente">
              <a:extLst>
                <a:ext uri="{FF2B5EF4-FFF2-40B4-BE49-F238E27FC236}">
                  <a16:creationId xmlns:a16="http://schemas.microsoft.com/office/drawing/2014/main" id="{E4552784-4BB9-46A1-AD01-60C868217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24" y="1202821"/>
              <a:ext cx="4868189" cy="3909303"/>
            </a:xfrm>
            <a:prstGeom prst="rect">
              <a:avLst/>
            </a:prstGeom>
          </p:spPr>
        </p:pic>
        <p:pic>
          <p:nvPicPr>
            <p:cNvPr id="4" name="Imagen 3" descr="Pantalla de celular con una pelota de fútbol&#10;&#10;Descripción generada automáticamente con confianza baja">
              <a:extLst>
                <a:ext uri="{FF2B5EF4-FFF2-40B4-BE49-F238E27FC236}">
                  <a16:creationId xmlns:a16="http://schemas.microsoft.com/office/drawing/2014/main" id="{39D94C0F-86CD-4058-926D-07AB6A50F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567" y="2398007"/>
              <a:ext cx="6894239" cy="4231339"/>
            </a:xfrm>
            <a:prstGeom prst="rect">
              <a:avLst/>
            </a:prstGeom>
          </p:spPr>
        </p:pic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7027A6AC-738D-4113-9AA5-BE30FD702A8F}"/>
                </a:ext>
              </a:extLst>
            </p:cNvPr>
            <p:cNvSpPr/>
            <p:nvPr/>
          </p:nvSpPr>
          <p:spPr>
            <a:xfrm>
              <a:off x="358588" y="2043954"/>
              <a:ext cx="4536141" cy="41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79CB818-152A-41CF-ACC2-813ADF750BAF}"/>
                </a:ext>
              </a:extLst>
            </p:cNvPr>
            <p:cNvSpPr/>
            <p:nvPr/>
          </p:nvSpPr>
          <p:spPr>
            <a:xfrm>
              <a:off x="358588" y="3030071"/>
              <a:ext cx="2646450" cy="26739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Cerrar llave 5">
              <a:extLst>
                <a:ext uri="{FF2B5EF4-FFF2-40B4-BE49-F238E27FC236}">
                  <a16:creationId xmlns:a16="http://schemas.microsoft.com/office/drawing/2014/main" id="{E39B6234-6154-42CB-99D0-D82A69FE5AAF}"/>
                </a:ext>
              </a:extLst>
            </p:cNvPr>
            <p:cNvSpPr/>
            <p:nvPr/>
          </p:nvSpPr>
          <p:spPr>
            <a:xfrm>
              <a:off x="5002306" y="2043954"/>
              <a:ext cx="45719" cy="412375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F5E54AF2-B847-400E-A83A-EDE024AEB5B1}"/>
                </a:ext>
              </a:extLst>
            </p:cNvPr>
            <p:cNvSpPr txBox="1"/>
            <p:nvPr/>
          </p:nvSpPr>
          <p:spPr>
            <a:xfrm>
              <a:off x="5111158" y="2059807"/>
              <a:ext cx="7019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Esta instrucción la carga el comando </a:t>
              </a:r>
              <a:r>
                <a:rPr lang="es-CO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Harp</a:t>
              </a:r>
              <a:r>
                <a:rPr lang="es-CO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resultado: Mapamundi </a:t>
              </a:r>
            </a:p>
          </p:txBody>
        </p:sp>
        <p:sp>
          <p:nvSpPr>
            <p:cNvPr id="12" name="Cerrar llave 11">
              <a:extLst>
                <a:ext uri="{FF2B5EF4-FFF2-40B4-BE49-F238E27FC236}">
                  <a16:creationId xmlns:a16="http://schemas.microsoft.com/office/drawing/2014/main" id="{F6EE8E82-25BA-4206-BAEE-CA33FC541E5F}"/>
                </a:ext>
              </a:extLst>
            </p:cNvPr>
            <p:cNvSpPr/>
            <p:nvPr/>
          </p:nvSpPr>
          <p:spPr>
            <a:xfrm>
              <a:off x="3229727" y="2951284"/>
              <a:ext cx="45719" cy="412375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3F2AA802-A96B-4EDD-88D5-98B85A9D32FB}"/>
                </a:ext>
              </a:extLst>
            </p:cNvPr>
            <p:cNvSpPr txBox="1"/>
            <p:nvPr/>
          </p:nvSpPr>
          <p:spPr>
            <a:xfrm>
              <a:off x="3383551" y="2825661"/>
              <a:ext cx="14475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Esta instrucción se da para ver el mapamundi</a:t>
              </a:r>
            </a:p>
          </p:txBody>
        </p:sp>
        <p:sp>
          <p:nvSpPr>
            <p:cNvPr id="8" name="Flecha: a la derecha 7">
              <a:extLst>
                <a:ext uri="{FF2B5EF4-FFF2-40B4-BE49-F238E27FC236}">
                  <a16:creationId xmlns:a16="http://schemas.microsoft.com/office/drawing/2014/main" id="{74CDA6F7-5CD7-4F86-9603-F3F5600564FB}"/>
                </a:ext>
              </a:extLst>
            </p:cNvPr>
            <p:cNvSpPr/>
            <p:nvPr/>
          </p:nvSpPr>
          <p:spPr>
            <a:xfrm>
              <a:off x="4939172" y="3194993"/>
              <a:ext cx="311196" cy="4123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8FC1BF2-7229-4A0D-9A70-5AE139A305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09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3CFD572-08EC-4F9F-A876-ABF1CB1A46A2}"/>
              </a:ext>
            </a:extLst>
          </p:cNvPr>
          <p:cNvSpPr txBox="1"/>
          <p:nvPr/>
        </p:nvSpPr>
        <p:spPr>
          <a:xfrm>
            <a:off x="2140086" y="692471"/>
            <a:ext cx="6482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 cargado, </a:t>
            </a:r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Aerosoles</a:t>
            </a:r>
          </a:p>
        </p:txBody>
      </p:sp>
      <p:sp>
        <p:nvSpPr>
          <p:cNvPr id="3" name="Arco 2">
            <a:extLst>
              <a:ext uri="{FF2B5EF4-FFF2-40B4-BE49-F238E27FC236}">
                <a16:creationId xmlns:a16="http://schemas.microsoft.com/office/drawing/2014/main" id="{87F40BE4-A721-4ED5-BA1A-4C2CD45ED658}"/>
              </a:ext>
            </a:extLst>
          </p:cNvPr>
          <p:cNvSpPr/>
          <p:nvPr/>
        </p:nvSpPr>
        <p:spPr>
          <a:xfrm rot="18228421">
            <a:off x="7899318" y="2296005"/>
            <a:ext cx="3048669" cy="3378803"/>
          </a:xfrm>
          <a:prstGeom prst="arc">
            <a:avLst>
              <a:gd name="adj1" fmla="val 16066484"/>
              <a:gd name="adj2" fmla="val 355059"/>
            </a:avLst>
          </a:prstGeom>
          <a:ln w="25400"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9F8B2C78-3841-4BC1-B587-4EDB23C505CD}"/>
              </a:ext>
            </a:extLst>
          </p:cNvPr>
          <p:cNvGrpSpPr/>
          <p:nvPr/>
        </p:nvGrpSpPr>
        <p:grpSpPr>
          <a:xfrm>
            <a:off x="196823" y="1056931"/>
            <a:ext cx="11478717" cy="4340813"/>
            <a:chOff x="196823" y="1056931"/>
            <a:chExt cx="11478717" cy="4340813"/>
          </a:xfrm>
        </p:grpSpPr>
        <p:pic>
          <p:nvPicPr>
            <p:cNvPr id="12" name="Imagen 11" descr="Captura de pantalla de un celular con una pelota&#10;&#10;Descripción generada automáticamente con confianza media">
              <a:extLst>
                <a:ext uri="{FF2B5EF4-FFF2-40B4-BE49-F238E27FC236}">
                  <a16:creationId xmlns:a16="http://schemas.microsoft.com/office/drawing/2014/main" id="{FCDE6CE1-DC39-482E-BC1C-A762320FF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23" y="1056931"/>
              <a:ext cx="5899107" cy="3645516"/>
            </a:xfrm>
            <a:prstGeom prst="rect">
              <a:avLst/>
            </a:prstGeom>
          </p:spPr>
        </p:pic>
        <p:pic>
          <p:nvPicPr>
            <p:cNvPr id="13" name="Imagen 12" descr="Imagen que contiene Interfaz de usuario gráfica&#10;&#10;Descripción generada automáticamente">
              <a:extLst>
                <a:ext uri="{FF2B5EF4-FFF2-40B4-BE49-F238E27FC236}">
                  <a16:creationId xmlns:a16="http://schemas.microsoft.com/office/drawing/2014/main" id="{CD98F9A6-782F-4869-9811-68DF29FAC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9192" y="1463294"/>
              <a:ext cx="6066348" cy="3753170"/>
            </a:xfrm>
            <a:prstGeom prst="rect">
              <a:avLst/>
            </a:prstGeom>
          </p:spPr>
        </p:pic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0EE8DF38-81C0-48C5-8B00-BE7491DD9070}"/>
                </a:ext>
              </a:extLst>
            </p:cNvPr>
            <p:cNvSpPr/>
            <p:nvPr/>
          </p:nvSpPr>
          <p:spPr>
            <a:xfrm>
              <a:off x="9748008" y="2768367"/>
              <a:ext cx="1803633" cy="2206304"/>
            </a:xfrm>
            <a:prstGeom prst="roundRect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4E784992-B2B9-4892-B6AB-BDBE75630936}"/>
                </a:ext>
              </a:extLst>
            </p:cNvPr>
            <p:cNvSpPr txBox="1"/>
            <p:nvPr/>
          </p:nvSpPr>
          <p:spPr>
            <a:xfrm>
              <a:off x="757155" y="5028412"/>
              <a:ext cx="4255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El mapamundi se puede rotar con el mouse</a:t>
              </a: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B2AC055-9BDB-4AA4-B04C-47CEA9E1CD3B}"/>
              </a:ext>
            </a:extLst>
          </p:cNvPr>
          <p:cNvSpPr txBox="1"/>
          <p:nvPr/>
        </p:nvSpPr>
        <p:spPr>
          <a:xfrm>
            <a:off x="348209" y="5710723"/>
            <a:ext cx="113273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 dirty="0">
                <a:latin typeface="Arial" panose="020B0604020202020204" pitchFamily="34" charset="0"/>
                <a:cs typeface="Arial" panose="020B0604020202020204" pitchFamily="34" charset="0"/>
              </a:rPr>
              <a:t>http://umd.uniminuto.edu/web/pcis/mapas-satelitales/-/asset_publisher/a64ahFMouwal/content/analisis-de-la-calidad-del-aire-polo-a-polo-y-detalle-del-mundo?inheritRedirect=false&amp;redirect=http%3A%2F%2Fumd.uniminuto.edu%2Fweb%2Fpcis%2Fmapas-satelitales%3Fp_p_id%3D101_INSTANCE_a64ahFMouwal%26p_p_lifecycle%3D0%26p_p_state%3Dnormal%26p_p_mode%3Dview%26p_p_col_id%3Dcolumn-1%26p_p_col_count%3D1</a:t>
            </a:r>
          </a:p>
        </p:txBody>
      </p:sp>
      <p:pic>
        <p:nvPicPr>
          <p:cNvPr id="14" name="Imagen 1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CB17DE0-10CF-45FF-A8DA-4A3A08FC99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30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3CFD572-08EC-4F9F-A876-ABF1CB1A46A2}"/>
              </a:ext>
            </a:extLst>
          </p:cNvPr>
          <p:cNvSpPr txBox="1"/>
          <p:nvPr/>
        </p:nvSpPr>
        <p:spPr>
          <a:xfrm>
            <a:off x="3783787" y="709787"/>
            <a:ext cx="387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</a:t>
            </a:r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FD4D061-6FD0-4F76-96C1-C3F3827185A6}"/>
              </a:ext>
            </a:extLst>
          </p:cNvPr>
          <p:cNvSpPr txBox="1"/>
          <p:nvPr/>
        </p:nvSpPr>
        <p:spPr>
          <a:xfrm>
            <a:off x="1581631" y="1334110"/>
            <a:ext cx="7465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Se  repite el proceso con los datos adecuados como se muestra al comienzo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96C05FB-2AB3-49F5-9976-8DD858FACF17}"/>
              </a:ext>
            </a:extLst>
          </p:cNvPr>
          <p:cNvSpPr/>
          <p:nvPr/>
        </p:nvSpPr>
        <p:spPr>
          <a:xfrm>
            <a:off x="1775521" y="2025474"/>
            <a:ext cx="7059225" cy="2178646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A23986-5738-4BC1-9639-69EBD6740210}"/>
              </a:ext>
            </a:extLst>
          </p:cNvPr>
          <p:cNvSpPr txBox="1"/>
          <p:nvPr/>
        </p:nvSpPr>
        <p:spPr>
          <a:xfrm>
            <a:off x="2105045" y="1929777"/>
            <a:ext cx="640017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Análisis de contaminación de </a:t>
            </a:r>
            <a:r>
              <a:rPr lang="es-CO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No2</a:t>
            </a:r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 en el mundo y su relación con el Corona Virus</a:t>
            </a:r>
          </a:p>
          <a:p>
            <a:pPr algn="ctr"/>
            <a:endParaRPr lang="es-CO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Satélite </a:t>
            </a:r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Sentinel</a:t>
            </a:r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 -5</a:t>
            </a:r>
          </a:p>
          <a:p>
            <a:pPr algn="ctr"/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Herramienta utilizada </a:t>
            </a:r>
            <a:r>
              <a:rPr lang="es-CO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VISAN</a:t>
            </a:r>
          </a:p>
          <a:p>
            <a:pPr algn="ctr"/>
            <a:r>
              <a:rPr lang="es-CO" sz="900" dirty="0">
                <a:latin typeface="Arial" panose="020B0604020202020204" pitchFamily="34" charset="0"/>
                <a:cs typeface="Arial" panose="020B0604020202020204" pitchFamily="34" charset="0"/>
              </a:rPr>
              <a:t>Datos del vuelo en</a:t>
            </a:r>
          </a:p>
          <a:p>
            <a:pPr algn="just"/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S5P_OFFL_</a:t>
            </a:r>
            <a:r>
              <a:rPr lang="fr-FR" sz="1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L2__NO2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_20191031T171217_20191031T185347_10617_01_010302_20191106T191523.nc</a:t>
            </a:r>
          </a:p>
          <a:p>
            <a:pPr algn="just"/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S5P_OFFL_L2__NO2____20191125T123732_20191125T141901_10969_01_010302_20191201T151046.nc</a:t>
            </a:r>
          </a:p>
          <a:p>
            <a:pPr algn="just"/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S5P_OFFL_L2__NO2____20191129T112112_20191129T130241_11025_01_010302_20191205T142410.nc</a:t>
            </a:r>
          </a:p>
          <a:p>
            <a:pPr algn="just"/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S5P_OFFL_L2__NO2____20191130T023438_20191130T041608_11034_01_010302_20191206T044528.nc</a:t>
            </a:r>
          </a:p>
          <a:p>
            <a:pPr algn="just"/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S5P_OFFL_</a:t>
            </a:r>
            <a:r>
              <a:rPr lang="fr-FR" sz="1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L2__NO2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_20191130T160636_20191130T174805_11042_01_010302_20191206T184245.nc</a:t>
            </a:r>
          </a:p>
          <a:p>
            <a:pPr algn="just"/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S5P_OFFL_L2__NO2____20191201T104302_20191201T122432_11053_01_010302_20191207T132326.nc</a:t>
            </a:r>
          </a:p>
          <a:p>
            <a:pPr algn="just"/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S5P_OFFL_L2__NO2____20191216T073839_20191216T092009_11264_01_010302_20191219T121657.nc</a:t>
            </a:r>
          </a:p>
          <a:p>
            <a:pPr algn="just"/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S5P_OFFL_L2__NO2____20191217T071936_20191217T090106_11278_01_010302_20191220T022829.nc</a:t>
            </a:r>
          </a:p>
          <a:p>
            <a:endParaRPr lang="es-CO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Fecha de vuelos Octubre – Noviembre de 2019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955B16E-5EFF-4658-99A0-A30F6BAFA8CC}"/>
              </a:ext>
            </a:extLst>
          </p:cNvPr>
          <p:cNvSpPr txBox="1"/>
          <p:nvPr/>
        </p:nvSpPr>
        <p:spPr>
          <a:xfrm>
            <a:off x="2891074" y="4362814"/>
            <a:ext cx="57789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Tipo de Producto L2__NO2, Nivel de procesamiento L2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4911E6D-A1F2-41A6-8A9C-B28928D9D230}"/>
              </a:ext>
            </a:extLst>
          </p:cNvPr>
          <p:cNvSpPr txBox="1"/>
          <p:nvPr/>
        </p:nvSpPr>
        <p:spPr>
          <a:xfrm>
            <a:off x="427300" y="5040086"/>
            <a:ext cx="106108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>
                <a:solidFill>
                  <a:schemeClr val="accent1"/>
                </a:solidFill>
              </a:rPr>
              <a:t>Nota: el </a:t>
            </a:r>
            <a:r>
              <a:rPr lang="es-CO" dirty="0">
                <a:solidFill>
                  <a:srgbClr val="C00000"/>
                </a:solidFill>
              </a:rPr>
              <a:t>tipo de producto </a:t>
            </a:r>
            <a:r>
              <a:rPr lang="es-CO" dirty="0">
                <a:solidFill>
                  <a:schemeClr val="accent1"/>
                </a:solidFill>
              </a:rPr>
              <a:t>mencionado es muy importante en el momento de usar el Open Access Hub para escoger los territorios pues definen los sensores que se usarán y que son diferentes para el caso de Aerosol o del NO2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0C4EF557-80B1-4640-9B99-2B18DF3542B8}"/>
              </a:ext>
            </a:extLst>
          </p:cNvPr>
          <p:cNvCxnSpPr>
            <a:cxnSpLocks/>
          </p:cNvCxnSpPr>
          <p:nvPr/>
        </p:nvCxnSpPr>
        <p:spPr>
          <a:xfrm flipV="1">
            <a:off x="1935805" y="4615121"/>
            <a:ext cx="2548646" cy="424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27C095D1-8DA1-436B-B063-E448977F944D}"/>
              </a:ext>
            </a:extLst>
          </p:cNvPr>
          <p:cNvSpPr/>
          <p:nvPr/>
        </p:nvSpPr>
        <p:spPr>
          <a:xfrm>
            <a:off x="1241889" y="4985368"/>
            <a:ext cx="1763149" cy="43016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7A521012-C2D6-408A-BBF4-53388F9934A8}"/>
              </a:ext>
            </a:extLst>
          </p:cNvPr>
          <p:cNvSpPr/>
          <p:nvPr/>
        </p:nvSpPr>
        <p:spPr>
          <a:xfrm>
            <a:off x="3055837" y="2707322"/>
            <a:ext cx="564204" cy="1333686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AEA29C79-AE7E-4F57-B933-D46466F65DC8}"/>
              </a:ext>
            </a:extLst>
          </p:cNvPr>
          <p:cNvSpPr/>
          <p:nvPr/>
        </p:nvSpPr>
        <p:spPr>
          <a:xfrm>
            <a:off x="4848496" y="4321990"/>
            <a:ext cx="932032" cy="379378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FB5F52A-94FE-41B4-A5E6-456482885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01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12609766-0986-4A5B-9B48-EEE05CD652FA}"/>
              </a:ext>
            </a:extLst>
          </p:cNvPr>
          <p:cNvGrpSpPr/>
          <p:nvPr/>
        </p:nvGrpSpPr>
        <p:grpSpPr>
          <a:xfrm>
            <a:off x="1091038" y="1252893"/>
            <a:ext cx="8422078" cy="5184938"/>
            <a:chOff x="1091038" y="1819693"/>
            <a:chExt cx="7406265" cy="4618138"/>
          </a:xfrm>
        </p:grpSpPr>
        <p:pic>
          <p:nvPicPr>
            <p:cNvPr id="8" name="Imagen 7" descr="Interfaz de usuario gráfica, Aplicación, Word&#10;&#10;Descripción generada automáticamente">
              <a:extLst>
                <a:ext uri="{FF2B5EF4-FFF2-40B4-BE49-F238E27FC236}">
                  <a16:creationId xmlns:a16="http://schemas.microsoft.com/office/drawing/2014/main" id="{128EE508-B0E3-4C0A-AEBD-919F895E3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862" y="1819693"/>
              <a:ext cx="7211441" cy="4056435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911193E7-B9E6-4EF1-8546-3559303B7A29}"/>
                </a:ext>
              </a:extLst>
            </p:cNvPr>
            <p:cNvSpPr txBox="1"/>
            <p:nvPr/>
          </p:nvSpPr>
          <p:spPr>
            <a:xfrm>
              <a:off x="4521303" y="3429000"/>
              <a:ext cx="26084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File/</a:t>
              </a:r>
              <a:r>
                <a:rPr lang="es-CO" b="1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Browse</a:t>
              </a:r>
              <a:r>
                <a:rPr lang="es-CO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producto </a:t>
              </a:r>
            </a:p>
            <a:p>
              <a:r>
                <a:rPr lang="es-CO" dirty="0">
                  <a:latin typeface="Arial" panose="020B0604020202020204" pitchFamily="34" charset="0"/>
                  <a:cs typeface="Arial" panose="020B0604020202020204" pitchFamily="34" charset="0"/>
                </a:rPr>
                <a:t>para leer archivo</a:t>
              </a:r>
            </a:p>
          </p:txBody>
        </p:sp>
        <p:cxnSp>
          <p:nvCxnSpPr>
            <p:cNvPr id="6" name="Conector recto de flecha 5">
              <a:extLst>
                <a:ext uri="{FF2B5EF4-FFF2-40B4-BE49-F238E27FC236}">
                  <a16:creationId xmlns:a16="http://schemas.microsoft.com/office/drawing/2014/main" id="{F6A0196C-65C3-46C1-B463-EB3A31BEFB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15361" y="2457033"/>
              <a:ext cx="3254930" cy="9719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Imagen 2" descr="Captura de pantalla de un celular&#10;&#10;Descripción generada automáticamente">
              <a:extLst>
                <a:ext uri="{FF2B5EF4-FFF2-40B4-BE49-F238E27FC236}">
                  <a16:creationId xmlns:a16="http://schemas.microsoft.com/office/drawing/2014/main" id="{10302007-57A8-4542-8477-47DDC6C3D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038" y="3300831"/>
              <a:ext cx="2791187" cy="3137000"/>
            </a:xfrm>
            <a:prstGeom prst="rect">
              <a:avLst/>
            </a:prstGeom>
          </p:spPr>
        </p:pic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83D238E-87C9-448D-9B20-4D7F777A11EF}"/>
              </a:ext>
            </a:extLst>
          </p:cNvPr>
          <p:cNvSpPr txBox="1"/>
          <p:nvPr/>
        </p:nvSpPr>
        <p:spPr>
          <a:xfrm>
            <a:off x="3393082" y="692471"/>
            <a:ext cx="522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 producto </a:t>
            </a:r>
            <a:r>
              <a:rPr lang="es-CO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Aerosoles</a:t>
            </a:r>
            <a:endParaRPr lang="es-CO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A43CBCC4-6ECF-4A59-A99B-3BA3BBD8C6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80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3CFD572-08EC-4F9F-A876-ABF1CB1A46A2}"/>
              </a:ext>
            </a:extLst>
          </p:cNvPr>
          <p:cNvSpPr txBox="1"/>
          <p:nvPr/>
        </p:nvSpPr>
        <p:spPr>
          <a:xfrm>
            <a:off x="3783787" y="709787"/>
            <a:ext cx="387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</a:t>
            </a:r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NO2</a:t>
            </a:r>
          </a:p>
        </p:txBody>
      </p:sp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38986CD4-13B4-48F5-9A59-EE7A71AE3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0" y="1079119"/>
            <a:ext cx="6037215" cy="3291545"/>
          </a:xfrm>
          <a:prstGeom prst="rect">
            <a:avLst/>
          </a:prstGeom>
        </p:spPr>
      </p:pic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0800991E-BB5B-4191-8125-E027878FB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391" y="1120788"/>
            <a:ext cx="5333874" cy="526007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FCB7554-CA1A-4BD8-8539-6AB87301AF42}"/>
              </a:ext>
            </a:extLst>
          </p:cNvPr>
          <p:cNvSpPr txBox="1"/>
          <p:nvPr/>
        </p:nvSpPr>
        <p:spPr>
          <a:xfrm>
            <a:off x="175486" y="5501882"/>
            <a:ext cx="60946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https://www.unigis.es/teledeteccion-y-python-para-analizar-los-efectos-de-la-covid-19/</a:t>
            </a:r>
          </a:p>
        </p:txBody>
      </p:sp>
      <p:pic>
        <p:nvPicPr>
          <p:cNvPr id="9" name="Imagen 8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A732A554-B430-4351-AE5A-7E827D1626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21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3CFD572-08EC-4F9F-A876-ABF1CB1A46A2}"/>
              </a:ext>
            </a:extLst>
          </p:cNvPr>
          <p:cNvSpPr txBox="1"/>
          <p:nvPr/>
        </p:nvSpPr>
        <p:spPr>
          <a:xfrm>
            <a:off x="3783787" y="709787"/>
            <a:ext cx="387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</a:t>
            </a:r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NO2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A3FB768A-D891-41D6-BB65-BFD47816172A}"/>
              </a:ext>
            </a:extLst>
          </p:cNvPr>
          <p:cNvGrpSpPr/>
          <p:nvPr/>
        </p:nvGrpSpPr>
        <p:grpSpPr>
          <a:xfrm>
            <a:off x="216696" y="1086645"/>
            <a:ext cx="11739266" cy="5312667"/>
            <a:chOff x="216696" y="1086645"/>
            <a:chExt cx="11739266" cy="5312667"/>
          </a:xfrm>
        </p:grpSpPr>
        <p:pic>
          <p:nvPicPr>
            <p:cNvPr id="5" name="Imagen 4" descr="Interfaz de usuario gráfica, Texto, Aplicación, Correo electrónico&#10;&#10;Descripción generada automáticamente">
              <a:extLst>
                <a:ext uri="{FF2B5EF4-FFF2-40B4-BE49-F238E27FC236}">
                  <a16:creationId xmlns:a16="http://schemas.microsoft.com/office/drawing/2014/main" id="{696F7744-4A40-429C-9C2A-E6D29708A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96" y="1086645"/>
              <a:ext cx="6808402" cy="5153901"/>
            </a:xfrm>
            <a:prstGeom prst="rect">
              <a:avLst/>
            </a:prstGeom>
          </p:spPr>
        </p:pic>
        <p:pic>
          <p:nvPicPr>
            <p:cNvPr id="8" name="Imagen 7" descr="Interfaz de usuario gráfica&#10;&#10;Descripción generada automáticamente">
              <a:extLst>
                <a:ext uri="{FF2B5EF4-FFF2-40B4-BE49-F238E27FC236}">
                  <a16:creationId xmlns:a16="http://schemas.microsoft.com/office/drawing/2014/main" id="{142E342E-33B8-465F-A136-733413707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779060"/>
              <a:ext cx="5859962" cy="3620252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0C4E061-ED95-4DEC-AB1D-3C4AE6211A7C}"/>
                </a:ext>
              </a:extLst>
            </p:cNvPr>
            <p:cNvSpPr txBox="1"/>
            <p:nvPr/>
          </p:nvSpPr>
          <p:spPr>
            <a:xfrm>
              <a:off x="717466" y="3919620"/>
              <a:ext cx="5263131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0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no2 = </a:t>
              </a:r>
              <a:r>
                <a:rPr lang="es-CO" sz="10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harp.import_product</a:t>
              </a:r>
              <a:r>
                <a:rPr lang="es-CO" sz="10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s-CO" sz="10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r"D</a:t>
              </a:r>
              <a:r>
                <a:rPr lang="es-CO" sz="10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:\mapas\calidad-del-aire\tutorial\no2\datos-del-satelite\S5P_OFFL_L2__NO2____20191031T171217_20191031T185347_10617_01_010302_20191106T191523.nc")</a:t>
              </a:r>
            </a:p>
          </p:txBody>
        </p: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1418F37B-0A5F-49FC-A5EE-6BB5D1983B09}"/>
                </a:ext>
              </a:extLst>
            </p:cNvPr>
            <p:cNvSpPr/>
            <p:nvPr/>
          </p:nvSpPr>
          <p:spPr>
            <a:xfrm>
              <a:off x="646999" y="2222859"/>
              <a:ext cx="5947795" cy="44001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4" name="Conector recto de flecha 3">
              <a:extLst>
                <a:ext uri="{FF2B5EF4-FFF2-40B4-BE49-F238E27FC236}">
                  <a16:creationId xmlns:a16="http://schemas.microsoft.com/office/drawing/2014/main" id="{87D3226D-D587-4115-9963-E3A664F448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54190" y="2717504"/>
              <a:ext cx="2467102" cy="12021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Cerrar llave 2">
              <a:extLst>
                <a:ext uri="{FF2B5EF4-FFF2-40B4-BE49-F238E27FC236}">
                  <a16:creationId xmlns:a16="http://schemas.microsoft.com/office/drawing/2014/main" id="{748A7BA9-BDB5-48B2-AEA8-009E93C7E719}"/>
                </a:ext>
              </a:extLst>
            </p:cNvPr>
            <p:cNvSpPr/>
            <p:nvPr/>
          </p:nvSpPr>
          <p:spPr>
            <a:xfrm>
              <a:off x="7126941" y="2231473"/>
              <a:ext cx="89647" cy="440010"/>
            </a:xfrm>
            <a:prstGeom prst="rightBrac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FA893E2-F9B3-4D9C-A72C-F387DF5E56D5}"/>
                </a:ext>
              </a:extLst>
            </p:cNvPr>
            <p:cNvSpPr txBox="1"/>
            <p:nvPr/>
          </p:nvSpPr>
          <p:spPr>
            <a:xfrm>
              <a:off x="7247912" y="2132729"/>
              <a:ext cx="4485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600" dirty="0">
                  <a:latin typeface="Arial" panose="020B0604020202020204" pitchFamily="34" charset="0"/>
                  <a:cs typeface="Arial" panose="020B0604020202020204" pitchFamily="34" charset="0"/>
                </a:rPr>
                <a:t>Este comando se debe dar “a mano” para poner la información disponible</a:t>
              </a: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09CA0700-83B5-412B-94A9-54A9CE4CAAC9}"/>
                </a:ext>
              </a:extLst>
            </p:cNvPr>
            <p:cNvSpPr/>
            <p:nvPr/>
          </p:nvSpPr>
          <p:spPr>
            <a:xfrm>
              <a:off x="860612" y="2680448"/>
              <a:ext cx="806823" cy="20618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Cerrar llave 9">
              <a:extLst>
                <a:ext uri="{FF2B5EF4-FFF2-40B4-BE49-F238E27FC236}">
                  <a16:creationId xmlns:a16="http://schemas.microsoft.com/office/drawing/2014/main" id="{20CC1E4D-EF09-4BB5-9534-51F813B7066C}"/>
                </a:ext>
              </a:extLst>
            </p:cNvPr>
            <p:cNvSpPr/>
            <p:nvPr/>
          </p:nvSpPr>
          <p:spPr>
            <a:xfrm>
              <a:off x="1782838" y="2689412"/>
              <a:ext cx="107411" cy="206189"/>
            </a:xfrm>
            <a:prstGeom prst="rightBrac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0885B37A-D8DA-4FC7-9340-DB6B5BBB6227}"/>
                </a:ext>
              </a:extLst>
            </p:cNvPr>
            <p:cNvSpPr txBox="1"/>
            <p:nvPr/>
          </p:nvSpPr>
          <p:spPr>
            <a:xfrm>
              <a:off x="1921573" y="2598747"/>
              <a:ext cx="3867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dirty="0">
                  <a:latin typeface="Arial" panose="020B0604020202020204" pitchFamily="34" charset="0"/>
                  <a:cs typeface="Arial" panose="020B0604020202020204" pitchFamily="34" charset="0"/>
                </a:rPr>
                <a:t>Para generar el mapamundi de la franja polo a polo recorrida por el satélite</a:t>
              </a:r>
            </a:p>
          </p:txBody>
        </p:sp>
      </p:grpSp>
      <p:pic>
        <p:nvPicPr>
          <p:cNvPr id="17" name="Imagen 16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A34D3AD6-1E47-4780-854B-19D582A271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56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906E99-2AB8-4CB8-9688-92FAC19A853A}"/>
              </a:ext>
            </a:extLst>
          </p:cNvPr>
          <p:cNvSpPr txBox="1"/>
          <p:nvPr/>
        </p:nvSpPr>
        <p:spPr>
          <a:xfrm>
            <a:off x="3321509" y="1128339"/>
            <a:ext cx="5993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Estos son los viajes satelitales escogidos para este taller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BFAC13B-5640-4FA3-993A-09D9E4607DB0}"/>
              </a:ext>
            </a:extLst>
          </p:cNvPr>
          <p:cNvSpPr txBox="1"/>
          <p:nvPr/>
        </p:nvSpPr>
        <p:spPr>
          <a:xfrm>
            <a:off x="-460654" y="1572546"/>
            <a:ext cx="7384714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Análisis de calidad de Aire, </a:t>
            </a:r>
            <a:r>
              <a:rPr lang="es-CO" dirty="0">
                <a:solidFill>
                  <a:srgbClr val="FF0000"/>
                </a:solidFill>
              </a:rPr>
              <a:t>Aerosol</a:t>
            </a:r>
            <a:r>
              <a:rPr lang="es-CO" dirty="0"/>
              <a:t>,  zona Latinoamérica</a:t>
            </a:r>
          </a:p>
          <a:p>
            <a:r>
              <a:rPr lang="es-CO" dirty="0"/>
              <a:t>Bogotá</a:t>
            </a:r>
          </a:p>
          <a:p>
            <a:r>
              <a:rPr lang="es-CO" dirty="0"/>
              <a:t>Satélite Sentinel-5</a:t>
            </a:r>
          </a:p>
          <a:p>
            <a:r>
              <a:rPr lang="es-CO" dirty="0"/>
              <a:t>Herramienta utilizada </a:t>
            </a:r>
            <a:r>
              <a:rPr lang="es-CO" dirty="0">
                <a:solidFill>
                  <a:srgbClr val="C00000"/>
                </a:solidFill>
              </a:rPr>
              <a:t>VISAN</a:t>
            </a:r>
          </a:p>
          <a:p>
            <a:r>
              <a:rPr lang="es-CO" sz="900" b="0" dirty="0"/>
              <a:t>Datos del vuelo en: </a:t>
            </a:r>
          </a:p>
          <a:p>
            <a:pPr algn="ctr">
              <a:defRPr/>
            </a:pPr>
            <a:r>
              <a:rPr lang="es-CO" sz="900" dirty="0">
                <a:latin typeface="Arial" panose="020B0604020202020204" pitchFamily="34" charset="0"/>
                <a:cs typeface="Arial" panose="020B0604020202020204" pitchFamily="34" charset="0"/>
              </a:rPr>
              <a:t>S5P_OFFL_L2__AER_AI_20200422T111227_20200422T125357_13082_01_010302_20200424T010300.nc S5P_OFFL_L2__AER_AI_20200422T125357_20200422T143527_13083_01_010302_20200424T024058.nc S5P_OFFL_L2__AER_AI_20200422T161657_20200422T175828_13085_01_010302_20200424T060303.nc S5P_OFFL_L2__AER_AI_20200422T175828_20200422T193958_13086_01_010302_20200424T074108.nc S5P_OFFL_L2__AER_AI_20200422T193958_20200422T212128_13087_01_010302_20200424T093130.nc S5P_OFFL_L2__AER_AI_20200423T022559_20200423T040729_13091_01_010302_20200424T161129.nc, S5P_OFFL_L2__AER_AI_20200423T040729_20200423T054859_13092_01_010302_20200424T175133.nc S5P_OFFL_L2__AER_AI_20200423T054859_20200423T073030_13093_01_010302_20200424T193151.nc</a:t>
            </a:r>
            <a:endParaRPr lang="es-CO" sz="1000" dirty="0"/>
          </a:p>
          <a:p>
            <a:r>
              <a:rPr lang="es-CO" dirty="0"/>
              <a:t>Fecha de vuelos Noviembre 19 de 2019 y Marzo 8 de 2020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44BE447-2677-4502-A408-1E32E129D9BB}"/>
              </a:ext>
            </a:extLst>
          </p:cNvPr>
          <p:cNvSpPr txBox="1"/>
          <p:nvPr/>
        </p:nvSpPr>
        <p:spPr>
          <a:xfrm>
            <a:off x="3663283" y="692471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características de los vuelos</a:t>
            </a: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1430FF39-8B40-496B-9830-CC460B7EA2C9}"/>
              </a:ext>
            </a:extLst>
          </p:cNvPr>
          <p:cNvGrpSpPr/>
          <p:nvPr/>
        </p:nvGrpSpPr>
        <p:grpSpPr>
          <a:xfrm>
            <a:off x="161872" y="1497671"/>
            <a:ext cx="12030128" cy="4560969"/>
            <a:chOff x="161872" y="1497671"/>
            <a:chExt cx="12030128" cy="4560969"/>
          </a:xfrm>
        </p:grpSpPr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3E4B4279-C8D6-4A2D-B390-51A1020EDADB}"/>
                </a:ext>
              </a:extLst>
            </p:cNvPr>
            <p:cNvSpPr/>
            <p:nvPr/>
          </p:nvSpPr>
          <p:spPr>
            <a:xfrm>
              <a:off x="161872" y="4003991"/>
              <a:ext cx="1741108" cy="372097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A79D65BB-F013-4254-A27C-D19B42E4C780}"/>
                </a:ext>
              </a:extLst>
            </p:cNvPr>
            <p:cNvSpPr txBox="1"/>
            <p:nvPr/>
          </p:nvSpPr>
          <p:spPr>
            <a:xfrm>
              <a:off x="6101622" y="1497671"/>
              <a:ext cx="6090378" cy="22621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Análisis de contaminación de No2 en el mundo vs Corona Virus</a:t>
              </a:r>
            </a:p>
            <a:p>
              <a:pPr algn="ctr"/>
              <a:r>
                <a:rPr lang="es-CO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Bogotá</a:t>
              </a:r>
            </a:p>
            <a:p>
              <a:pPr algn="ctr"/>
              <a:r>
                <a:rPr lang="es-CO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Satélite Sentinel-5</a:t>
              </a:r>
            </a:p>
            <a:p>
              <a:pPr algn="ctr"/>
              <a:r>
                <a:rPr lang="es-CO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Herramienta utilizada </a:t>
              </a:r>
              <a:r>
                <a:rPr lang="es-CO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VISAN</a:t>
              </a:r>
            </a:p>
            <a:p>
              <a:pPr algn="ctr"/>
              <a:r>
                <a:rPr lang="es-CO" sz="900" dirty="0">
                  <a:latin typeface="Arial" panose="020B0604020202020204" pitchFamily="34" charset="0"/>
                  <a:cs typeface="Arial" panose="020B0604020202020204" pitchFamily="34" charset="0"/>
                </a:rPr>
                <a:t>Datos del vuelo en:</a:t>
              </a:r>
            </a:p>
            <a:p>
              <a:r>
                <a:rPr lang="fr-F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S5P_OFFL_L2__NO2_20191031T171217_20191031T185347_10617_01_010302_20191106T191523.nc</a:t>
              </a:r>
            </a:p>
            <a:p>
              <a:r>
                <a:rPr lang="fr-F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S5P_OFFL_L2__NO2____20191125T123732_20191125T141901_10969_01_010302_20191201T151046.nc</a:t>
              </a:r>
            </a:p>
            <a:p>
              <a:r>
                <a:rPr lang="fr-F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S5P_OFFL_L2__NO2____20191129T112112_20191129T130241_11025_01_010302_20191205T142410.nc</a:t>
              </a:r>
            </a:p>
            <a:p>
              <a:r>
                <a:rPr lang="fr-F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S5P_OFFL_L2__NO2____20191130T023438_20191130T041608_11034_01_010302_20191206T044528.nc</a:t>
              </a:r>
            </a:p>
            <a:p>
              <a:r>
                <a:rPr lang="fr-F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S5P_OFFL_L2__NO2_20191130T160636_20191130T174805_11042_01_010302_20191206T184245.nc</a:t>
              </a:r>
            </a:p>
            <a:p>
              <a:r>
                <a:rPr lang="fr-F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S5P_OFFL_L2__NO2____20191201T104302_20191201T122432_11053_01_010302_20191207T132326.nc</a:t>
              </a:r>
            </a:p>
            <a:p>
              <a:r>
                <a:rPr lang="fr-F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S5P_OFFL_L2__NO2____20191216T073839_20191216T092009_11264_01_010302_20191219T121657.nc</a:t>
              </a:r>
            </a:p>
            <a:p>
              <a:r>
                <a:rPr lang="fr-F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S5P_OFFL_L2__NO2____20191217T071936_20191217T090106_11278_01_010302_20191220T022829.nc</a:t>
              </a:r>
              <a:endParaRPr lang="es-CO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CO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Fecha de vuelos Octubre – Noviembre de 2019</a:t>
              </a:r>
            </a:p>
          </p:txBody>
        </p:sp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3FD07771-304C-4025-BFE2-E10AE8B70172}"/>
                </a:ext>
              </a:extLst>
            </p:cNvPr>
            <p:cNvSpPr/>
            <p:nvPr/>
          </p:nvSpPr>
          <p:spPr>
            <a:xfrm>
              <a:off x="251369" y="1540575"/>
              <a:ext cx="5840512" cy="2219254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9161D52C-5669-4958-A0A1-522E296C216E}"/>
                </a:ext>
              </a:extLst>
            </p:cNvPr>
            <p:cNvSpPr/>
            <p:nvPr/>
          </p:nvSpPr>
          <p:spPr>
            <a:xfrm>
              <a:off x="6115406" y="1540574"/>
              <a:ext cx="5956213" cy="2208589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DF6033A7-8CB7-4982-83F4-C8A49CC83507}"/>
                </a:ext>
              </a:extLst>
            </p:cNvPr>
            <p:cNvSpPr txBox="1"/>
            <p:nvPr/>
          </p:nvSpPr>
          <p:spPr>
            <a:xfrm>
              <a:off x="251369" y="4036828"/>
              <a:ext cx="583351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Tipo de Producto   L2__AER_AI, Nivel de procesamiento L2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AEF93BE1-A9DA-44D7-9322-6C20DC53844A}"/>
                </a:ext>
              </a:extLst>
            </p:cNvPr>
            <p:cNvSpPr txBox="1"/>
            <p:nvPr/>
          </p:nvSpPr>
          <p:spPr>
            <a:xfrm>
              <a:off x="6091881" y="4036828"/>
              <a:ext cx="56104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CO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Tipo de Producto   L2__NO2, Nivel de procesamiento L2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0AB500E0-4FCB-46FC-8ED0-39D7DA1FF124}"/>
                </a:ext>
              </a:extLst>
            </p:cNvPr>
            <p:cNvSpPr txBox="1"/>
            <p:nvPr/>
          </p:nvSpPr>
          <p:spPr>
            <a:xfrm>
              <a:off x="659723" y="5227643"/>
              <a:ext cx="1030145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CO" dirty="0">
                  <a:solidFill>
                    <a:schemeClr val="accent1"/>
                  </a:solidFill>
                </a:rPr>
                <a:t>Nota: el </a:t>
              </a:r>
              <a:r>
                <a:rPr lang="es-CO" dirty="0">
                  <a:solidFill>
                    <a:srgbClr val="C00000"/>
                  </a:solidFill>
                </a:rPr>
                <a:t>tipo de producto </a:t>
              </a:r>
              <a:r>
                <a:rPr lang="es-CO" dirty="0">
                  <a:solidFill>
                    <a:schemeClr val="accent1"/>
                  </a:solidFill>
                </a:rPr>
                <a:t>mencionado es muy importante en el momento de usar el Open Access Hub para escoger los territorios pues definen los sensores que se usarán y que son diferentes para el caso de Aerosol o del NO2</a:t>
              </a:r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24F0E469-63C7-4CF5-95CA-7C770508B046}"/>
                </a:ext>
              </a:extLst>
            </p:cNvPr>
            <p:cNvSpPr/>
            <p:nvPr/>
          </p:nvSpPr>
          <p:spPr>
            <a:xfrm>
              <a:off x="6023295" y="3970292"/>
              <a:ext cx="1691514" cy="436947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6" name="Conector recto de flecha 5">
              <a:extLst>
                <a:ext uri="{FF2B5EF4-FFF2-40B4-BE49-F238E27FC236}">
                  <a16:creationId xmlns:a16="http://schemas.microsoft.com/office/drawing/2014/main" id="{91B6A76D-0548-4004-893E-4AFF458A57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83850" y="4330625"/>
              <a:ext cx="306243" cy="7734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de flecha 18">
              <a:extLst>
                <a:ext uri="{FF2B5EF4-FFF2-40B4-BE49-F238E27FC236}">
                  <a16:creationId xmlns:a16="http://schemas.microsoft.com/office/drawing/2014/main" id="{8B64D905-F1DD-4755-9684-18A4FED32A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5124" y="4336958"/>
              <a:ext cx="2916757" cy="9012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E8ED94A8-1458-4409-A1EF-334DFDF93F98}"/>
                </a:ext>
              </a:extLst>
            </p:cNvPr>
            <p:cNvSpPr/>
            <p:nvPr/>
          </p:nvSpPr>
          <p:spPr>
            <a:xfrm>
              <a:off x="1463380" y="5172925"/>
              <a:ext cx="1711744" cy="430163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1B382411-4FC7-4379-BFCD-61E7D5C12C67}"/>
                </a:ext>
              </a:extLst>
            </p:cNvPr>
            <p:cNvSpPr/>
            <p:nvPr/>
          </p:nvSpPr>
          <p:spPr>
            <a:xfrm>
              <a:off x="8152768" y="4036828"/>
              <a:ext cx="400978" cy="30777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A371F866-DAB0-466B-AD91-56467C9E8FC6}"/>
                </a:ext>
              </a:extLst>
            </p:cNvPr>
            <p:cNvSpPr/>
            <p:nvPr/>
          </p:nvSpPr>
          <p:spPr>
            <a:xfrm>
              <a:off x="2319253" y="4003991"/>
              <a:ext cx="710814" cy="37344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6852A86C-C2A3-42C4-98E0-95D3581A7C5E}"/>
                </a:ext>
              </a:extLst>
            </p:cNvPr>
            <p:cNvSpPr/>
            <p:nvPr/>
          </p:nvSpPr>
          <p:spPr>
            <a:xfrm>
              <a:off x="1040096" y="2367358"/>
              <a:ext cx="760453" cy="1213918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9386E9D2-EBB7-4F7F-AFC8-BC9256EBEEF4}"/>
                </a:ext>
              </a:extLst>
            </p:cNvPr>
            <p:cNvSpPr/>
            <p:nvPr/>
          </p:nvSpPr>
          <p:spPr>
            <a:xfrm>
              <a:off x="6759580" y="2343505"/>
              <a:ext cx="631122" cy="1200038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8" name="Conector recto de flecha 7">
              <a:extLst>
                <a:ext uri="{FF2B5EF4-FFF2-40B4-BE49-F238E27FC236}">
                  <a16:creationId xmlns:a16="http://schemas.microsoft.com/office/drawing/2014/main" id="{E626218E-B5CD-4363-8F47-9062E42422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10290" y="3591962"/>
              <a:ext cx="830629" cy="3670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de flecha 29">
              <a:extLst>
                <a:ext uri="{FF2B5EF4-FFF2-40B4-BE49-F238E27FC236}">
                  <a16:creationId xmlns:a16="http://schemas.microsoft.com/office/drawing/2014/main" id="{B40496A0-2C4C-4AF1-A836-DA2E9523E6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5098" y="3576380"/>
              <a:ext cx="1007289" cy="4276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Imagen 2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9D99C76-A527-4329-8836-D22E20F516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92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3CFD572-08EC-4F9F-A876-ABF1CB1A46A2}"/>
              </a:ext>
            </a:extLst>
          </p:cNvPr>
          <p:cNvSpPr txBox="1"/>
          <p:nvPr/>
        </p:nvSpPr>
        <p:spPr>
          <a:xfrm>
            <a:off x="3783787" y="709787"/>
            <a:ext cx="643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</a:t>
            </a:r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NO2 manipular el mapamundi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8BEB9DEF-236A-44BA-A672-6DFA4DCD1E6D}"/>
              </a:ext>
            </a:extLst>
          </p:cNvPr>
          <p:cNvGrpSpPr/>
          <p:nvPr/>
        </p:nvGrpSpPr>
        <p:grpSpPr>
          <a:xfrm>
            <a:off x="170415" y="1120788"/>
            <a:ext cx="10619066" cy="5724460"/>
            <a:chOff x="170415" y="1120788"/>
            <a:chExt cx="10619066" cy="5724460"/>
          </a:xfrm>
        </p:grpSpPr>
        <p:pic>
          <p:nvPicPr>
            <p:cNvPr id="5" name="Imagen 4" descr="Interfaz de usuario gráfica&#10;&#10;Descripción generada automáticamente">
              <a:extLst>
                <a:ext uri="{FF2B5EF4-FFF2-40B4-BE49-F238E27FC236}">
                  <a16:creationId xmlns:a16="http://schemas.microsoft.com/office/drawing/2014/main" id="{BEC0B9C6-91CF-4CFE-B9B2-14E840D2F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415" y="1120788"/>
              <a:ext cx="4626119" cy="2857991"/>
            </a:xfrm>
            <a:prstGeom prst="rect">
              <a:avLst/>
            </a:prstGeom>
          </p:spPr>
        </p:pic>
        <p:pic>
          <p:nvPicPr>
            <p:cNvPr id="8" name="Imagen 7" descr="Imagen que contiene Interfaz de usuario gráfica&#10;&#10;Descripción generada automáticamente">
              <a:extLst>
                <a:ext uri="{FF2B5EF4-FFF2-40B4-BE49-F238E27FC236}">
                  <a16:creationId xmlns:a16="http://schemas.microsoft.com/office/drawing/2014/main" id="{91AFF867-F853-4328-8ACE-93E8952EE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3362" y="1128342"/>
              <a:ext cx="4626119" cy="2850437"/>
            </a:xfrm>
            <a:prstGeom prst="rect">
              <a:avLst/>
            </a:prstGeom>
          </p:spPr>
        </p:pic>
        <p:pic>
          <p:nvPicPr>
            <p:cNvPr id="10" name="Imagen 9" descr="Interfaz de usuario gráfica&#10;&#10;Descripción generada automáticamente">
              <a:extLst>
                <a:ext uri="{FF2B5EF4-FFF2-40B4-BE49-F238E27FC236}">
                  <a16:creationId xmlns:a16="http://schemas.microsoft.com/office/drawing/2014/main" id="{43C154EF-55B6-45EE-9241-EEDBBBFC5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28" y="4020448"/>
              <a:ext cx="4570206" cy="2824800"/>
            </a:xfrm>
            <a:prstGeom prst="rect">
              <a:avLst/>
            </a:prstGeom>
          </p:spPr>
        </p:pic>
        <p:sp>
          <p:nvSpPr>
            <p:cNvPr id="2" name="Flecha: a la derecha 1">
              <a:extLst>
                <a:ext uri="{FF2B5EF4-FFF2-40B4-BE49-F238E27FC236}">
                  <a16:creationId xmlns:a16="http://schemas.microsoft.com/office/drawing/2014/main" id="{9ED8E2B3-3920-4FD3-8872-353DA8D84758}"/>
                </a:ext>
              </a:extLst>
            </p:cNvPr>
            <p:cNvSpPr/>
            <p:nvPr/>
          </p:nvSpPr>
          <p:spPr>
            <a:xfrm>
              <a:off x="4990744" y="2341548"/>
              <a:ext cx="978408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BD9A48E9-18B6-4DDB-9451-1EC08B6A1449}"/>
                </a:ext>
              </a:extLst>
            </p:cNvPr>
            <p:cNvSpPr txBox="1"/>
            <p:nvPr/>
          </p:nvSpPr>
          <p:spPr>
            <a:xfrm>
              <a:off x="5097143" y="2414587"/>
              <a:ext cx="6415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Girar</a:t>
              </a:r>
            </a:p>
          </p:txBody>
        </p:sp>
        <p:sp>
          <p:nvSpPr>
            <p:cNvPr id="12" name="Flecha: a la derecha 11">
              <a:extLst>
                <a:ext uri="{FF2B5EF4-FFF2-40B4-BE49-F238E27FC236}">
                  <a16:creationId xmlns:a16="http://schemas.microsoft.com/office/drawing/2014/main" id="{2C23366F-02D7-4658-9C9E-1D042FA53079}"/>
                </a:ext>
              </a:extLst>
            </p:cNvPr>
            <p:cNvSpPr/>
            <p:nvPr/>
          </p:nvSpPr>
          <p:spPr>
            <a:xfrm rot="10800000">
              <a:off x="5606796" y="4998892"/>
              <a:ext cx="2537346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1F6BBCCE-EAC6-48E6-BE26-09B66307DFCE}"/>
                </a:ext>
              </a:extLst>
            </p:cNvPr>
            <p:cNvSpPr txBox="1"/>
            <p:nvPr/>
          </p:nvSpPr>
          <p:spPr>
            <a:xfrm>
              <a:off x="5842601" y="5071931"/>
              <a:ext cx="25373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Adecuar la visualización del mapamundi</a:t>
              </a:r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7D64B1E0-57DE-4040-8090-95234EAE9F03}"/>
                </a:ext>
              </a:extLst>
            </p:cNvPr>
            <p:cNvSpPr/>
            <p:nvPr/>
          </p:nvSpPr>
          <p:spPr>
            <a:xfrm>
              <a:off x="3338818" y="4269996"/>
              <a:ext cx="1392573" cy="138671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0923ECB-9528-4D25-A17E-1D669C3006C3}"/>
              </a:ext>
            </a:extLst>
          </p:cNvPr>
          <p:cNvSpPr txBox="1"/>
          <p:nvPr/>
        </p:nvSpPr>
        <p:spPr>
          <a:xfrm>
            <a:off x="5479948" y="5767572"/>
            <a:ext cx="648572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 dirty="0">
                <a:latin typeface="Arial" panose="020B0604020202020204" pitchFamily="34" charset="0"/>
                <a:cs typeface="Arial" panose="020B0604020202020204" pitchFamily="34" charset="0"/>
              </a:rPr>
              <a:t>http://umd.uniminuto.edu/web/pcis/mapas-satelitales/-/asset_publisher/a64ahFMouwal/content/-no2-y-coronavirus-?inheritRedirect=false&amp;redirect=http%3A%2F%2Fumd.uniminuto.edu%2Fweb%2Fpcis%2Fmapas-satelitales%3Fp_p_id%3D101_INSTANCE_a64ahFMouwal%26p_p_lifecycle%3D0%26p_p_state%3Dnormal%26p_p_mode%3Dview%26p_p_col_id%3Dcolumn-1%26p_p_col_count%3D1</a:t>
            </a:r>
          </a:p>
          <a:p>
            <a:endParaRPr lang="es-CO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D5C5B55-4165-404F-AF62-9E08BE57B7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6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A888783-7FAF-4F15-9E63-03849DD12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5" y="5174492"/>
            <a:ext cx="2168619" cy="120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664A4DC-65A8-460D-96C4-C66BBAA52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481" y="144880"/>
            <a:ext cx="2402823" cy="93703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719B951-3A74-4596-B5A9-BB6EAD96C623}"/>
              </a:ext>
            </a:extLst>
          </p:cNvPr>
          <p:cNvSpPr txBox="1"/>
          <p:nvPr/>
        </p:nvSpPr>
        <p:spPr>
          <a:xfrm>
            <a:off x="1479806" y="1360276"/>
            <a:ext cx="891365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INGENIEROS SIN FRONTERAS</a:t>
            </a:r>
          </a:p>
          <a:p>
            <a:pPr algn="ctr" fontAlgn="base"/>
            <a:r>
              <a:rPr lang="es-CO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Copenicus</a:t>
            </a:r>
            <a: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NO2 y Coronavirus: </a:t>
            </a:r>
          </a:p>
          <a:p>
            <a:pPr algn="ctr" fontAlgn="base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Se cree que hay una relación entre la polución del </a:t>
            </a:r>
            <a: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NO2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fontAlgn="base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y las estadísticas de contagio por el Corona Virus.</a:t>
            </a:r>
          </a:p>
          <a:p>
            <a:pPr algn="ctr" fontAlgn="base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https://www.tiempo.com/ram/copenicus-no2-y-coronavirus.html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El Parque Científico de Innovación Social de </a:t>
            </a:r>
            <a:r>
              <a:rPr lang="es-CO" dirty="0" err="1">
                <a:latin typeface="Arial" panose="020B0604020202020204" pitchFamily="34" charset="0"/>
                <a:cs typeface="Arial" panose="020B0604020202020204" pitchFamily="34" charset="0"/>
              </a:rPr>
              <a:t>Uniminuto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 fontAlgn="base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ha hecho un análisis siguiendo el Satélite Sentinel-5 del proyecto </a:t>
            </a:r>
            <a:r>
              <a:rPr lang="es-CO" dirty="0" err="1">
                <a:latin typeface="Arial" panose="020B0604020202020204" pitchFamily="34" charset="0"/>
                <a:cs typeface="Arial" panose="020B0604020202020204" pitchFamily="34" charset="0"/>
              </a:rPr>
              <a:t>Copérnicus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fontAlgn="base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que muestra los niveles de No2 en el mundo versus las estadísticas del Corona Virus</a:t>
            </a:r>
          </a:p>
          <a:p>
            <a:pPr algn="ctr" fontAlgn="base"/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Manuel Dávila </a:t>
            </a:r>
            <a:r>
              <a:rPr lang="es-CO" b="1" dirty="0" err="1">
                <a:latin typeface="Arial" panose="020B0604020202020204" pitchFamily="34" charset="0"/>
                <a:cs typeface="Arial" panose="020B0604020202020204" pitchFamily="34" charset="0"/>
              </a:rPr>
              <a:t>Sguerra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049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D3B1D7F-CE32-4456-AACF-258245DBF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1" y="188641"/>
            <a:ext cx="1229517" cy="479477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845E957-107B-4474-93E2-BA68A1736244}"/>
              </a:ext>
            </a:extLst>
          </p:cNvPr>
          <p:cNvSpPr txBox="1"/>
          <p:nvPr/>
        </p:nvSpPr>
        <p:spPr>
          <a:xfrm>
            <a:off x="1139939" y="1104546"/>
            <a:ext cx="906754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Análisis de contaminación de </a:t>
            </a:r>
            <a:r>
              <a:rPr lang="es-CO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No2</a:t>
            </a: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 en el mundo y su relación con el Corona Virus</a:t>
            </a:r>
          </a:p>
          <a:p>
            <a:pPr algn="ctr"/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Satélite </a:t>
            </a:r>
            <a:r>
              <a:rPr lang="es-CO" b="1" dirty="0" err="1">
                <a:latin typeface="Arial" panose="020B0604020202020204" pitchFamily="34" charset="0"/>
                <a:cs typeface="Arial" panose="020B0604020202020204" pitchFamily="34" charset="0"/>
              </a:rPr>
              <a:t>Sentinel</a:t>
            </a: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 -5</a:t>
            </a:r>
          </a:p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Tipo de Producto L2__NO2, Nivel de procesamiento L2</a:t>
            </a:r>
          </a:p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Herramienta utilizada VISAN</a:t>
            </a:r>
          </a:p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Datos del vuelo en</a:t>
            </a:r>
          </a:p>
          <a:p>
            <a:pPr algn="ctr"/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S5P_OFFL_L2__AER_AI_20191119T175505_20191119T193634_10887_01_010302_20191125T171906</a:t>
            </a:r>
          </a:p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S5P_NRTI_L2__AER_AI_20200408T180448_20200408T180948_12887_01_010302_20200408T184527</a:t>
            </a:r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Fecha de vuelos Noviembre 19 de 2019 y Marzo 8 de 2020</a:t>
            </a:r>
          </a:p>
          <a:p>
            <a:pPr algn="ctr"/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Estadísticas del Corona Virus tomadas de </a:t>
            </a:r>
          </a:p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El día 26 de Junio de 2020</a:t>
            </a:r>
          </a:p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Tomadas de:</a:t>
            </a:r>
          </a:p>
          <a:p>
            <a:pPr algn="ctr"/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https://www.worldometers.info/coronavirus/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435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D3B1D7F-CE32-4456-AACF-258245DBF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1" y="188641"/>
            <a:ext cx="1229517" cy="479477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41157D-2657-4CCE-9C38-61DDEED6076B}"/>
              </a:ext>
            </a:extLst>
          </p:cNvPr>
          <p:cNvSpPr txBox="1"/>
          <p:nvPr/>
        </p:nvSpPr>
        <p:spPr>
          <a:xfrm>
            <a:off x="4123759" y="668118"/>
            <a:ext cx="3403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Bogotá: imagen global. Índice de NO2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4920D72-1274-4A4E-BBED-7F33849AC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3185" y="2527858"/>
            <a:ext cx="2381250" cy="159067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0E4473B-EC28-4B18-87A0-812CE3638D3A}"/>
              </a:ext>
            </a:extLst>
          </p:cNvPr>
          <p:cNvSpPr/>
          <p:nvPr/>
        </p:nvSpPr>
        <p:spPr>
          <a:xfrm>
            <a:off x="71600" y="1120675"/>
            <a:ext cx="930076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El dióxido de nitrógeno </a:t>
            </a:r>
            <a:r>
              <a:rPr lang="es-MX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NO2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es un compuesto químico gaseoso de color marrón amarillento formado por la combinación de un átomo de nitrógeno y dos de oxígeno. Es un 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gas tóxico e irritante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MX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2  es un 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contaminante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en las ciudades.</a:t>
            </a:r>
          </a:p>
          <a:p>
            <a:pPr algn="just"/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¿Cómo se produce?</a:t>
            </a:r>
          </a:p>
          <a:p>
            <a:pPr algn="just"/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En la naturaleza se produce por los 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incendios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forestales o las erupciones volcánicas. También se produce de forma natural por la 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descomposición de nitratos orgánicos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. El volumen total  que se produce de forma natural es infinitamente menor que el que se produce por efecto del hombre.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Se produce en la combustión de los 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motores de los vehículos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, fundamentalmente los </a:t>
            </a:r>
            <a:r>
              <a:rPr lang="es-MX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endParaRPr lang="es-MX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Qué efectos tiene en la salud:</a:t>
            </a:r>
          </a:p>
          <a:p>
            <a:pPr algn="just"/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Enfermedades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vía respiratorias 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como disminución de la capacidad pulmonar, bronquitis agudas, asma y se considera el culpable de los procesos alérgicos, sobre todo en niños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Enfisema pulmonar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, irritación ocular y de las mucosas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Posible Incremento en la 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mortalidad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De forma indirecta, y puesto que es uno de los causantes del material particulado fino  MP2,5 , se puede relacionar con múltiples enfermedades como al autismo, fallos del sistema cardiovascular, Ictus, enfermedades renales y con el cáncer ya que es un precursor del Material Particulado y éste fue declarado 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cancerígeno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humano del Grupo1 en octubre de 2013.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7055889-C374-4DCA-B423-C556B61AB818}"/>
              </a:ext>
            </a:extLst>
          </p:cNvPr>
          <p:cNvSpPr/>
          <p:nvPr/>
        </p:nvSpPr>
        <p:spPr>
          <a:xfrm>
            <a:off x="2499400" y="6405325"/>
            <a:ext cx="5800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hlinkClick r:id="rId6"/>
              </a:rPr>
              <a:t>https://www.saludgeoambiental.org/dioxido-nitrogeno-no2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3180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D3B1D7F-CE32-4456-AACF-258245DBF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1" y="188641"/>
            <a:ext cx="1229517" cy="479477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41157D-2657-4CCE-9C38-61DDEED6076B}"/>
              </a:ext>
            </a:extLst>
          </p:cNvPr>
          <p:cNvSpPr txBox="1"/>
          <p:nvPr/>
        </p:nvSpPr>
        <p:spPr>
          <a:xfrm>
            <a:off x="4310526" y="668118"/>
            <a:ext cx="3029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Octubre a Diciembre de 2019</a:t>
            </a:r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4DA6E01-A36E-4A17-BDAB-AC4FEAA73ED5}"/>
              </a:ext>
            </a:extLst>
          </p:cNvPr>
          <p:cNvSpPr txBox="1"/>
          <p:nvPr/>
        </p:nvSpPr>
        <p:spPr>
          <a:xfrm>
            <a:off x="792480" y="1085253"/>
            <a:ext cx="103022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Análisis de contaminación por NO2 en el mundo</a:t>
            </a:r>
          </a:p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Tipo de Producto L2__NO2, Nivel de procesamiento L2</a:t>
            </a:r>
          </a:p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Herramienta utilizada VISAN</a:t>
            </a:r>
          </a:p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Vuelos revisados </a:t>
            </a:r>
            <a:r>
              <a:rPr lang="es-CO" b="1">
                <a:latin typeface="Arial" panose="020B0604020202020204" pitchFamily="34" charset="0"/>
                <a:cs typeface="Arial" panose="020B0604020202020204" pitchFamily="34" charset="0"/>
              </a:rPr>
              <a:t>del satélite </a:t>
            </a: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para el análisis</a:t>
            </a:r>
          </a:p>
          <a:p>
            <a:pPr algn="ctr"/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01-no2-191523-191031-suramerica-occidental-191523-0-0-000075-zoom-2-50</a:t>
            </a:r>
          </a:p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01-no2-191523--191031-suramerica-occidental-191523--0-00127255-0-00430784-zoom-2-50</a:t>
            </a:r>
          </a:p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02-no2-184245-191130-suramerica-oriental-0-0-000075-zoom-2-50</a:t>
            </a:r>
          </a:p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02-no2-184245-191130-suramerica-oriental-0-00754713-0-0198796-zoom-2-50</a:t>
            </a:r>
          </a:p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03-no2-142410-191129-africa-espania-uk-0-0-000075-zoom-2-50</a:t>
            </a:r>
          </a:p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03-no2-151046-191125-africa-espania-uk-0-0-000075-zoom-2-50</a:t>
            </a:r>
          </a:p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03-no2-151046-191125-africa-espania-uk-0-000256964-0-000513366-zoom-2-50</a:t>
            </a:r>
          </a:p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04-no2-132326-191201-africa-italia-0--0-000075-zoom-2-50</a:t>
            </a:r>
          </a:p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04-no2-132326-191201-africa-italia-0-0194312-0-00192942-zoom-2-50</a:t>
            </a:r>
          </a:p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05-no2-022829-191217-la-india-zoom-0--0-000075zoom-2-50</a:t>
            </a:r>
          </a:p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05-no2-022829-191217-la-india-zoom-0-00037086-0-00202318-zoom-2-50</a:t>
            </a:r>
          </a:p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05-no2-121657-191216-la-india-0--0-000075-zoom-2-50</a:t>
            </a:r>
          </a:p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05-no2-121657-191216-la-india-0-00336378-0-00644384-zoom-2-50</a:t>
            </a:r>
          </a:p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06-no2-044528-191130-china-0--0-000075-zoom-2-50</a:t>
            </a:r>
          </a:p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06-no2-044528-191130-china-0-000390142-0-0511157-zoom-2-50</a:t>
            </a:r>
          </a:p>
        </p:txBody>
      </p:sp>
    </p:spTree>
    <p:extLst>
      <p:ext uri="{BB962C8B-B14F-4D97-AF65-F5344CB8AC3E}">
        <p14:creationId xmlns:p14="http://schemas.microsoft.com/office/powerpoint/2010/main" val="1398320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021D64B-93C0-41D4-BC49-4B7EC74B005A}"/>
              </a:ext>
            </a:extLst>
          </p:cNvPr>
          <p:cNvSpPr/>
          <p:nvPr/>
        </p:nvSpPr>
        <p:spPr>
          <a:xfrm>
            <a:off x="159391" y="6115574"/>
            <a:ext cx="1089278" cy="1664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 descr="Imagen que contiene competencia de atletismo, bola&#10;&#10;Descripción generada automáticamente">
            <a:extLst>
              <a:ext uri="{FF2B5EF4-FFF2-40B4-BE49-F238E27FC236}">
                <a16:creationId xmlns:a16="http://schemas.microsoft.com/office/drawing/2014/main" id="{C9D850A8-A4B1-4FE2-B7DB-9448AE895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18" y="578484"/>
            <a:ext cx="10525645" cy="6279516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348" y="3605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D3B1D7F-CE32-4456-AACF-258245DBF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2" y="33741"/>
            <a:ext cx="1229517" cy="479477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263795" y="-52661"/>
            <a:ext cx="3181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PROYECTO SATELITES SOCIALES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41157D-2657-4CCE-9C38-61DDEED6076B}"/>
              </a:ext>
            </a:extLst>
          </p:cNvPr>
          <p:cNvSpPr txBox="1"/>
          <p:nvPr/>
        </p:nvSpPr>
        <p:spPr>
          <a:xfrm>
            <a:off x="4341705" y="107331"/>
            <a:ext cx="302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Octubre a Diciembre de 2019</a:t>
            </a:r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E427AEDC-B69C-4FD9-B4FD-5E0591140896}"/>
              </a:ext>
            </a:extLst>
          </p:cNvPr>
          <p:cNvSpPr/>
          <p:nvPr/>
        </p:nvSpPr>
        <p:spPr>
          <a:xfrm>
            <a:off x="1351630" y="273792"/>
            <a:ext cx="94887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no2-191523--191031-</a:t>
            </a:r>
            <a:r>
              <a: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suramerica-occidental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-191523--0-00127255-0-00430784-zoom-2-50</a:t>
            </a:r>
          </a:p>
        </p:txBody>
      </p:sp>
      <p:pic>
        <p:nvPicPr>
          <p:cNvPr id="6" name="Imagen 5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FA2DD3BF-08BF-4AD3-AFF1-A4EA862A43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6010"/>
            <a:ext cx="3145872" cy="6281990"/>
          </a:xfrm>
          <a:prstGeom prst="rect">
            <a:avLst/>
          </a:prstGeom>
        </p:spPr>
      </p:pic>
      <p:pic>
        <p:nvPicPr>
          <p:cNvPr id="8" name="Imagen 7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E0814FF8-EF41-4AD0-A436-84BB30CE71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939" y="576010"/>
            <a:ext cx="3427844" cy="628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319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B41157D-2657-4CCE-9C38-61DDEED6076B}"/>
              </a:ext>
            </a:extLst>
          </p:cNvPr>
          <p:cNvSpPr txBox="1"/>
          <p:nvPr/>
        </p:nvSpPr>
        <p:spPr>
          <a:xfrm>
            <a:off x="4310526" y="668118"/>
            <a:ext cx="3029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Octubre a Diciembre de 2019</a:t>
            </a:r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Imagen que contiene competencia de atletismo, bola&#10;&#10;Descripción generada automáticamente">
            <a:extLst>
              <a:ext uri="{FF2B5EF4-FFF2-40B4-BE49-F238E27FC236}">
                <a16:creationId xmlns:a16="http://schemas.microsoft.com/office/drawing/2014/main" id="{5D714CB4-2FE9-4344-B078-B756D5F96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30" y="599420"/>
            <a:ext cx="10445540" cy="62762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8305188-3549-48F1-9D7E-5DC41CD97637}"/>
              </a:ext>
            </a:extLst>
          </p:cNvPr>
          <p:cNvSpPr/>
          <p:nvPr/>
        </p:nvSpPr>
        <p:spPr>
          <a:xfrm>
            <a:off x="1820341" y="285915"/>
            <a:ext cx="94210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02-no2-184245-191130-</a:t>
            </a:r>
            <a:r>
              <a: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suramerica-orienta</a:t>
            </a:r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-0-00754713-0-0198796-zoom-2-50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E89AC235-25F8-4BA1-AF2E-A1691FC2B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348" y="3605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D9AE43C-476E-4340-B459-55B369CE7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2" y="33741"/>
            <a:ext cx="1229517" cy="479477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18297BD6-54BF-40E7-96C4-D90574E78760}"/>
              </a:ext>
            </a:extLst>
          </p:cNvPr>
          <p:cNvSpPr txBox="1"/>
          <p:nvPr/>
        </p:nvSpPr>
        <p:spPr>
          <a:xfrm>
            <a:off x="4263795" y="-52661"/>
            <a:ext cx="3181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PROYECTO SATELITES SOCIALES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A231008-2AF1-408E-9558-2E387CF0724E}"/>
              </a:ext>
            </a:extLst>
          </p:cNvPr>
          <p:cNvSpPr txBox="1"/>
          <p:nvPr/>
        </p:nvSpPr>
        <p:spPr>
          <a:xfrm>
            <a:off x="4341705" y="107331"/>
            <a:ext cx="302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Octubre a Diciembre de 2019</a:t>
            </a:r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5F5DC983-F7A0-4F63-A307-69B1BAF533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6010"/>
            <a:ext cx="3145872" cy="6267066"/>
          </a:xfrm>
          <a:prstGeom prst="rect">
            <a:avLst/>
          </a:prstGeom>
        </p:spPr>
      </p:pic>
      <p:pic>
        <p:nvPicPr>
          <p:cNvPr id="14" name="Imagen 13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0FAD86F5-00D2-4647-B1EA-F61F8FB816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939" y="576010"/>
            <a:ext cx="3427844" cy="628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88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3D88C35-5656-43FB-A6F6-366392DAFF17}"/>
              </a:ext>
            </a:extLst>
          </p:cNvPr>
          <p:cNvSpPr/>
          <p:nvPr/>
        </p:nvSpPr>
        <p:spPr>
          <a:xfrm>
            <a:off x="2633560" y="280226"/>
            <a:ext cx="70641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no2-142410-191129-</a:t>
            </a:r>
            <a:r>
              <a: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africa-españa-uk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-0-0-000020-zoom-2-50</a:t>
            </a:r>
          </a:p>
        </p:txBody>
      </p:sp>
      <p:pic>
        <p:nvPicPr>
          <p:cNvPr id="6" name="Imagen 5" descr="Imagen que contiene negro, blanco, bola, competencia de atletismo&#10;&#10;Descripción generada automáticamente">
            <a:extLst>
              <a:ext uri="{FF2B5EF4-FFF2-40B4-BE49-F238E27FC236}">
                <a16:creationId xmlns:a16="http://schemas.microsoft.com/office/drawing/2014/main" id="{48121C38-A49A-4EB1-ADE2-607F7DADB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37" y="563895"/>
            <a:ext cx="10320731" cy="628571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636DFD8-BC21-468F-977A-6A1F036E7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348" y="3605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C37A1C6-03D0-4D77-A23C-D7FD061E1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2" y="33741"/>
            <a:ext cx="1229517" cy="47947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292BA43-E589-42B8-9BD1-2159344B3683}"/>
              </a:ext>
            </a:extLst>
          </p:cNvPr>
          <p:cNvSpPr txBox="1"/>
          <p:nvPr/>
        </p:nvSpPr>
        <p:spPr>
          <a:xfrm>
            <a:off x="4263795" y="-52661"/>
            <a:ext cx="3181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PROYECTO SATELITES SOCIALES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86156B9-2943-4589-8ACA-1449535A506B}"/>
              </a:ext>
            </a:extLst>
          </p:cNvPr>
          <p:cNvSpPr txBox="1"/>
          <p:nvPr/>
        </p:nvSpPr>
        <p:spPr>
          <a:xfrm>
            <a:off x="4341705" y="107331"/>
            <a:ext cx="302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Octubre a Diciembre de 2019</a:t>
            </a:r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04C1960C-372F-4A0F-9E54-176C0C1A3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3895"/>
            <a:ext cx="3187816" cy="62857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242ED60-9B06-490E-9435-53D5658575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050" y="563894"/>
            <a:ext cx="3522852" cy="6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788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2CE085CA-3E51-465E-B694-C10C9C1AAED8}"/>
              </a:ext>
            </a:extLst>
          </p:cNvPr>
          <p:cNvSpPr/>
          <p:nvPr/>
        </p:nvSpPr>
        <p:spPr>
          <a:xfrm>
            <a:off x="2782056" y="271864"/>
            <a:ext cx="74835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no2-151046-191125-</a:t>
            </a:r>
            <a:r>
              <a: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africa-españa-uk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-0.000256964-0-00025</a:t>
            </a:r>
          </a:p>
        </p:txBody>
      </p:sp>
      <p:pic>
        <p:nvPicPr>
          <p:cNvPr id="6" name="Imagen 5" descr="Imagen que contiene competencia de atletismo, bola&#10;&#10;Descripción generada automáticamente">
            <a:extLst>
              <a:ext uri="{FF2B5EF4-FFF2-40B4-BE49-F238E27FC236}">
                <a16:creationId xmlns:a16="http://schemas.microsoft.com/office/drawing/2014/main" id="{193335D4-C740-4A39-A4B2-6CE277F94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93" y="575100"/>
            <a:ext cx="10213881" cy="625726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7FE4D4D-57A1-4559-9B89-4DCF41CB7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348" y="3605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43A9233-3D5B-4772-8737-92726A01A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2" y="33741"/>
            <a:ext cx="1229517" cy="47947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4B1349E-2CF3-48B3-A96D-A45FFB27F4D3}"/>
              </a:ext>
            </a:extLst>
          </p:cNvPr>
          <p:cNvSpPr txBox="1"/>
          <p:nvPr/>
        </p:nvSpPr>
        <p:spPr>
          <a:xfrm>
            <a:off x="4341705" y="107331"/>
            <a:ext cx="302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Octubre a Diciembre de 2019</a:t>
            </a:r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C063B00-553D-477D-B410-2FB5E7DEAC00}"/>
              </a:ext>
            </a:extLst>
          </p:cNvPr>
          <p:cNvSpPr txBox="1"/>
          <p:nvPr/>
        </p:nvSpPr>
        <p:spPr>
          <a:xfrm>
            <a:off x="4263795" y="-52661"/>
            <a:ext cx="3181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PROYECTO SATELITES SOCIALES</a:t>
            </a:r>
          </a:p>
        </p:txBody>
      </p:sp>
      <p:pic>
        <p:nvPicPr>
          <p:cNvPr id="13" name="Imagen 1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EE4F379E-ADD3-4136-AE72-E312136C5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3895"/>
            <a:ext cx="3187816" cy="628571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7548533-4A15-41CC-AA44-D1C5E3AED8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050" y="563894"/>
            <a:ext cx="3522852" cy="6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901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05BBE1B-9F0D-41B7-9C09-9EEB1C67C94E}"/>
              </a:ext>
            </a:extLst>
          </p:cNvPr>
          <p:cNvSpPr/>
          <p:nvPr/>
        </p:nvSpPr>
        <p:spPr>
          <a:xfrm>
            <a:off x="2744598" y="273068"/>
            <a:ext cx="88336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no2-151046-191125-</a:t>
            </a:r>
            <a:r>
              <a: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-0.000256964-0-00025-zoom-2-50</a:t>
            </a:r>
          </a:p>
        </p:txBody>
      </p:sp>
      <p:pic>
        <p:nvPicPr>
          <p:cNvPr id="6" name="Imagen 5" descr="Imagen que contiene competencia de atletismo, bola&#10;&#10;Descripción generada automáticamente">
            <a:extLst>
              <a:ext uri="{FF2B5EF4-FFF2-40B4-BE49-F238E27FC236}">
                <a16:creationId xmlns:a16="http://schemas.microsoft.com/office/drawing/2014/main" id="{A2C02740-5B41-4A1A-ACCE-D219160C3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76" y="575100"/>
            <a:ext cx="10127314" cy="628439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0192D07-F76F-462F-B746-D40497BBF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348" y="3605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A936D7C-E7A6-4ADF-B5CE-3DE0418141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2" y="33741"/>
            <a:ext cx="1229517" cy="47947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1AD95EE-C286-44E4-9DC0-A8EBB472A9F2}"/>
              </a:ext>
            </a:extLst>
          </p:cNvPr>
          <p:cNvSpPr txBox="1"/>
          <p:nvPr/>
        </p:nvSpPr>
        <p:spPr>
          <a:xfrm>
            <a:off x="4341705" y="107331"/>
            <a:ext cx="302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Octubre a Diciembre de 2019</a:t>
            </a:r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287B071-7437-481C-B8DE-62CE7078A848}"/>
              </a:ext>
            </a:extLst>
          </p:cNvPr>
          <p:cNvSpPr txBox="1"/>
          <p:nvPr/>
        </p:nvSpPr>
        <p:spPr>
          <a:xfrm>
            <a:off x="4263795" y="-52661"/>
            <a:ext cx="3181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PROYECTO SATELITES SOCIALES</a:t>
            </a:r>
          </a:p>
        </p:txBody>
      </p:sp>
      <p:pic>
        <p:nvPicPr>
          <p:cNvPr id="12" name="Imagen 11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C5DBD6AC-B1BA-437F-8173-5CE91138F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3895"/>
            <a:ext cx="3187816" cy="628571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C19FE48-A1D9-478D-83AA-A358652191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050" y="563894"/>
            <a:ext cx="3522852" cy="6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24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41157D-2657-4CCE-9C38-61DDEED6076B}"/>
              </a:ext>
            </a:extLst>
          </p:cNvPr>
          <p:cNvSpPr txBox="1"/>
          <p:nvPr/>
        </p:nvSpPr>
        <p:spPr>
          <a:xfrm>
            <a:off x="4271832" y="1138427"/>
            <a:ext cx="2946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Imagen global. Índice de aerosol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A5D740A-31D6-4F9C-8882-675DC109CD23}"/>
              </a:ext>
            </a:extLst>
          </p:cNvPr>
          <p:cNvSpPr/>
          <p:nvPr/>
        </p:nvSpPr>
        <p:spPr>
          <a:xfrm>
            <a:off x="188068" y="1479451"/>
            <a:ext cx="118158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Nota: Procesando datos Sentinel-5P y ejemplo de cómo se visualiza el </a:t>
            </a:r>
            <a:r>
              <a:rPr lang="es-MX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</a:t>
            </a:r>
            <a:r>
              <a:rPr lang="es-MX" sz="14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usando el software </a:t>
            </a:r>
            <a:r>
              <a:rPr lang="es-MX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VISAN</a:t>
            </a:r>
          </a:p>
          <a:p>
            <a:pPr algn="ctr"/>
            <a:endParaRPr lang="es-MX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Para el procesamiento de Sentinel-5P, se utilizan las herramientas </a:t>
            </a:r>
            <a:r>
              <a:rPr lang="es-MX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HARP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. Esta extensa biblioteca de Python está desarrollada por 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[&amp;] 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Corporation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(S [&amp;] T) para procesar y analizar una amplia gama de conjuntos de datos de EO (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) atmosféricos y está bien equipada para manejar datos de Sentinel-5P. Los nombres de ruta a las </a:t>
            </a:r>
            <a:r>
              <a:rPr lang="es-MX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imágenes de aerosol 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Sentinel-5P entran al software </a:t>
            </a:r>
            <a:r>
              <a:rPr lang="es-MX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HARP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, los datos de imagen que no cumplen con un umbral de calidad se filtran y los datos restantes se combinan en un promedio diario. Esto se puede hacer para cualquier conjunto de datos Sentinel-5P, para cualquier área y para cualquier rango de fechas. Los datos resultantes se convierten en un </a:t>
            </a:r>
            <a:r>
              <a:rPr lang="es-MX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geotiff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para su posterior análisis. Además de las secuencias de comandos automatizadas de </a:t>
            </a:r>
            <a:r>
              <a:rPr lang="es-MX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, también hay una GUI disponible para usar las herramientas </a:t>
            </a:r>
            <a:r>
              <a:rPr lang="es-MX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HARP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de una manera más interactiva, llamada </a:t>
            </a:r>
            <a:r>
              <a:rPr lang="es-MX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VISAN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. Con esta herramienta, los datos de Sentinel-5P pueden verificarse y trazarse fácilmente</a:t>
            </a:r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65F5814-1A76-4243-B2A6-B635B6180C39}"/>
              </a:ext>
            </a:extLst>
          </p:cNvPr>
          <p:cNvSpPr/>
          <p:nvPr/>
        </p:nvSpPr>
        <p:spPr>
          <a:xfrm>
            <a:off x="2203988" y="6475319"/>
            <a:ext cx="71496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https://creodias.eu/searching-processing-and-analysis-of-sentinel-5p-data-on-creodias</a:t>
            </a:r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38752AF-D71A-493B-B28D-BF07CED2380D}"/>
              </a:ext>
            </a:extLst>
          </p:cNvPr>
          <p:cNvGrpSpPr/>
          <p:nvPr/>
        </p:nvGrpSpPr>
        <p:grpSpPr>
          <a:xfrm>
            <a:off x="2652439" y="3829451"/>
            <a:ext cx="7733133" cy="2637429"/>
            <a:chOff x="2266545" y="3107501"/>
            <a:chExt cx="8646544" cy="3222326"/>
          </a:xfrm>
        </p:grpSpPr>
        <p:pic>
          <p:nvPicPr>
            <p:cNvPr id="7" name="Imagen 6" descr="Imagen que contiene computadora&#10;&#10;Descripción generada automáticamente">
              <a:extLst>
                <a:ext uri="{FF2B5EF4-FFF2-40B4-BE49-F238E27FC236}">
                  <a16:creationId xmlns:a16="http://schemas.microsoft.com/office/drawing/2014/main" id="{059389BD-1787-4CDD-86FC-B4CF940AC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545" y="3107501"/>
              <a:ext cx="5510427" cy="3222326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F50F0635-644B-43E4-B815-15BC6EA5C5CA}"/>
                </a:ext>
              </a:extLst>
            </p:cNvPr>
            <p:cNvSpPr txBox="1"/>
            <p:nvPr/>
          </p:nvSpPr>
          <p:spPr>
            <a:xfrm>
              <a:off x="8682350" y="4106108"/>
              <a:ext cx="2230739" cy="902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Así vamos a ver las </a:t>
              </a:r>
            </a:p>
            <a:p>
              <a:r>
                <a:rPr lang="es-CO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señales de aerosol en las regiones</a:t>
              </a:r>
            </a:p>
          </p:txBody>
        </p:sp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92BCFA5B-4A6D-4DC8-8BBA-14BE49045808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5389128" y="4419338"/>
              <a:ext cx="3293222" cy="138008"/>
            </a:xfrm>
            <a:prstGeom prst="straightConnector1">
              <a:avLst/>
            </a:prstGeom>
            <a:ln w="158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5BBAC371-7A08-4B40-857B-0DEB5AC568A3}"/>
                </a:ext>
              </a:extLst>
            </p:cNvPr>
            <p:cNvSpPr/>
            <p:nvPr/>
          </p:nvSpPr>
          <p:spPr>
            <a:xfrm>
              <a:off x="4854102" y="4560802"/>
              <a:ext cx="398834" cy="29330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52D455CB-B3B3-40DC-ABDB-FA728766551E}"/>
                </a:ext>
              </a:extLst>
            </p:cNvPr>
            <p:cNvSpPr/>
            <p:nvPr/>
          </p:nvSpPr>
          <p:spPr>
            <a:xfrm>
              <a:off x="4743855" y="4039373"/>
              <a:ext cx="398834" cy="29330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E2F5CB35-142C-42BE-9D6F-5E1ECF0C15BB}"/>
                </a:ext>
              </a:extLst>
            </p:cNvPr>
            <p:cNvSpPr/>
            <p:nvPr/>
          </p:nvSpPr>
          <p:spPr>
            <a:xfrm>
              <a:off x="4396902" y="4039373"/>
              <a:ext cx="398834" cy="796069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24" name="Cerrar llave 23">
              <a:extLst>
                <a:ext uri="{FF2B5EF4-FFF2-40B4-BE49-F238E27FC236}">
                  <a16:creationId xmlns:a16="http://schemas.microsoft.com/office/drawing/2014/main" id="{93AB1169-FA7E-4D3A-A694-7D82133A924A}"/>
                </a:ext>
              </a:extLst>
            </p:cNvPr>
            <p:cNvSpPr/>
            <p:nvPr/>
          </p:nvSpPr>
          <p:spPr>
            <a:xfrm>
              <a:off x="5330760" y="4106108"/>
              <a:ext cx="236706" cy="796069"/>
            </a:xfrm>
            <a:prstGeom prst="rightBrac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CO">
                <a:solidFill>
                  <a:schemeClr val="lt1"/>
                </a:solidFill>
              </a:endParaRPr>
            </a:p>
          </p:txBody>
        </p:sp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EB0AED6-8DD5-4CEC-8E04-1F81060DA4E7}"/>
              </a:ext>
            </a:extLst>
          </p:cNvPr>
          <p:cNvSpPr txBox="1"/>
          <p:nvPr/>
        </p:nvSpPr>
        <p:spPr>
          <a:xfrm>
            <a:off x="4271832" y="689206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Proyecto I</a:t>
            </a:r>
          </a:p>
        </p:txBody>
      </p:sp>
      <p:pic>
        <p:nvPicPr>
          <p:cNvPr id="25" name="Imagen 2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001AFE0-CCEF-44D6-824C-A308D513ED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296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E1FB6BE7-FB6C-40C3-AE28-1728C6115A09}"/>
              </a:ext>
            </a:extLst>
          </p:cNvPr>
          <p:cNvSpPr/>
          <p:nvPr/>
        </p:nvSpPr>
        <p:spPr>
          <a:xfrm>
            <a:off x="2864973" y="273479"/>
            <a:ext cx="58288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no2-132326-191201</a:t>
            </a:r>
            <a:r>
              <a: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-italia-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0-0194312-0-00192942-zoom-2-50</a:t>
            </a:r>
          </a:p>
        </p:txBody>
      </p:sp>
      <p:pic>
        <p:nvPicPr>
          <p:cNvPr id="3" name="Imagen 2" descr="Imagen que contiene competencia de atletismo, bola&#10;&#10;Descripción generada automáticamente">
            <a:extLst>
              <a:ext uri="{FF2B5EF4-FFF2-40B4-BE49-F238E27FC236}">
                <a16:creationId xmlns:a16="http://schemas.microsoft.com/office/drawing/2014/main" id="{50B17049-AF2B-41CF-8CFE-D232DC59D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" y="576010"/>
            <a:ext cx="9982856" cy="62829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DFE89B4-7416-4BBD-A25A-5737125E7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348" y="3605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B305402-4B40-4A58-9E6F-FCB578286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2" y="33741"/>
            <a:ext cx="1229517" cy="47947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95F1D6A-958D-4D96-A4E3-14F00B82065D}"/>
              </a:ext>
            </a:extLst>
          </p:cNvPr>
          <p:cNvSpPr txBox="1"/>
          <p:nvPr/>
        </p:nvSpPr>
        <p:spPr>
          <a:xfrm>
            <a:off x="4341705" y="107331"/>
            <a:ext cx="302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Octubre a Diciembre de 2019</a:t>
            </a:r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D86990C-0A00-4090-9234-B4272B3EB5C3}"/>
              </a:ext>
            </a:extLst>
          </p:cNvPr>
          <p:cNvSpPr txBox="1"/>
          <p:nvPr/>
        </p:nvSpPr>
        <p:spPr>
          <a:xfrm>
            <a:off x="4263795" y="-52661"/>
            <a:ext cx="3181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PROYECTO SATELITES SOCIALES</a:t>
            </a:r>
          </a:p>
        </p:txBody>
      </p:sp>
      <p:pic>
        <p:nvPicPr>
          <p:cNvPr id="12" name="Imagen 11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1A1A4B56-53EC-4640-ACB7-06ECEB7229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3895"/>
            <a:ext cx="3187816" cy="628571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21CE07C-0BDE-4F04-BB07-5E1D8D14C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050" y="563894"/>
            <a:ext cx="3522852" cy="6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242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bola, competencia de atletismo&#10;&#10;Descripción generada automáticamente">
            <a:extLst>
              <a:ext uri="{FF2B5EF4-FFF2-40B4-BE49-F238E27FC236}">
                <a16:creationId xmlns:a16="http://schemas.microsoft.com/office/drawing/2014/main" id="{0640F352-9347-4CF1-AAF3-7B4606A0D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26" y="575100"/>
            <a:ext cx="10143548" cy="625720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7197054-8DED-45BE-9A33-6DBACB70DD18}"/>
              </a:ext>
            </a:extLst>
          </p:cNvPr>
          <p:cNvSpPr/>
          <p:nvPr/>
        </p:nvSpPr>
        <p:spPr>
          <a:xfrm>
            <a:off x="2380160" y="277034"/>
            <a:ext cx="7729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04-no2-132326-191201-</a:t>
            </a:r>
            <a:r>
              <a: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africa-italia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-0-0194312-0-00192942-zoom-2-50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D9697F6-3C9B-4F04-A2D0-09CE951FD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348" y="3605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FEFFE93-C2A7-4BF0-9C7A-0844A9CCB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2" y="33741"/>
            <a:ext cx="1229517" cy="47947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4273ECF-5740-4F79-AF92-36A218272149}"/>
              </a:ext>
            </a:extLst>
          </p:cNvPr>
          <p:cNvSpPr txBox="1"/>
          <p:nvPr/>
        </p:nvSpPr>
        <p:spPr>
          <a:xfrm>
            <a:off x="4341705" y="107331"/>
            <a:ext cx="302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Octubre a Diciembre de 2019</a:t>
            </a:r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96D33E3-C79A-4FF4-9E29-C2607F7C031A}"/>
              </a:ext>
            </a:extLst>
          </p:cNvPr>
          <p:cNvSpPr txBox="1"/>
          <p:nvPr/>
        </p:nvSpPr>
        <p:spPr>
          <a:xfrm>
            <a:off x="4263795" y="-52661"/>
            <a:ext cx="3181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PROYECTO SATELITES SOCIALES</a:t>
            </a:r>
          </a:p>
        </p:txBody>
      </p:sp>
      <p:pic>
        <p:nvPicPr>
          <p:cNvPr id="12" name="Imagen 11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EC00FBAB-0625-4651-B857-D76ADA8FB5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3895"/>
            <a:ext cx="3187816" cy="628571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4F5D487-5AEE-461A-939B-219353EC48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050" y="563894"/>
            <a:ext cx="3522852" cy="6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992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49978A76-23DF-4648-9F13-06BD2365E3AD}"/>
              </a:ext>
            </a:extLst>
          </p:cNvPr>
          <p:cNvSpPr/>
          <p:nvPr/>
        </p:nvSpPr>
        <p:spPr>
          <a:xfrm>
            <a:off x="2673007" y="294119"/>
            <a:ext cx="72779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no2-022829-191217-</a:t>
            </a:r>
            <a:r>
              <a: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la-india-pakistan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-zoom--0-000370860-0-001-zoom-2-50</a:t>
            </a:r>
          </a:p>
        </p:txBody>
      </p:sp>
      <p:pic>
        <p:nvPicPr>
          <p:cNvPr id="6" name="Imagen 5" descr="Imagen que contiene bola, paraguas&#10;&#10;Descripción generada automáticamente">
            <a:extLst>
              <a:ext uri="{FF2B5EF4-FFF2-40B4-BE49-F238E27FC236}">
                <a16:creationId xmlns:a16="http://schemas.microsoft.com/office/drawing/2014/main" id="{F1C610F7-88FD-4F35-8B2B-F34C9603A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14" y="575100"/>
            <a:ext cx="9596459" cy="636534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1B8BC08-F32D-4563-B61A-73D375962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348" y="3605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8593485-9ED3-4E66-ACBB-C6300DF30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2" y="33741"/>
            <a:ext cx="1229517" cy="47947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4925DEB-F712-4179-9A2B-E623FC8D960D}"/>
              </a:ext>
            </a:extLst>
          </p:cNvPr>
          <p:cNvSpPr txBox="1"/>
          <p:nvPr/>
        </p:nvSpPr>
        <p:spPr>
          <a:xfrm>
            <a:off x="4341705" y="107331"/>
            <a:ext cx="302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Octubre a Diciembre de 2019</a:t>
            </a:r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14F716A-AB39-45F6-B022-2B729CCB210C}"/>
              </a:ext>
            </a:extLst>
          </p:cNvPr>
          <p:cNvSpPr txBox="1"/>
          <p:nvPr/>
        </p:nvSpPr>
        <p:spPr>
          <a:xfrm>
            <a:off x="4263795" y="-52661"/>
            <a:ext cx="3181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PROYECTO SATELITES SOCIALES</a:t>
            </a:r>
          </a:p>
        </p:txBody>
      </p:sp>
      <p:pic>
        <p:nvPicPr>
          <p:cNvPr id="12" name="Imagen 11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0F979F76-ABF2-4E8B-AFA2-E9BDE355F5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3895"/>
            <a:ext cx="3187816" cy="628571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5FB3DF4-8B78-4A17-BD61-7EF7B2059A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050" y="563894"/>
            <a:ext cx="3522852" cy="6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123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ompetencia de atletismo, bola&#10;&#10;Descripción generada automáticamente">
            <a:extLst>
              <a:ext uri="{FF2B5EF4-FFF2-40B4-BE49-F238E27FC236}">
                <a16:creationId xmlns:a16="http://schemas.microsoft.com/office/drawing/2014/main" id="{03B3C1DA-8BB1-49F5-B729-37959234F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9" y="575100"/>
            <a:ext cx="11606569" cy="629019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522623F-B47A-48C5-AAB5-9CC5410B55EC}"/>
              </a:ext>
            </a:extLst>
          </p:cNvPr>
          <p:cNvSpPr/>
          <p:nvPr/>
        </p:nvSpPr>
        <p:spPr>
          <a:xfrm>
            <a:off x="2253840" y="259087"/>
            <a:ext cx="82407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05-no2-022829-191217</a:t>
            </a:r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la-india-zoom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-0-00037086-0-00202318-zoom-2-50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52917D9-C515-472E-A7A5-C39FCEFC0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348" y="3605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A5700AD-9947-4781-970D-73F20AA52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2" y="33741"/>
            <a:ext cx="1229517" cy="47947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9BFAE53-9F7A-43DB-A6D4-863C0F924AA2}"/>
              </a:ext>
            </a:extLst>
          </p:cNvPr>
          <p:cNvSpPr txBox="1"/>
          <p:nvPr/>
        </p:nvSpPr>
        <p:spPr>
          <a:xfrm>
            <a:off x="4341705" y="107331"/>
            <a:ext cx="302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Octubre a Diciembre de 2019</a:t>
            </a:r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59342E6-AB34-4E29-97BF-1B174634C8AD}"/>
              </a:ext>
            </a:extLst>
          </p:cNvPr>
          <p:cNvSpPr txBox="1"/>
          <p:nvPr/>
        </p:nvSpPr>
        <p:spPr>
          <a:xfrm>
            <a:off x="4263795" y="-52661"/>
            <a:ext cx="3181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PROYECTO SATELITES SOCIALES</a:t>
            </a:r>
          </a:p>
        </p:txBody>
      </p:sp>
      <p:pic>
        <p:nvPicPr>
          <p:cNvPr id="12" name="Imagen 11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4C66187E-496E-450B-BF1F-FBF2AA53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3895"/>
            <a:ext cx="3187816" cy="628571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422D5A2-3DCE-4556-A0B5-B6E7607585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050" y="563894"/>
            <a:ext cx="3522852" cy="6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384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522623F-B47A-48C5-AAB5-9CC5410B55EC}"/>
              </a:ext>
            </a:extLst>
          </p:cNvPr>
          <p:cNvSpPr/>
          <p:nvPr/>
        </p:nvSpPr>
        <p:spPr>
          <a:xfrm>
            <a:off x="2186729" y="263296"/>
            <a:ext cx="82407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no2-022829-191217-</a:t>
            </a:r>
            <a:r>
              <a: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rusia-kasakistan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-0-00037086-0-00202318-zoom-2-50</a:t>
            </a:r>
          </a:p>
        </p:txBody>
      </p:sp>
      <p:pic>
        <p:nvPicPr>
          <p:cNvPr id="6" name="Imagen 5" descr="Imagen que contiene monitor, edificio, televisión, bola&#10;&#10;Descripción generada automáticamente">
            <a:extLst>
              <a:ext uri="{FF2B5EF4-FFF2-40B4-BE49-F238E27FC236}">
                <a16:creationId xmlns:a16="http://schemas.microsoft.com/office/drawing/2014/main" id="{3C2E179A-11B6-4EC5-ABF0-BA3906892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69" y="575100"/>
            <a:ext cx="9799632" cy="6325121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21339603-017C-4D7B-9448-910D2BD10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348" y="3605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490569B-71CA-46FA-B8A7-003630A5A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2" y="33741"/>
            <a:ext cx="1229517" cy="479477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F3E69EAA-116B-49D0-8712-82ED5B6F93C1}"/>
              </a:ext>
            </a:extLst>
          </p:cNvPr>
          <p:cNvSpPr txBox="1"/>
          <p:nvPr/>
        </p:nvSpPr>
        <p:spPr>
          <a:xfrm>
            <a:off x="4341705" y="107331"/>
            <a:ext cx="302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Octubre a Diciembre de 2019</a:t>
            </a:r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C8A4FB3-9EC0-4E6A-AF66-E70DA3F0F04C}"/>
              </a:ext>
            </a:extLst>
          </p:cNvPr>
          <p:cNvSpPr txBox="1"/>
          <p:nvPr/>
        </p:nvSpPr>
        <p:spPr>
          <a:xfrm>
            <a:off x="4263795" y="-52661"/>
            <a:ext cx="3181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PROYECTO SATELITES SOCIALES</a:t>
            </a:r>
          </a:p>
        </p:txBody>
      </p:sp>
      <p:pic>
        <p:nvPicPr>
          <p:cNvPr id="12" name="Imagen 11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70121722-540D-4D92-8E1E-E9679C1741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3895"/>
            <a:ext cx="3187816" cy="62857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C3BEEC0-7F8F-4F0D-B2E6-486D972256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63894"/>
            <a:ext cx="3027902" cy="6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588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CA5CE1C5-6175-43B4-AFEC-D87E001DEF73}"/>
              </a:ext>
            </a:extLst>
          </p:cNvPr>
          <p:cNvSpPr/>
          <p:nvPr/>
        </p:nvSpPr>
        <p:spPr>
          <a:xfrm>
            <a:off x="3145873" y="313698"/>
            <a:ext cx="61927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no2-121657-191216-</a:t>
            </a:r>
            <a:r>
              <a: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la-india-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0-00037086-0-00202318-zoom-2-50</a:t>
            </a:r>
          </a:p>
        </p:txBody>
      </p:sp>
      <p:pic>
        <p:nvPicPr>
          <p:cNvPr id="6" name="Imagen 5" descr="Imagen que contiene competencia de atletismo, luz, bola&#10;&#10;Descripción generada automáticamente">
            <a:extLst>
              <a:ext uri="{FF2B5EF4-FFF2-40B4-BE49-F238E27FC236}">
                <a16:creationId xmlns:a16="http://schemas.microsoft.com/office/drawing/2014/main" id="{7764E8F1-022A-41F0-929A-4835AF3A3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364" y="590935"/>
            <a:ext cx="9776612" cy="626706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6D49095-767A-49FC-B08D-9BE6BCC40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348" y="3605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88A53D-80A4-44EA-8A90-64DA9F5AB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2" y="33741"/>
            <a:ext cx="1229517" cy="47947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EDCEA61-A3D1-4246-8361-0EF04A97E42B}"/>
              </a:ext>
            </a:extLst>
          </p:cNvPr>
          <p:cNvSpPr txBox="1"/>
          <p:nvPr/>
        </p:nvSpPr>
        <p:spPr>
          <a:xfrm>
            <a:off x="4341705" y="107331"/>
            <a:ext cx="302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Octubre a Diciembre de 2019</a:t>
            </a:r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B42F29A-5FE4-4F3E-88D3-AEBE1A6BBDAE}"/>
              </a:ext>
            </a:extLst>
          </p:cNvPr>
          <p:cNvSpPr txBox="1"/>
          <p:nvPr/>
        </p:nvSpPr>
        <p:spPr>
          <a:xfrm>
            <a:off x="4263795" y="-52661"/>
            <a:ext cx="3181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PROYECTO SATELITES SOCIALES</a:t>
            </a:r>
          </a:p>
        </p:txBody>
      </p:sp>
      <p:pic>
        <p:nvPicPr>
          <p:cNvPr id="12" name="Imagen 11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BB84667C-8D1D-4274-B69A-E573D83C8E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3895"/>
            <a:ext cx="3187816" cy="628571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6A09E34-915E-464A-80A9-51C528516B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050" y="563894"/>
            <a:ext cx="3522852" cy="6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2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bola, competencia de atletismo&#10;&#10;Descripción generada automáticamente">
            <a:extLst>
              <a:ext uri="{FF2B5EF4-FFF2-40B4-BE49-F238E27FC236}">
                <a16:creationId xmlns:a16="http://schemas.microsoft.com/office/drawing/2014/main" id="{41D2E13C-8C85-45B1-A235-F0CBA5A05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4" y="575100"/>
            <a:ext cx="11386730" cy="629019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344BF37-67F0-4759-A7BC-51F68DEAEB49}"/>
              </a:ext>
            </a:extLst>
          </p:cNvPr>
          <p:cNvSpPr/>
          <p:nvPr/>
        </p:nvSpPr>
        <p:spPr>
          <a:xfrm>
            <a:off x="2457974" y="261219"/>
            <a:ext cx="7617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05-no2-121657-191216-</a:t>
            </a:r>
            <a:r>
              <a: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la-india</a:t>
            </a:r>
            <a:r>
              <a:rPr lang="es-CO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0-00336378-0-00644384-zoom-2-50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7446BB8-7A23-4C1C-A1E9-CDE5472F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348" y="3605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AD22ECF-244C-48D4-9576-2AB71B729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2" y="33741"/>
            <a:ext cx="1229517" cy="47947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53920CC-9C78-40FA-9FC5-17466FB6048F}"/>
              </a:ext>
            </a:extLst>
          </p:cNvPr>
          <p:cNvSpPr txBox="1"/>
          <p:nvPr/>
        </p:nvSpPr>
        <p:spPr>
          <a:xfrm>
            <a:off x="4341705" y="107331"/>
            <a:ext cx="302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Octubre a Diciembre de 2019</a:t>
            </a:r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23F3772-B9E8-44B0-90DD-90974FC08AF7}"/>
              </a:ext>
            </a:extLst>
          </p:cNvPr>
          <p:cNvSpPr txBox="1"/>
          <p:nvPr/>
        </p:nvSpPr>
        <p:spPr>
          <a:xfrm>
            <a:off x="4263795" y="-52661"/>
            <a:ext cx="3181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PROYECTO SATELITES SOCIALES</a:t>
            </a:r>
          </a:p>
        </p:txBody>
      </p:sp>
      <p:pic>
        <p:nvPicPr>
          <p:cNvPr id="12" name="Imagen 11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04F49C1-8C8B-4722-A80E-6AA6575651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3895"/>
            <a:ext cx="3187816" cy="628571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5A643B1-B288-4A58-9618-55F4E0BDD6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050" y="563894"/>
            <a:ext cx="3522852" cy="6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564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3B36CDBF-886B-4577-B61C-81D7C236EF73}"/>
              </a:ext>
            </a:extLst>
          </p:cNvPr>
          <p:cNvSpPr/>
          <p:nvPr/>
        </p:nvSpPr>
        <p:spPr>
          <a:xfrm>
            <a:off x="2727859" y="281229"/>
            <a:ext cx="65766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06-no2-044528-191130</a:t>
            </a:r>
            <a:r>
              <a:rPr lang="es-CO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china-nor-occidente-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0--0-000075-zoom-2-50</a:t>
            </a:r>
          </a:p>
        </p:txBody>
      </p:sp>
      <p:pic>
        <p:nvPicPr>
          <p:cNvPr id="6" name="Imagen 5" descr="Imagen que contiene monitor, competencia de atletismo, bola&#10;&#10;Descripción generada automáticamente">
            <a:extLst>
              <a:ext uri="{FF2B5EF4-FFF2-40B4-BE49-F238E27FC236}">
                <a16:creationId xmlns:a16="http://schemas.microsoft.com/office/drawing/2014/main" id="{58A1E13A-E311-4AF4-A169-F5C369D4A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53" y="593246"/>
            <a:ext cx="9960855" cy="62829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2A4AF8C-27F4-4868-B876-1E6A20B0B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348" y="3605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0AD96B3-9138-4187-82FA-363574CB8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2" y="33741"/>
            <a:ext cx="1229517" cy="47947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79E34B8-C33D-4778-93C1-EA4D09C5898F}"/>
              </a:ext>
            </a:extLst>
          </p:cNvPr>
          <p:cNvSpPr txBox="1"/>
          <p:nvPr/>
        </p:nvSpPr>
        <p:spPr>
          <a:xfrm>
            <a:off x="4341705" y="107331"/>
            <a:ext cx="302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Octubre a Diciembre de 2019</a:t>
            </a:r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70E119B-0606-4F83-AC00-12C726401F77}"/>
              </a:ext>
            </a:extLst>
          </p:cNvPr>
          <p:cNvSpPr txBox="1"/>
          <p:nvPr/>
        </p:nvSpPr>
        <p:spPr>
          <a:xfrm>
            <a:off x="4263795" y="-52661"/>
            <a:ext cx="3181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PROYECTO SATELITES SOCIALES</a:t>
            </a:r>
          </a:p>
        </p:txBody>
      </p:sp>
      <p:pic>
        <p:nvPicPr>
          <p:cNvPr id="12" name="Imagen 11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883C39C8-7980-4265-AED7-005F0AF04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3895"/>
            <a:ext cx="3187816" cy="628571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AFADF0B-D421-44B9-AEB1-C1192122E7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050" y="563894"/>
            <a:ext cx="3522852" cy="6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378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38C54351-5880-25C1-C317-3E16785E4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3884613"/>
            <a:ext cx="337502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2">
            <a:extLst>
              <a:ext uri="{FF2B5EF4-FFF2-40B4-BE49-F238E27FC236}">
                <a16:creationId xmlns:a16="http://schemas.microsoft.com/office/drawing/2014/main" id="{AEFAA99B-2F77-E48D-72E0-1ACACEABE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223838"/>
            <a:ext cx="3419475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AutoShape 3">
            <a:extLst>
              <a:ext uri="{FF2B5EF4-FFF2-40B4-BE49-F238E27FC236}">
                <a16:creationId xmlns:a16="http://schemas.microsoft.com/office/drawing/2014/main" id="{70C85459-DBE4-9C60-CF3C-916AC9CD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25" y="2058988"/>
            <a:ext cx="8539163" cy="1552575"/>
          </a:xfrm>
          <a:custGeom>
            <a:avLst/>
            <a:gdLst>
              <a:gd name="T0" fmla="*/ 8539163 w 8539163"/>
              <a:gd name="T1" fmla="*/ 776288 h 1552575"/>
              <a:gd name="T2" fmla="*/ 4269582 w 8539163"/>
              <a:gd name="T3" fmla="*/ 1552575 h 1552575"/>
              <a:gd name="T4" fmla="*/ 0 w 8539163"/>
              <a:gd name="T5" fmla="*/ 776288 h 1552575"/>
              <a:gd name="T6" fmla="*/ 4269582 w 8539163"/>
              <a:gd name="T7" fmla="*/ 0 h 15525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8539163"/>
              <a:gd name="T13" fmla="*/ 0 h 1552575"/>
              <a:gd name="T14" fmla="*/ 8539163 w 8539163"/>
              <a:gd name="T15" fmla="*/ 1552575 h 15525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539163" h="1552575">
                <a:moveTo>
                  <a:pt x="0" y="0"/>
                </a:moveTo>
                <a:lnTo>
                  <a:pt x="23720" y="0"/>
                </a:lnTo>
                <a:lnTo>
                  <a:pt x="23720" y="4314"/>
                </a:lnTo>
                <a:lnTo>
                  <a:pt x="0" y="43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32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3200" b="1">
                <a:solidFill>
                  <a:srgbClr val="000000"/>
                </a:solidFill>
              </a:rPr>
              <a:t>SATELITES SOCIALES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3200" b="1">
                <a:solidFill>
                  <a:srgbClr val="000000"/>
                </a:solidFill>
              </a:rPr>
              <a:t>CIENCIAS Y TECNOLOGÍAS PARA LA VIDA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id="{977EA427-0953-E03B-8782-6246CE56F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2">
            <a:extLst>
              <a:ext uri="{FF2B5EF4-FFF2-40B4-BE49-F238E27FC236}">
                <a16:creationId xmlns:a16="http://schemas.microsoft.com/office/drawing/2014/main" id="{DE523DF7-3D06-A5BC-FF3A-890479917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AutoShape 3">
            <a:extLst>
              <a:ext uri="{FF2B5EF4-FFF2-40B4-BE49-F238E27FC236}">
                <a16:creationId xmlns:a16="http://schemas.microsoft.com/office/drawing/2014/main" id="{23821400-6B4D-7192-740F-92F92210E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5125" name="AutoShape 4">
            <a:extLst>
              <a:ext uri="{FF2B5EF4-FFF2-40B4-BE49-F238E27FC236}">
                <a16:creationId xmlns:a16="http://schemas.microsoft.com/office/drawing/2014/main" id="{EDA36BCF-E6A2-7D1C-E949-FBFB5550A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775" y="1943100"/>
            <a:ext cx="8596313" cy="2711450"/>
          </a:xfrm>
          <a:custGeom>
            <a:avLst/>
            <a:gdLst>
              <a:gd name="T0" fmla="*/ 8596313 w 8596313"/>
              <a:gd name="T1" fmla="*/ 1355725 h 2711450"/>
              <a:gd name="T2" fmla="*/ 4298157 w 8596313"/>
              <a:gd name="T3" fmla="*/ 2711450 h 2711450"/>
              <a:gd name="T4" fmla="*/ 0 w 8596313"/>
              <a:gd name="T5" fmla="*/ 1355725 h 2711450"/>
              <a:gd name="T6" fmla="*/ 4298157 w 8596313"/>
              <a:gd name="T7" fmla="*/ 0 h 27114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8596313"/>
              <a:gd name="T13" fmla="*/ 0 h 2711450"/>
              <a:gd name="T14" fmla="*/ 8596313 w 8596313"/>
              <a:gd name="T15" fmla="*/ 2711450 h 27114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596313" h="2711450">
                <a:moveTo>
                  <a:pt x="0" y="0"/>
                </a:moveTo>
                <a:lnTo>
                  <a:pt x="23880" y="0"/>
                </a:lnTo>
                <a:lnTo>
                  <a:pt x="23880" y="7532"/>
                </a:lnTo>
                <a:lnTo>
                  <a:pt x="0" y="753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b="1">
                <a:solidFill>
                  <a:srgbClr val="000000"/>
                </a:solidFill>
              </a:rPr>
              <a:t>Análisis de calidad de Aire zona Latinoamérica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b="1">
                <a:solidFill>
                  <a:srgbClr val="000000"/>
                </a:solidFill>
              </a:rPr>
              <a:t>Bogotá</a:t>
            </a:r>
          </a:p>
          <a:p>
            <a:pPr algn="ctr" eaLnBrk="1" hangingPunct="1">
              <a:lnSpc>
                <a:spcPct val="100000"/>
              </a:lnSpc>
            </a:pPr>
            <a:endParaRPr lang="es-CO" altLang="es-CO" b="1">
              <a:solidFill>
                <a:srgbClr val="000000"/>
              </a:solidFill>
            </a:endParaRPr>
          </a:p>
          <a:p>
            <a:pPr algn="ctr" eaLnBrk="1" hangingPunct="1">
              <a:lnSpc>
                <a:spcPct val="100000"/>
              </a:lnSpc>
            </a:pPr>
            <a:r>
              <a:rPr lang="es-CO" altLang="es-CO" b="1">
                <a:solidFill>
                  <a:srgbClr val="000000"/>
                </a:solidFill>
              </a:rPr>
              <a:t>Satélite Sentinel -5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b="1">
                <a:solidFill>
                  <a:srgbClr val="000000"/>
                </a:solidFill>
              </a:rPr>
              <a:t>Tipo de Producto L2__AER_AI, Nivel de procesamiento L2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b="1">
                <a:solidFill>
                  <a:srgbClr val="000000"/>
                </a:solidFill>
              </a:rPr>
              <a:t>Herramienta utilizada VISAN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b="1">
                <a:solidFill>
                  <a:srgbClr val="000000"/>
                </a:solidFill>
              </a:rPr>
              <a:t>Datos del vuelo en: 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400" b="1">
                <a:solidFill>
                  <a:srgbClr val="000000"/>
                </a:solidFill>
              </a:rPr>
              <a:t>S5P_OFFL_L2__AER_AI_20191119T175505_20191119T193634_10887_01_010302_20191125T171906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400" b="1">
                <a:solidFill>
                  <a:srgbClr val="000000"/>
                </a:solidFill>
              </a:rPr>
              <a:t>S5P_NRTI_L2__AER_AI_20200408T180448_20200408T180948_12887_01_010302_20200408T184527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b="1">
                <a:solidFill>
                  <a:srgbClr val="000000"/>
                </a:solidFill>
              </a:rPr>
              <a:t>Fecha de vuelos Noviembre 19 de 2019 y Marzo 8 de 2020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EB0AED6-8DD5-4CEC-8E04-1F81060DA4E7}"/>
              </a:ext>
            </a:extLst>
          </p:cNvPr>
          <p:cNvSpPr txBox="1"/>
          <p:nvPr/>
        </p:nvSpPr>
        <p:spPr>
          <a:xfrm>
            <a:off x="4271832" y="689206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Proyecto I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AEBAF37-3D41-47D1-8412-A1A2206CCF0D}"/>
              </a:ext>
            </a:extLst>
          </p:cNvPr>
          <p:cNvSpPr txBox="1"/>
          <p:nvPr/>
        </p:nvSpPr>
        <p:spPr>
          <a:xfrm>
            <a:off x="145971" y="1079626"/>
            <a:ext cx="10030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rgbClr val="C00000"/>
                </a:solidFill>
              </a:rPr>
              <a:t>S5P</a:t>
            </a:r>
            <a:r>
              <a:rPr lang="es-CO" sz="1600" dirty="0">
                <a:solidFill>
                  <a:schemeClr val="accent1"/>
                </a:solidFill>
              </a:rPr>
              <a:t>_OFFL</a:t>
            </a:r>
            <a:r>
              <a:rPr lang="es-CO" sz="1600" dirty="0"/>
              <a:t>_</a:t>
            </a:r>
            <a:r>
              <a:rPr lang="es-CO" sz="1600" dirty="0">
                <a:solidFill>
                  <a:srgbClr val="00B050"/>
                </a:solidFill>
              </a:rPr>
              <a:t>L2</a:t>
            </a:r>
            <a:r>
              <a:rPr lang="es-CO" sz="1600" dirty="0"/>
              <a:t>__</a:t>
            </a:r>
            <a:r>
              <a:rPr lang="es-CO" sz="1600" dirty="0">
                <a:solidFill>
                  <a:srgbClr val="FF0000"/>
                </a:solidFill>
              </a:rPr>
              <a:t>AER_AI</a:t>
            </a:r>
            <a:r>
              <a:rPr lang="es-CO" sz="1600" dirty="0"/>
              <a:t>_20191130T160636_20191130T174805_11042_01_010302_20191206T153014</a:t>
            </a:r>
          </a:p>
          <a:p>
            <a:endParaRPr lang="es-CO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DBA22D2-7FE3-4006-BAF6-DFAD4B8CE651}"/>
              </a:ext>
            </a:extLst>
          </p:cNvPr>
          <p:cNvSpPr txBox="1"/>
          <p:nvPr/>
        </p:nvSpPr>
        <p:spPr>
          <a:xfrm>
            <a:off x="145971" y="1607573"/>
            <a:ext cx="8924174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S5P: Identificación de la misión</a:t>
            </a:r>
          </a:p>
          <a:p>
            <a:r>
              <a:rPr lang="es-CO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OFFL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: Clase del archivo</a:t>
            </a: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	- TEST para pruebas internas</a:t>
            </a: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	- OGCA para calibración en tierra</a:t>
            </a: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	- GSOV para validación general del segmento terrestre, pruebas a nivel de sistema</a:t>
            </a: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	- OPER para el procesamiento operativo</a:t>
            </a: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	- NRTI para procesamiento casi en tiempo real</a:t>
            </a:r>
          </a:p>
          <a:p>
            <a:r>
              <a:rPr lang="es-MX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MX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OFFL para procesamiento fuera de línea</a:t>
            </a: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	- RPRO para reprocesamiento</a:t>
            </a:r>
          </a:p>
          <a:p>
            <a:r>
              <a:rPr lang="es-MX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_l2__:  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Tipo de archivo</a:t>
            </a: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MX" sz="1400" dirty="0"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- MPL_ para archivos de planificación de misiones</a:t>
            </a:r>
          </a:p>
          <a:p>
            <a:pPr lvl="2"/>
            <a:r>
              <a:rPr lang="es-MX" sz="1400" dirty="0"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- TLM_ para archivos de recuperación de telemetría</a:t>
            </a:r>
          </a:p>
          <a:p>
            <a:pPr lvl="2"/>
            <a:r>
              <a:rPr lang="es-MX" sz="1400" dirty="0"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- LOG_ para archivos de registro</a:t>
            </a:r>
          </a:p>
          <a:p>
            <a:pPr lvl="2"/>
            <a:r>
              <a:rPr lang="es-MX" sz="1400" dirty="0"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- REP_ para informes</a:t>
            </a:r>
          </a:p>
          <a:p>
            <a:pPr lvl="2"/>
            <a:r>
              <a:rPr lang="es-MX" sz="1400" dirty="0"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- L0 para archivos de datos de instrumentos TROPOMI nivel 0 (productos de datos científicos)</a:t>
            </a:r>
          </a:p>
          <a:p>
            <a:pPr lvl="2"/>
            <a:r>
              <a:rPr lang="es-MX" sz="1400" dirty="0"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- L1B_ para archivos de datos de instrumentos TROPOMI nivel 1B (productos de datos científicos)</a:t>
            </a:r>
          </a:p>
          <a:p>
            <a:pPr lvl="2"/>
            <a:r>
              <a:rPr lang="es-MX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L2 para archivos de datos de instrumentos TROPOMI nivel 2 (productos de datos científicos</a:t>
            </a:r>
            <a:r>
              <a:rPr lang="es-MX" sz="1400" dirty="0">
                <a:solidFill>
                  <a:srgbClr val="C00000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)</a:t>
            </a:r>
          </a:p>
          <a:p>
            <a:pPr lvl="2"/>
            <a:r>
              <a:rPr lang="es-MX" sz="1400" dirty="0"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- AUX_ para productos de datos auxiliares (producidos fuera de S5P PDGS)</a:t>
            </a:r>
          </a:p>
          <a:p>
            <a:pPr lvl="2"/>
            <a:r>
              <a:rPr lang="es-MX" sz="1400" dirty="0"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- ICM_ para productos de monitoreo/calibración ICAL (calibración en vuelo)</a:t>
            </a:r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- CFG_ para archivos de configuración</a:t>
            </a:r>
          </a:p>
          <a:p>
            <a:pPr lvl="2"/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- REF_ para archivos de referencia estáticos</a:t>
            </a:r>
          </a:p>
          <a:p>
            <a:pPr lvl="2"/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- LUT_ para tablas de búsqueda de algoritmos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70B095E-A5C5-4D13-8A19-2541C9F41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951" y="741629"/>
            <a:ext cx="1251020" cy="1251020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BDE2D6E4-B2C6-4367-96A9-527A3A86AA00}"/>
              </a:ext>
            </a:extLst>
          </p:cNvPr>
          <p:cNvSpPr txBox="1"/>
          <p:nvPr/>
        </p:nvSpPr>
        <p:spPr>
          <a:xfrm>
            <a:off x="7963486" y="2075909"/>
            <a:ext cx="360984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astronomía, se denomina </a:t>
            </a:r>
            <a:r>
              <a:rPr lang="es-CO" sz="14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nadir</a:t>
            </a:r>
            <a:r>
              <a:rPr lang="es-CO" sz="14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(del árabe </a:t>
            </a:r>
            <a:r>
              <a:rPr lang="ar-AE" sz="14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نظير </a:t>
            </a:r>
            <a:r>
              <a:rPr lang="es-CO" sz="1400" b="0" i="0" dirty="0" err="1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nathir</a:t>
            </a:r>
            <a:r>
              <a:rPr lang="es-CO" sz="14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"opuesto") a la intersección entre la vertical del observador y la esfera celeste. Es decir: si se imagina una recta que pasa por el centro de la Tierra y por nuestra ubicación en su superficie, el nadir se encuentra sobre esa recta, por debajo de nuestros pies. En sentido contrario, se encuentra el cenit.</a:t>
            </a:r>
          </a:p>
          <a:p>
            <a:endParaRPr lang="es-CO" sz="1400" b="0" i="0" dirty="0">
              <a:solidFill>
                <a:srgbClr val="6666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https://es.wikipedia.org/wiki/Nadir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BFC012E4-5F15-43A1-BF3F-CE182BF116DA}"/>
              </a:ext>
            </a:extLst>
          </p:cNvPr>
          <p:cNvSpPr txBox="1"/>
          <p:nvPr/>
        </p:nvSpPr>
        <p:spPr>
          <a:xfrm>
            <a:off x="7997207" y="5521846"/>
            <a:ext cx="360984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instrumento </a:t>
            </a:r>
            <a:r>
              <a:rPr lang="es-MX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TROPOMI</a:t>
            </a:r>
            <a:r>
              <a:rPr lang="es-MX" sz="14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un espectrómetro de imágenes de visualización de nadir que cubre las bandas de longitud de onda entre el ultravioleta y el infrarrojo de onda corta.</a:t>
            </a:r>
            <a:endParaRPr lang="es-CO" sz="14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5F14672-90BA-4EA6-A2DE-7BB0C53262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041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5065BC70-6B58-4AA0-3D64-555B44699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2">
            <a:extLst>
              <a:ext uri="{FF2B5EF4-FFF2-40B4-BE49-F238E27FC236}">
                <a16:creationId xmlns:a16="http://schemas.microsoft.com/office/drawing/2014/main" id="{77CD7819-416E-D944-71BD-8ED18AE22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AutoShape 3">
            <a:extLst>
              <a:ext uri="{FF2B5EF4-FFF2-40B4-BE49-F238E27FC236}">
                <a16:creationId xmlns:a16="http://schemas.microsoft.com/office/drawing/2014/main" id="{721BF1D1-D54C-1CE7-90BF-F69E75835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7173" name="AutoShape 4">
            <a:extLst>
              <a:ext uri="{FF2B5EF4-FFF2-40B4-BE49-F238E27FC236}">
                <a16:creationId xmlns:a16="http://schemas.microsoft.com/office/drawing/2014/main" id="{FCA927EE-A4E2-8922-5C9B-4757ACC26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325" y="668338"/>
            <a:ext cx="3657600" cy="303212"/>
          </a:xfrm>
          <a:custGeom>
            <a:avLst/>
            <a:gdLst>
              <a:gd name="T0" fmla="*/ 3657600 w 3657600"/>
              <a:gd name="T1" fmla="*/ 151606 h 303212"/>
              <a:gd name="T2" fmla="*/ 1828800 w 3657600"/>
              <a:gd name="T3" fmla="*/ 303212 h 303212"/>
              <a:gd name="T4" fmla="*/ 0 w 3657600"/>
              <a:gd name="T5" fmla="*/ 151606 h 303212"/>
              <a:gd name="T6" fmla="*/ 1828800 w 3657600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657600"/>
              <a:gd name="T13" fmla="*/ 0 h 303212"/>
              <a:gd name="T14" fmla="*/ 3657600 w 3657600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57600" h="303212">
                <a:moveTo>
                  <a:pt x="0" y="0"/>
                </a:moveTo>
                <a:lnTo>
                  <a:pt x="10160" y="0"/>
                </a:lnTo>
                <a:lnTo>
                  <a:pt x="10160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 b="1">
                <a:solidFill>
                  <a:srgbClr val="000000"/>
                </a:solidFill>
              </a:rPr>
              <a:t>Bogotá: imagen global. Índice de aerosol</a:t>
            </a:r>
          </a:p>
        </p:txBody>
      </p:sp>
      <p:sp>
        <p:nvSpPr>
          <p:cNvPr id="7174" name="AutoShape 5">
            <a:extLst>
              <a:ext uri="{FF2B5EF4-FFF2-40B4-BE49-F238E27FC236}">
                <a16:creationId xmlns:a16="http://schemas.microsoft.com/office/drawing/2014/main" id="{CEBF37C2-033B-4912-E2C5-60BCE93EC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3" y="976313"/>
            <a:ext cx="11815762" cy="2220912"/>
          </a:xfrm>
          <a:custGeom>
            <a:avLst/>
            <a:gdLst>
              <a:gd name="T0" fmla="*/ 11815762 w 11815762"/>
              <a:gd name="T1" fmla="*/ 1110456 h 2220912"/>
              <a:gd name="T2" fmla="*/ 5907881 w 11815762"/>
              <a:gd name="T3" fmla="*/ 2220912 h 2220912"/>
              <a:gd name="T4" fmla="*/ 0 w 11815762"/>
              <a:gd name="T5" fmla="*/ 1110456 h 2220912"/>
              <a:gd name="T6" fmla="*/ 5907881 w 11815762"/>
              <a:gd name="T7" fmla="*/ 0 h 22209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1815762"/>
              <a:gd name="T13" fmla="*/ 0 h 2220912"/>
              <a:gd name="T14" fmla="*/ 11815762 w 11815762"/>
              <a:gd name="T15" fmla="*/ 2220912 h 22209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815762" h="2220912">
                <a:moveTo>
                  <a:pt x="0" y="0"/>
                </a:moveTo>
                <a:lnTo>
                  <a:pt x="32822" y="0"/>
                </a:lnTo>
                <a:lnTo>
                  <a:pt x="32822" y="6172"/>
                </a:lnTo>
                <a:lnTo>
                  <a:pt x="0" y="617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 b="1">
                <a:solidFill>
                  <a:srgbClr val="000000"/>
                </a:solidFill>
              </a:rPr>
              <a:t>Nota: Procesando datos Sentinel-5P y </a:t>
            </a:r>
            <a:r>
              <a:rPr lang="es-CO" altLang="es-CO" sz="1400" b="1">
                <a:solidFill>
                  <a:srgbClr val="FF5050"/>
                </a:solidFill>
              </a:rPr>
              <a:t>ejemplo de cómo se visualiza el Aerosol </a:t>
            </a:r>
            <a:r>
              <a:rPr lang="es-CO" altLang="es-CO" sz="1400" b="1">
                <a:solidFill>
                  <a:srgbClr val="000000"/>
                </a:solidFill>
              </a:rPr>
              <a:t>usando VISAN</a:t>
            </a:r>
          </a:p>
          <a:p>
            <a:pPr algn="ctr" eaLnBrk="1" hangingPunct="1">
              <a:lnSpc>
                <a:spcPct val="100000"/>
              </a:lnSpc>
            </a:pPr>
            <a:endParaRPr lang="es-CO" altLang="es-CO" sz="1400" b="1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s-CO" altLang="es-CO" sz="1400">
                <a:solidFill>
                  <a:srgbClr val="000000"/>
                </a:solidFill>
              </a:rPr>
              <a:t>Para el procesamiento de Sentinel-5P, se utilizan las herramientas HARP. Esta extensa biblioteca de Python está desarrollada por Science [&amp;] Technology Corporation (S [&amp;] T) para procesar y analizar una amplia gama de conjuntos de datos de EO (Earth Observation) atmosféricos y está bien equipada para manejar datos de Sentinel-5P. Los nombres de ruta a las </a:t>
            </a:r>
            <a:r>
              <a:rPr lang="es-CO" altLang="es-CO" sz="1400" b="1">
                <a:solidFill>
                  <a:srgbClr val="FF5050"/>
                </a:solidFill>
              </a:rPr>
              <a:t>imágenes de aerosol </a:t>
            </a:r>
            <a:r>
              <a:rPr lang="es-CO" altLang="es-CO" sz="1400">
                <a:solidFill>
                  <a:srgbClr val="000000"/>
                </a:solidFill>
              </a:rPr>
              <a:t>Sentinel-5P entran al software HARP, los datos de imagen que no cumplen con un umbral de calidad se filtran y los datos restantes se combinan en un promedio diario. Esto se puede hacer para cualquier conjunto de datos Sentinel-5P, para cualquier área y para cualquier rango de fechas. Los datos resultantes se convierten en un </a:t>
            </a:r>
            <a:r>
              <a:rPr lang="es-CO" altLang="es-CO" sz="1400" b="1">
                <a:solidFill>
                  <a:srgbClr val="000000"/>
                </a:solidFill>
              </a:rPr>
              <a:t>geotiff</a:t>
            </a:r>
            <a:r>
              <a:rPr lang="es-CO" altLang="es-CO" sz="1400">
                <a:solidFill>
                  <a:srgbClr val="000000"/>
                </a:solidFill>
              </a:rPr>
              <a:t> para su posterior análisis. Además de las secuencias de comandos automatizadas de Python, también hay una GUI disponible para usar las herramientas HARP de una manera más interactiva, llamada </a:t>
            </a:r>
            <a:r>
              <a:rPr lang="es-CO" altLang="es-CO" sz="1400" b="1">
                <a:solidFill>
                  <a:srgbClr val="000000"/>
                </a:solidFill>
              </a:rPr>
              <a:t>VISAN</a:t>
            </a:r>
            <a:r>
              <a:rPr lang="es-CO" altLang="es-CO" sz="1400">
                <a:solidFill>
                  <a:srgbClr val="000000"/>
                </a:solidFill>
              </a:rPr>
              <a:t>. Con esta herramienta, los datos de Sentinel-5P pueden verificarse y trazarse fácilmente</a:t>
            </a:r>
          </a:p>
        </p:txBody>
      </p:sp>
      <p:sp>
        <p:nvSpPr>
          <p:cNvPr id="7175" name="AutoShape 6">
            <a:extLst>
              <a:ext uri="{FF2B5EF4-FFF2-40B4-BE49-F238E27FC236}">
                <a16:creationId xmlns:a16="http://schemas.microsoft.com/office/drawing/2014/main" id="{50B90968-C069-469A-73CB-E9C76AEBA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3" y="6467475"/>
            <a:ext cx="11368087" cy="303213"/>
          </a:xfrm>
          <a:custGeom>
            <a:avLst/>
            <a:gdLst>
              <a:gd name="T0" fmla="*/ 11368087 w 11368087"/>
              <a:gd name="T1" fmla="*/ 151607 h 303213"/>
              <a:gd name="T2" fmla="*/ 5684044 w 11368087"/>
              <a:gd name="T3" fmla="*/ 303213 h 303213"/>
              <a:gd name="T4" fmla="*/ 0 w 11368087"/>
              <a:gd name="T5" fmla="*/ 151607 h 303213"/>
              <a:gd name="T6" fmla="*/ 5684044 w 11368087"/>
              <a:gd name="T7" fmla="*/ 0 h 30321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1368087"/>
              <a:gd name="T13" fmla="*/ 0 h 303213"/>
              <a:gd name="T14" fmla="*/ 11368087 w 11368087"/>
              <a:gd name="T15" fmla="*/ 303213 h 303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368087" h="303213">
                <a:moveTo>
                  <a:pt x="0" y="0"/>
                </a:moveTo>
                <a:lnTo>
                  <a:pt x="31579" y="0"/>
                </a:lnTo>
                <a:lnTo>
                  <a:pt x="31579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pic>
        <p:nvPicPr>
          <p:cNvPr id="7176" name="Picture 7">
            <a:extLst>
              <a:ext uri="{FF2B5EF4-FFF2-40B4-BE49-F238E27FC236}">
                <a16:creationId xmlns:a16="http://schemas.microsoft.com/office/drawing/2014/main" id="{C474A6C1-0F3A-7F83-0CAA-A63CA27B3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3106738"/>
            <a:ext cx="5510213" cy="3222625"/>
          </a:xfrm>
          <a:prstGeom prst="rect">
            <a:avLst/>
          </a:prstGeom>
          <a:noFill/>
          <a:ln w="1908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7" name="AutoShape 8">
            <a:extLst>
              <a:ext uri="{FF2B5EF4-FFF2-40B4-BE49-F238E27FC236}">
                <a16:creationId xmlns:a16="http://schemas.microsoft.com/office/drawing/2014/main" id="{44C6F8CC-AC66-E543-7999-2D10FDD6A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4106863"/>
            <a:ext cx="2878138" cy="730250"/>
          </a:xfrm>
          <a:custGeom>
            <a:avLst/>
            <a:gdLst>
              <a:gd name="T0" fmla="*/ 2878138 w 2878138"/>
              <a:gd name="T1" fmla="*/ 365125 h 730250"/>
              <a:gd name="T2" fmla="*/ 1439069 w 2878138"/>
              <a:gd name="T3" fmla="*/ 730250 h 730250"/>
              <a:gd name="T4" fmla="*/ 0 w 2878138"/>
              <a:gd name="T5" fmla="*/ 365125 h 730250"/>
              <a:gd name="T6" fmla="*/ 1439069 w 2878138"/>
              <a:gd name="T7" fmla="*/ 0 h 7302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878138"/>
              <a:gd name="T13" fmla="*/ 0 h 730250"/>
              <a:gd name="T14" fmla="*/ 2878138 w 2878138"/>
              <a:gd name="T15" fmla="*/ 730250 h 7302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78138" h="730250">
                <a:moveTo>
                  <a:pt x="0" y="0"/>
                </a:moveTo>
                <a:lnTo>
                  <a:pt x="7997" y="0"/>
                </a:lnTo>
                <a:lnTo>
                  <a:pt x="7997" y="2028"/>
                </a:lnTo>
                <a:lnTo>
                  <a:pt x="0" y="202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s-CO" altLang="es-CO" sz="1400" b="1">
                <a:solidFill>
                  <a:srgbClr val="FF5050"/>
                </a:solidFill>
              </a:rPr>
              <a:t>Así vamos a ver las </a:t>
            </a:r>
          </a:p>
          <a:p>
            <a:pPr eaLnBrk="1" hangingPunct="1">
              <a:lnSpc>
                <a:spcPct val="100000"/>
              </a:lnSpc>
            </a:pPr>
            <a:r>
              <a:rPr lang="es-CO" altLang="es-CO" sz="1400" b="1">
                <a:solidFill>
                  <a:srgbClr val="FF5050"/>
                </a:solidFill>
              </a:rPr>
              <a:t>señales de aerosol en la región </a:t>
            </a:r>
          </a:p>
          <a:p>
            <a:pPr eaLnBrk="1" hangingPunct="1">
              <a:lnSpc>
                <a:spcPct val="100000"/>
              </a:lnSpc>
            </a:pPr>
            <a:r>
              <a:rPr lang="es-CO" altLang="es-CO" sz="1400" b="1">
                <a:solidFill>
                  <a:srgbClr val="FF5050"/>
                </a:solidFill>
              </a:rPr>
              <a:t>de Bogotá</a:t>
            </a:r>
          </a:p>
        </p:txBody>
      </p:sp>
      <p:cxnSp>
        <p:nvCxnSpPr>
          <p:cNvPr id="7178" name="AutoShape 9">
            <a:extLst>
              <a:ext uri="{FF2B5EF4-FFF2-40B4-BE49-F238E27FC236}">
                <a16:creationId xmlns:a16="http://schemas.microsoft.com/office/drawing/2014/main" id="{617F95A6-47D9-C597-DDA7-53B7B49DBB3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387975" y="4418013"/>
            <a:ext cx="3292475" cy="55562"/>
          </a:xfrm>
          <a:prstGeom prst="straightConnector1">
            <a:avLst/>
          </a:prstGeom>
          <a:noFill/>
          <a:ln w="15840">
            <a:solidFill>
              <a:srgbClr val="00B05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7179" name="AutoShape 10">
            <a:extLst>
              <a:ext uri="{FF2B5EF4-FFF2-40B4-BE49-F238E27FC236}">
                <a16:creationId xmlns:a16="http://schemas.microsoft.com/office/drawing/2014/main" id="{41B31EFC-2B65-0710-847F-8D353CEEA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4575" y="4560888"/>
            <a:ext cx="398463" cy="293687"/>
          </a:xfrm>
          <a:custGeom>
            <a:avLst/>
            <a:gdLst>
              <a:gd name="T0" fmla="*/ 398463 w 398463"/>
              <a:gd name="T1" fmla="*/ 146844 h 293687"/>
              <a:gd name="T2" fmla="*/ 199232 w 398463"/>
              <a:gd name="T3" fmla="*/ 293687 h 293687"/>
              <a:gd name="T4" fmla="*/ 0 w 398463"/>
              <a:gd name="T5" fmla="*/ 146844 h 293687"/>
              <a:gd name="T6" fmla="*/ 199232 w 398463"/>
              <a:gd name="T7" fmla="*/ 0 h 29368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98463"/>
              <a:gd name="T13" fmla="*/ 0 h 293687"/>
              <a:gd name="T14" fmla="*/ 398463 w 398463"/>
              <a:gd name="T15" fmla="*/ 293687 h 293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8463" h="293687">
                <a:moveTo>
                  <a:pt x="0" y="408"/>
                </a:moveTo>
                <a:lnTo>
                  <a:pt x="554" y="408"/>
                </a:lnTo>
                <a:lnTo>
                  <a:pt x="180" y="90"/>
                </a:lnTo>
                <a:lnTo>
                  <a:pt x="554" y="408"/>
                </a:lnTo>
                <a:lnTo>
                  <a:pt x="270" y="90"/>
                </a:lnTo>
                <a:lnTo>
                  <a:pt x="0" y="408"/>
                </a:lnTo>
                <a:close/>
              </a:path>
            </a:pathLst>
          </a:custGeom>
          <a:noFill/>
          <a:ln w="19080" cap="flat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7180" name="AutoShape 11">
            <a:extLst>
              <a:ext uri="{FF2B5EF4-FFF2-40B4-BE49-F238E27FC236}">
                <a16:creationId xmlns:a16="http://schemas.microsoft.com/office/drawing/2014/main" id="{4D127077-8D3C-BC0F-F8F1-15EFDCA88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3450" y="4038600"/>
            <a:ext cx="398463" cy="293688"/>
          </a:xfrm>
          <a:custGeom>
            <a:avLst/>
            <a:gdLst>
              <a:gd name="T0" fmla="*/ 398463 w 398463"/>
              <a:gd name="T1" fmla="*/ 146844 h 293688"/>
              <a:gd name="T2" fmla="*/ 199232 w 398463"/>
              <a:gd name="T3" fmla="*/ 293688 h 293688"/>
              <a:gd name="T4" fmla="*/ 0 w 398463"/>
              <a:gd name="T5" fmla="*/ 146844 h 293688"/>
              <a:gd name="T6" fmla="*/ 199232 w 398463"/>
              <a:gd name="T7" fmla="*/ 0 h 29368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98463"/>
              <a:gd name="T13" fmla="*/ 0 h 293688"/>
              <a:gd name="T14" fmla="*/ 398463 w 398463"/>
              <a:gd name="T15" fmla="*/ 293688 h 2936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8463" h="293688">
                <a:moveTo>
                  <a:pt x="0" y="408"/>
                </a:moveTo>
                <a:lnTo>
                  <a:pt x="554" y="408"/>
                </a:lnTo>
                <a:lnTo>
                  <a:pt x="180" y="90"/>
                </a:lnTo>
                <a:lnTo>
                  <a:pt x="554" y="408"/>
                </a:lnTo>
                <a:lnTo>
                  <a:pt x="270" y="90"/>
                </a:lnTo>
                <a:lnTo>
                  <a:pt x="0" y="408"/>
                </a:lnTo>
                <a:close/>
              </a:path>
            </a:pathLst>
          </a:custGeom>
          <a:noFill/>
          <a:ln w="19080" cap="flat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7181" name="AutoShape 12">
            <a:extLst>
              <a:ext uri="{FF2B5EF4-FFF2-40B4-BE49-F238E27FC236}">
                <a16:creationId xmlns:a16="http://schemas.microsoft.com/office/drawing/2014/main" id="{44DCD07D-5540-0F66-B39A-A7C53F14E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75" y="4038600"/>
            <a:ext cx="398463" cy="795338"/>
          </a:xfrm>
          <a:custGeom>
            <a:avLst/>
            <a:gdLst>
              <a:gd name="T0" fmla="*/ 398463 w 398463"/>
              <a:gd name="T1" fmla="*/ 397669 h 795338"/>
              <a:gd name="T2" fmla="*/ 199232 w 398463"/>
              <a:gd name="T3" fmla="*/ 795338 h 795338"/>
              <a:gd name="T4" fmla="*/ 0 w 398463"/>
              <a:gd name="T5" fmla="*/ 397669 h 795338"/>
              <a:gd name="T6" fmla="*/ 199232 w 398463"/>
              <a:gd name="T7" fmla="*/ 0 h 79533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98463"/>
              <a:gd name="T13" fmla="*/ 0 h 795338"/>
              <a:gd name="T14" fmla="*/ 398463 w 398463"/>
              <a:gd name="T15" fmla="*/ 795338 h 7953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8463" h="795338">
                <a:moveTo>
                  <a:pt x="0" y="0"/>
                </a:moveTo>
                <a:lnTo>
                  <a:pt x="1108" y="0"/>
                </a:lnTo>
                <a:lnTo>
                  <a:pt x="1108" y="2211"/>
                </a:lnTo>
                <a:lnTo>
                  <a:pt x="0" y="2211"/>
                </a:lnTo>
                <a:lnTo>
                  <a:pt x="0" y="0"/>
                </a:lnTo>
                <a:close/>
              </a:path>
            </a:pathLst>
          </a:custGeom>
          <a:noFill/>
          <a:ln w="19080" cap="flat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7182" name="AutoShape 13">
            <a:extLst>
              <a:ext uri="{FF2B5EF4-FFF2-40B4-BE49-F238E27FC236}">
                <a16:creationId xmlns:a16="http://schemas.microsoft.com/office/drawing/2014/main" id="{8C457603-54B9-3414-2949-9C47C44A0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825" y="4106863"/>
            <a:ext cx="236538" cy="795337"/>
          </a:xfrm>
          <a:custGeom>
            <a:avLst/>
            <a:gdLst>
              <a:gd name="T0" fmla="*/ 236538 w 236538"/>
              <a:gd name="T1" fmla="*/ 397669 h 795337"/>
              <a:gd name="T2" fmla="*/ 118269 w 236538"/>
              <a:gd name="T3" fmla="*/ 795337 h 795337"/>
              <a:gd name="T4" fmla="*/ 0 w 236538"/>
              <a:gd name="T5" fmla="*/ 397669 h 795337"/>
              <a:gd name="T6" fmla="*/ 118269 w 236538"/>
              <a:gd name="T7" fmla="*/ 0 h 79533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538"/>
              <a:gd name="T13" fmla="*/ 0 h 795337"/>
              <a:gd name="T14" fmla="*/ 236538 w 236538"/>
              <a:gd name="T15" fmla="*/ 795337 h 7953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538" h="795337" stroke="0">
                <a:moveTo>
                  <a:pt x="0" y="0"/>
                </a:moveTo>
                <a:lnTo>
                  <a:pt x="329" y="-657"/>
                </a:lnTo>
                <a:lnTo>
                  <a:pt x="270" y="90"/>
                </a:lnTo>
                <a:lnTo>
                  <a:pt x="329" y="-340"/>
                </a:lnTo>
                <a:lnTo>
                  <a:pt x="329" y="-657"/>
                </a:lnTo>
                <a:lnTo>
                  <a:pt x="180" y="65446"/>
                </a:lnTo>
                <a:lnTo>
                  <a:pt x="329" y="-657"/>
                </a:lnTo>
                <a:lnTo>
                  <a:pt x="0" y="0"/>
                </a:lnTo>
                <a:close/>
              </a:path>
              <a:path w="236538" h="795337" fill="none">
                <a:moveTo>
                  <a:pt x="270" y="65446"/>
                </a:moveTo>
                <a:lnTo>
                  <a:pt x="329" y="2868"/>
                </a:lnTo>
                <a:lnTo>
                  <a:pt x="329" y="-657"/>
                </a:lnTo>
                <a:lnTo>
                  <a:pt x="1" y="90"/>
                </a:lnTo>
                <a:lnTo>
                  <a:pt x="0" y="0"/>
                </a:lnTo>
                <a:lnTo>
                  <a:pt x="329" y="-657"/>
                </a:lnTo>
                <a:lnTo>
                  <a:pt x="270" y="90"/>
                </a:lnTo>
              </a:path>
            </a:pathLst>
          </a:custGeom>
          <a:noFill/>
          <a:ln w="19080" cap="flat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>
            <a:extLst>
              <a:ext uri="{FF2B5EF4-FFF2-40B4-BE49-F238E27FC236}">
                <a16:creationId xmlns:a16="http://schemas.microsoft.com/office/drawing/2014/main" id="{F603FF2A-91F1-1120-BAB3-1A9459825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2">
            <a:extLst>
              <a:ext uri="{FF2B5EF4-FFF2-40B4-BE49-F238E27FC236}">
                <a16:creationId xmlns:a16="http://schemas.microsoft.com/office/drawing/2014/main" id="{E1E905EA-0601-0053-FBF5-648F81930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AutoShape 3">
            <a:extLst>
              <a:ext uri="{FF2B5EF4-FFF2-40B4-BE49-F238E27FC236}">
                <a16:creationId xmlns:a16="http://schemas.microsoft.com/office/drawing/2014/main" id="{CEFD82F1-0063-8EB8-D02F-A9D2BD567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9221" name="AutoShape 4">
            <a:extLst>
              <a:ext uri="{FF2B5EF4-FFF2-40B4-BE49-F238E27FC236}">
                <a16:creationId xmlns:a16="http://schemas.microsoft.com/office/drawing/2014/main" id="{A33B90A1-AD21-63CA-CBB7-BC8E7C430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113" y="668338"/>
            <a:ext cx="4262437" cy="303212"/>
          </a:xfrm>
          <a:custGeom>
            <a:avLst/>
            <a:gdLst>
              <a:gd name="T0" fmla="*/ 4262437 w 4262437"/>
              <a:gd name="T1" fmla="*/ 151606 h 303212"/>
              <a:gd name="T2" fmla="*/ 2131219 w 4262437"/>
              <a:gd name="T3" fmla="*/ 303212 h 303212"/>
              <a:gd name="T4" fmla="*/ 0 w 4262437"/>
              <a:gd name="T5" fmla="*/ 151606 h 303212"/>
              <a:gd name="T6" fmla="*/ 2131219 w 4262437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4262437"/>
              <a:gd name="T13" fmla="*/ 0 h 303212"/>
              <a:gd name="T14" fmla="*/ 4262437 w 4262437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62437" h="303212">
                <a:moveTo>
                  <a:pt x="0" y="0"/>
                </a:moveTo>
                <a:lnTo>
                  <a:pt x="11841" y="0"/>
                </a:lnTo>
                <a:lnTo>
                  <a:pt x="11841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 b="1">
                <a:solidFill>
                  <a:srgbClr val="000000"/>
                </a:solidFill>
              </a:rPr>
              <a:t>Bogotá: índice de aerosol noviembre 19 de 2019</a:t>
            </a:r>
          </a:p>
        </p:txBody>
      </p:sp>
      <p:pic>
        <p:nvPicPr>
          <p:cNvPr id="9222" name="Picture 5">
            <a:extLst>
              <a:ext uri="{FF2B5EF4-FFF2-40B4-BE49-F238E27FC236}">
                <a16:creationId xmlns:a16="http://schemas.microsoft.com/office/drawing/2014/main" id="{7D60C9CC-B7A2-799F-3C9B-37BE22FAA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1035050"/>
            <a:ext cx="10352087" cy="5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D25FAE10-1227-1990-814D-DDC225EF6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Picture 2">
            <a:extLst>
              <a:ext uri="{FF2B5EF4-FFF2-40B4-BE49-F238E27FC236}">
                <a16:creationId xmlns:a16="http://schemas.microsoft.com/office/drawing/2014/main" id="{DACA8E5E-3258-5E3D-C951-1441A5C09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8" name="AutoShape 3">
            <a:extLst>
              <a:ext uri="{FF2B5EF4-FFF2-40B4-BE49-F238E27FC236}">
                <a16:creationId xmlns:a16="http://schemas.microsoft.com/office/drawing/2014/main" id="{0F359EB1-E34B-A46A-B598-D85F62A4F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11269" name="AutoShape 4">
            <a:extLst>
              <a:ext uri="{FF2B5EF4-FFF2-40B4-BE49-F238E27FC236}">
                <a16:creationId xmlns:a16="http://schemas.microsoft.com/office/drawing/2014/main" id="{D85F719D-23A0-27E9-B4AC-E46B56516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263" y="668338"/>
            <a:ext cx="2876550" cy="303212"/>
          </a:xfrm>
          <a:custGeom>
            <a:avLst/>
            <a:gdLst>
              <a:gd name="T0" fmla="*/ 2876550 w 2876550"/>
              <a:gd name="T1" fmla="*/ 151606 h 303212"/>
              <a:gd name="T2" fmla="*/ 1438275 w 2876550"/>
              <a:gd name="T3" fmla="*/ 303212 h 303212"/>
              <a:gd name="T4" fmla="*/ 0 w 2876550"/>
              <a:gd name="T5" fmla="*/ 151606 h 303212"/>
              <a:gd name="T6" fmla="*/ 1438275 w 2876550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876550"/>
              <a:gd name="T13" fmla="*/ 0 h 303212"/>
              <a:gd name="T14" fmla="*/ 2876550 w 2876550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76550" h="303212">
                <a:moveTo>
                  <a:pt x="0" y="0"/>
                </a:moveTo>
                <a:lnTo>
                  <a:pt x="7993" y="0"/>
                </a:lnTo>
                <a:lnTo>
                  <a:pt x="7993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 b="1">
                <a:solidFill>
                  <a:srgbClr val="000000"/>
                </a:solidFill>
              </a:rPr>
              <a:t>Bogotá Noviembre 19 de 2019-1</a:t>
            </a:r>
          </a:p>
        </p:txBody>
      </p:sp>
      <p:grpSp>
        <p:nvGrpSpPr>
          <p:cNvPr id="11270" name="Group 5">
            <a:extLst>
              <a:ext uri="{FF2B5EF4-FFF2-40B4-BE49-F238E27FC236}">
                <a16:creationId xmlns:a16="http://schemas.microsoft.com/office/drawing/2014/main" id="{69A11691-B18F-E0B8-B52F-16B4D83D5195}"/>
              </a:ext>
            </a:extLst>
          </p:cNvPr>
          <p:cNvGrpSpPr>
            <a:grpSpLocks/>
          </p:cNvGrpSpPr>
          <p:nvPr/>
        </p:nvGrpSpPr>
        <p:grpSpPr bwMode="auto">
          <a:xfrm>
            <a:off x="349250" y="1054100"/>
            <a:ext cx="9723438" cy="5800725"/>
            <a:chOff x="220" y="664"/>
            <a:chExt cx="6125" cy="3654"/>
          </a:xfrm>
        </p:grpSpPr>
        <p:pic>
          <p:nvPicPr>
            <p:cNvPr id="11271" name="Picture 6">
              <a:extLst>
                <a:ext uri="{FF2B5EF4-FFF2-40B4-BE49-F238E27FC236}">
                  <a16:creationId xmlns:a16="http://schemas.microsoft.com/office/drawing/2014/main" id="{0FA3835F-5074-060C-AE49-5B1FE610B3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" y="664"/>
              <a:ext cx="6125" cy="3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272" name="AutoShape 7">
              <a:extLst>
                <a:ext uri="{FF2B5EF4-FFF2-40B4-BE49-F238E27FC236}">
                  <a16:creationId xmlns:a16="http://schemas.microsoft.com/office/drawing/2014/main" id="{A355984E-5B0D-E975-B6BB-68CFD81E1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" y="1606"/>
              <a:ext cx="568" cy="229"/>
            </a:xfrm>
            <a:custGeom>
              <a:avLst/>
              <a:gdLst>
                <a:gd name="T0" fmla="*/ 568 w 568"/>
                <a:gd name="T1" fmla="*/ 115 h 229"/>
                <a:gd name="T2" fmla="*/ 284 w 568"/>
                <a:gd name="T3" fmla="*/ 229 h 229"/>
                <a:gd name="T4" fmla="*/ 0 w 568"/>
                <a:gd name="T5" fmla="*/ 115 h 229"/>
                <a:gd name="T6" fmla="*/ 284 w 568"/>
                <a:gd name="T7" fmla="*/ 0 h 22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568"/>
                <a:gd name="T13" fmla="*/ 0 h 229"/>
                <a:gd name="T14" fmla="*/ 568 w 568"/>
                <a:gd name="T15" fmla="*/ 229 h 2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8" h="229">
                  <a:moveTo>
                    <a:pt x="0" y="0"/>
                  </a:moveTo>
                  <a:lnTo>
                    <a:pt x="2511" y="0"/>
                  </a:lnTo>
                  <a:lnTo>
                    <a:pt x="2511" y="1014"/>
                  </a:lnTo>
                  <a:lnTo>
                    <a:pt x="0" y="101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>
              <a:lvl1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es-CO" altLang="es-CO">
                  <a:solidFill>
                    <a:srgbClr val="4472C4"/>
                  </a:solidFill>
                </a:rPr>
                <a:t>Bogotá</a:t>
              </a:r>
            </a:p>
          </p:txBody>
        </p:sp>
        <p:sp>
          <p:nvSpPr>
            <p:cNvPr id="11273" name="AutoShape 8">
              <a:extLst>
                <a:ext uri="{FF2B5EF4-FFF2-40B4-BE49-F238E27FC236}">
                  <a16:creationId xmlns:a16="http://schemas.microsoft.com/office/drawing/2014/main" id="{AC602549-2889-C697-F2CB-32A0EB2FB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2" y="2225"/>
              <a:ext cx="194" cy="141"/>
            </a:xfrm>
            <a:custGeom>
              <a:avLst/>
              <a:gdLst>
                <a:gd name="T0" fmla="*/ 194 w 194"/>
                <a:gd name="T1" fmla="*/ 71 h 141"/>
                <a:gd name="T2" fmla="*/ 97 w 194"/>
                <a:gd name="T3" fmla="*/ 141 h 141"/>
                <a:gd name="T4" fmla="*/ 0 w 194"/>
                <a:gd name="T5" fmla="*/ 71 h 141"/>
                <a:gd name="T6" fmla="*/ 97 w 194"/>
                <a:gd name="T7" fmla="*/ 0 h 141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94"/>
                <a:gd name="T13" fmla="*/ 0 h 141"/>
                <a:gd name="T14" fmla="*/ 194 w 194"/>
                <a:gd name="T15" fmla="*/ 141 h 1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4" h="141">
                  <a:moveTo>
                    <a:pt x="0" y="315"/>
                  </a:moveTo>
                  <a:lnTo>
                    <a:pt x="431" y="315"/>
                  </a:lnTo>
                  <a:lnTo>
                    <a:pt x="180" y="90"/>
                  </a:lnTo>
                  <a:lnTo>
                    <a:pt x="431" y="315"/>
                  </a:lnTo>
                  <a:lnTo>
                    <a:pt x="270" y="90"/>
                  </a:lnTo>
                  <a:lnTo>
                    <a:pt x="0" y="315"/>
                  </a:lnTo>
                  <a:close/>
                </a:path>
              </a:pathLst>
            </a:custGeom>
            <a:noFill/>
            <a:ln w="19080" cap="flat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cxnSp>
          <p:nvCxnSpPr>
            <p:cNvPr id="11274" name="AutoShape 9">
              <a:extLst>
                <a:ext uri="{FF2B5EF4-FFF2-40B4-BE49-F238E27FC236}">
                  <a16:creationId xmlns:a16="http://schemas.microsoft.com/office/drawing/2014/main" id="{A678D4D8-13BB-C88D-6C4D-E74340917A3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477" y="1723"/>
              <a:ext cx="1653" cy="572"/>
            </a:xfrm>
            <a:prstGeom prst="straightConnector1">
              <a:avLst/>
            </a:prstGeom>
            <a:noFill/>
            <a:ln w="6480">
              <a:solidFill>
                <a:srgbClr val="4472C4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2B9EF9F8-B450-50EB-4C20-29E12DDFF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2">
            <a:extLst>
              <a:ext uri="{FF2B5EF4-FFF2-40B4-BE49-F238E27FC236}">
                <a16:creationId xmlns:a16="http://schemas.microsoft.com/office/drawing/2014/main" id="{AB5A7CCD-8301-757F-2E72-E94B68B9A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AutoShape 3">
            <a:extLst>
              <a:ext uri="{FF2B5EF4-FFF2-40B4-BE49-F238E27FC236}">
                <a16:creationId xmlns:a16="http://schemas.microsoft.com/office/drawing/2014/main" id="{60DC456D-2C1F-8411-A2A1-A6B6F2EE6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13317" name="AutoShape 4">
            <a:extLst>
              <a:ext uri="{FF2B5EF4-FFF2-40B4-BE49-F238E27FC236}">
                <a16:creationId xmlns:a16="http://schemas.microsoft.com/office/drawing/2014/main" id="{0F3E69DA-361F-087C-4AB4-F291AB445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263" y="668338"/>
            <a:ext cx="2876550" cy="303212"/>
          </a:xfrm>
          <a:custGeom>
            <a:avLst/>
            <a:gdLst>
              <a:gd name="T0" fmla="*/ 2876550 w 2876550"/>
              <a:gd name="T1" fmla="*/ 151606 h 303212"/>
              <a:gd name="T2" fmla="*/ 1438275 w 2876550"/>
              <a:gd name="T3" fmla="*/ 303212 h 303212"/>
              <a:gd name="T4" fmla="*/ 0 w 2876550"/>
              <a:gd name="T5" fmla="*/ 151606 h 303212"/>
              <a:gd name="T6" fmla="*/ 1438275 w 2876550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876550"/>
              <a:gd name="T13" fmla="*/ 0 h 303212"/>
              <a:gd name="T14" fmla="*/ 2876550 w 2876550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76550" h="303212">
                <a:moveTo>
                  <a:pt x="0" y="0"/>
                </a:moveTo>
                <a:lnTo>
                  <a:pt x="7993" y="0"/>
                </a:lnTo>
                <a:lnTo>
                  <a:pt x="7993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 b="1">
                <a:solidFill>
                  <a:srgbClr val="000000"/>
                </a:solidFill>
              </a:rPr>
              <a:t>Bogotá Noviembre 19 de 2019-2</a:t>
            </a:r>
          </a:p>
        </p:txBody>
      </p:sp>
      <p:grpSp>
        <p:nvGrpSpPr>
          <p:cNvPr id="13318" name="Group 5">
            <a:extLst>
              <a:ext uri="{FF2B5EF4-FFF2-40B4-BE49-F238E27FC236}">
                <a16:creationId xmlns:a16="http://schemas.microsoft.com/office/drawing/2014/main" id="{D565EC52-CA6B-94E8-2080-AC857F0C3AFE}"/>
              </a:ext>
            </a:extLst>
          </p:cNvPr>
          <p:cNvGrpSpPr>
            <a:grpSpLocks/>
          </p:cNvGrpSpPr>
          <p:nvPr/>
        </p:nvGrpSpPr>
        <p:grpSpPr bwMode="auto">
          <a:xfrm>
            <a:off x="349250" y="1095375"/>
            <a:ext cx="9656763" cy="5761038"/>
            <a:chOff x="220" y="690"/>
            <a:chExt cx="6083" cy="3629"/>
          </a:xfrm>
        </p:grpSpPr>
        <p:pic>
          <p:nvPicPr>
            <p:cNvPr id="13319" name="Picture 6">
              <a:extLst>
                <a:ext uri="{FF2B5EF4-FFF2-40B4-BE49-F238E27FC236}">
                  <a16:creationId xmlns:a16="http://schemas.microsoft.com/office/drawing/2014/main" id="{FD294477-6B6F-C34D-966A-6ED1DC407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" y="690"/>
              <a:ext cx="6083" cy="3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320" name="AutoShape 7">
              <a:extLst>
                <a:ext uri="{FF2B5EF4-FFF2-40B4-BE49-F238E27FC236}">
                  <a16:creationId xmlns:a16="http://schemas.microsoft.com/office/drawing/2014/main" id="{EB89A62D-4F48-D242-8173-6C5F4DC21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" y="1606"/>
              <a:ext cx="568" cy="229"/>
            </a:xfrm>
            <a:custGeom>
              <a:avLst/>
              <a:gdLst>
                <a:gd name="T0" fmla="*/ 568 w 568"/>
                <a:gd name="T1" fmla="*/ 115 h 229"/>
                <a:gd name="T2" fmla="*/ 284 w 568"/>
                <a:gd name="T3" fmla="*/ 229 h 229"/>
                <a:gd name="T4" fmla="*/ 0 w 568"/>
                <a:gd name="T5" fmla="*/ 115 h 229"/>
                <a:gd name="T6" fmla="*/ 284 w 568"/>
                <a:gd name="T7" fmla="*/ 0 h 22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568"/>
                <a:gd name="T13" fmla="*/ 0 h 229"/>
                <a:gd name="T14" fmla="*/ 568 w 568"/>
                <a:gd name="T15" fmla="*/ 229 h 2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8" h="229">
                  <a:moveTo>
                    <a:pt x="0" y="0"/>
                  </a:moveTo>
                  <a:lnTo>
                    <a:pt x="2511" y="0"/>
                  </a:lnTo>
                  <a:lnTo>
                    <a:pt x="2511" y="1014"/>
                  </a:lnTo>
                  <a:lnTo>
                    <a:pt x="0" y="101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>
              <a:lvl1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es-CO" altLang="es-CO">
                  <a:solidFill>
                    <a:srgbClr val="4472C4"/>
                  </a:solidFill>
                </a:rPr>
                <a:t>Bogotá</a:t>
              </a:r>
            </a:p>
          </p:txBody>
        </p:sp>
        <p:cxnSp>
          <p:nvCxnSpPr>
            <p:cNvPr id="13321" name="AutoShape 8">
              <a:extLst>
                <a:ext uri="{FF2B5EF4-FFF2-40B4-BE49-F238E27FC236}">
                  <a16:creationId xmlns:a16="http://schemas.microsoft.com/office/drawing/2014/main" id="{42688C24-CFA7-328A-41AD-70A20ACB9E2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609" y="1723"/>
              <a:ext cx="1520" cy="451"/>
            </a:xfrm>
            <a:prstGeom prst="straightConnector1">
              <a:avLst/>
            </a:prstGeom>
            <a:noFill/>
            <a:ln w="6480">
              <a:solidFill>
                <a:srgbClr val="4472C4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322" name="AutoShape 9">
              <a:extLst>
                <a:ext uri="{FF2B5EF4-FFF2-40B4-BE49-F238E27FC236}">
                  <a16:creationId xmlns:a16="http://schemas.microsoft.com/office/drawing/2014/main" id="{5BAE4BB8-1AA2-1392-8114-702849B01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6" y="2090"/>
              <a:ext cx="322" cy="169"/>
            </a:xfrm>
            <a:custGeom>
              <a:avLst/>
              <a:gdLst>
                <a:gd name="T0" fmla="*/ 322 w 322"/>
                <a:gd name="T1" fmla="*/ 85 h 169"/>
                <a:gd name="T2" fmla="*/ 161 w 322"/>
                <a:gd name="T3" fmla="*/ 169 h 169"/>
                <a:gd name="T4" fmla="*/ 0 w 322"/>
                <a:gd name="T5" fmla="*/ 85 h 169"/>
                <a:gd name="T6" fmla="*/ 161 w 322"/>
                <a:gd name="T7" fmla="*/ 0 h 16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2"/>
                <a:gd name="T13" fmla="*/ 0 h 169"/>
                <a:gd name="T14" fmla="*/ 322 w 322"/>
                <a:gd name="T15" fmla="*/ 169 h 1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2" h="169">
                  <a:moveTo>
                    <a:pt x="0" y="375"/>
                  </a:moveTo>
                  <a:lnTo>
                    <a:pt x="714" y="375"/>
                  </a:lnTo>
                  <a:lnTo>
                    <a:pt x="180" y="90"/>
                  </a:lnTo>
                  <a:lnTo>
                    <a:pt x="714" y="375"/>
                  </a:lnTo>
                  <a:lnTo>
                    <a:pt x="270" y="90"/>
                  </a:lnTo>
                  <a:lnTo>
                    <a:pt x="0" y="375"/>
                  </a:lnTo>
                  <a:close/>
                </a:path>
              </a:pathLst>
            </a:custGeom>
            <a:noFill/>
            <a:ln w="19080" cap="flat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AD5C0421-3F46-7978-7740-0E72D6AD4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2">
            <a:extLst>
              <a:ext uri="{FF2B5EF4-FFF2-40B4-BE49-F238E27FC236}">
                <a16:creationId xmlns:a16="http://schemas.microsoft.com/office/drawing/2014/main" id="{D8B7F8A2-81AB-C4F7-08B0-0BF1CCE37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4" name="AutoShape 3">
            <a:extLst>
              <a:ext uri="{FF2B5EF4-FFF2-40B4-BE49-F238E27FC236}">
                <a16:creationId xmlns:a16="http://schemas.microsoft.com/office/drawing/2014/main" id="{7D87E48A-129E-880D-6760-F8A0B7D6C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15365" name="AutoShape 4">
            <a:extLst>
              <a:ext uri="{FF2B5EF4-FFF2-40B4-BE49-F238E27FC236}">
                <a16:creationId xmlns:a16="http://schemas.microsoft.com/office/drawing/2014/main" id="{AB7163D2-DBAC-9562-8FC4-81648D07A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0650" y="668338"/>
            <a:ext cx="3787775" cy="303212"/>
          </a:xfrm>
          <a:custGeom>
            <a:avLst/>
            <a:gdLst>
              <a:gd name="T0" fmla="*/ 3787775 w 3787775"/>
              <a:gd name="T1" fmla="*/ 151606 h 303212"/>
              <a:gd name="T2" fmla="*/ 1893888 w 3787775"/>
              <a:gd name="T3" fmla="*/ 303212 h 303212"/>
              <a:gd name="T4" fmla="*/ 0 w 3787775"/>
              <a:gd name="T5" fmla="*/ 151606 h 303212"/>
              <a:gd name="T6" fmla="*/ 1893888 w 3787775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787775"/>
              <a:gd name="T13" fmla="*/ 0 h 303212"/>
              <a:gd name="T14" fmla="*/ 3787775 w 3787775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87775" h="303212">
                <a:moveTo>
                  <a:pt x="0" y="0"/>
                </a:moveTo>
                <a:lnTo>
                  <a:pt x="10524" y="0"/>
                </a:lnTo>
                <a:lnTo>
                  <a:pt x="10524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 b="1">
                <a:solidFill>
                  <a:srgbClr val="000000"/>
                </a:solidFill>
              </a:rPr>
              <a:t>Bogotá: índice de aerosol marzo 8 de 2020</a:t>
            </a:r>
          </a:p>
        </p:txBody>
      </p:sp>
      <p:pic>
        <p:nvPicPr>
          <p:cNvPr id="15366" name="Picture 5">
            <a:extLst>
              <a:ext uri="{FF2B5EF4-FFF2-40B4-BE49-F238E27FC236}">
                <a16:creationId xmlns:a16="http://schemas.microsoft.com/office/drawing/2014/main" id="{E41D2A89-1330-D053-858D-B78C33B12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079500"/>
            <a:ext cx="10271125" cy="577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8D326603-25BF-3653-90F0-A7D275133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2">
            <a:extLst>
              <a:ext uri="{FF2B5EF4-FFF2-40B4-BE49-F238E27FC236}">
                <a16:creationId xmlns:a16="http://schemas.microsoft.com/office/drawing/2014/main" id="{F92C8C3A-1566-FF26-DA9C-2A196A2B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2" name="AutoShape 3">
            <a:extLst>
              <a:ext uri="{FF2B5EF4-FFF2-40B4-BE49-F238E27FC236}">
                <a16:creationId xmlns:a16="http://schemas.microsoft.com/office/drawing/2014/main" id="{A367AA73-AD69-CCBB-95F2-32AFCEAEF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17413" name="AutoShape 4">
            <a:extLst>
              <a:ext uri="{FF2B5EF4-FFF2-40B4-BE49-F238E27FC236}">
                <a16:creationId xmlns:a16="http://schemas.microsoft.com/office/drawing/2014/main" id="{989661CD-42AD-B957-775E-3ACFF807F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088" y="668338"/>
            <a:ext cx="2374900" cy="303212"/>
          </a:xfrm>
          <a:custGeom>
            <a:avLst/>
            <a:gdLst>
              <a:gd name="T0" fmla="*/ 2374900 w 2374900"/>
              <a:gd name="T1" fmla="*/ 151606 h 303212"/>
              <a:gd name="T2" fmla="*/ 1187450 w 2374900"/>
              <a:gd name="T3" fmla="*/ 303212 h 303212"/>
              <a:gd name="T4" fmla="*/ 0 w 2374900"/>
              <a:gd name="T5" fmla="*/ 151606 h 303212"/>
              <a:gd name="T6" fmla="*/ 1187450 w 2374900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74900"/>
              <a:gd name="T13" fmla="*/ 0 h 303212"/>
              <a:gd name="T14" fmla="*/ 2374900 w 2374900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74900" h="303212">
                <a:moveTo>
                  <a:pt x="0" y="0"/>
                </a:moveTo>
                <a:lnTo>
                  <a:pt x="6596" y="0"/>
                </a:lnTo>
                <a:lnTo>
                  <a:pt x="6596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 b="1">
                <a:solidFill>
                  <a:srgbClr val="000000"/>
                </a:solidFill>
              </a:rPr>
              <a:t>Bogotá Marzo 8 de 2020-1</a:t>
            </a:r>
          </a:p>
        </p:txBody>
      </p:sp>
      <p:grpSp>
        <p:nvGrpSpPr>
          <p:cNvPr id="17414" name="Group 5">
            <a:extLst>
              <a:ext uri="{FF2B5EF4-FFF2-40B4-BE49-F238E27FC236}">
                <a16:creationId xmlns:a16="http://schemas.microsoft.com/office/drawing/2014/main" id="{65C0A781-68BF-1EA1-5CA3-0D6185AD13FF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996950"/>
            <a:ext cx="10552112" cy="5497513"/>
            <a:chOff x="477" y="628"/>
            <a:chExt cx="6647" cy="3463"/>
          </a:xfrm>
        </p:grpSpPr>
        <p:grpSp>
          <p:nvGrpSpPr>
            <p:cNvPr id="17415" name="Group 6">
              <a:extLst>
                <a:ext uri="{FF2B5EF4-FFF2-40B4-BE49-F238E27FC236}">
                  <a16:creationId xmlns:a16="http://schemas.microsoft.com/office/drawing/2014/main" id="{1EC33EA3-9C65-8190-C629-1A45A34E83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7" y="628"/>
              <a:ext cx="6647" cy="3463"/>
              <a:chOff x="477" y="628"/>
              <a:chExt cx="6647" cy="3463"/>
            </a:xfrm>
          </p:grpSpPr>
          <p:pic>
            <p:nvPicPr>
              <p:cNvPr id="17418" name="Picture 7">
                <a:extLst>
                  <a:ext uri="{FF2B5EF4-FFF2-40B4-BE49-F238E27FC236}">
                    <a16:creationId xmlns:a16="http://schemas.microsoft.com/office/drawing/2014/main" id="{DCED6933-119D-DE56-E0C3-532D04909F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" y="628"/>
                <a:ext cx="6647" cy="3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7419" name="AutoShape 8">
                <a:extLst>
                  <a:ext uri="{FF2B5EF4-FFF2-40B4-BE49-F238E27FC236}">
                    <a16:creationId xmlns:a16="http://schemas.microsoft.com/office/drawing/2014/main" id="{1379B642-83A3-8155-FB94-A3D0A13AF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" y="1336"/>
                <a:ext cx="567" cy="228"/>
              </a:xfrm>
              <a:custGeom>
                <a:avLst/>
                <a:gdLst>
                  <a:gd name="T0" fmla="*/ 567 w 567"/>
                  <a:gd name="T1" fmla="*/ 114 h 228"/>
                  <a:gd name="T2" fmla="*/ 284 w 567"/>
                  <a:gd name="T3" fmla="*/ 228 h 228"/>
                  <a:gd name="T4" fmla="*/ 0 w 567"/>
                  <a:gd name="T5" fmla="*/ 114 h 228"/>
                  <a:gd name="T6" fmla="*/ 284 w 567"/>
                  <a:gd name="T7" fmla="*/ 0 h 228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567"/>
                  <a:gd name="T13" fmla="*/ 0 h 228"/>
                  <a:gd name="T14" fmla="*/ 567 w 567"/>
                  <a:gd name="T15" fmla="*/ 228 h 2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7" h="228">
                    <a:moveTo>
                      <a:pt x="0" y="0"/>
                    </a:moveTo>
                    <a:lnTo>
                      <a:pt x="2507" y="0"/>
                    </a:lnTo>
                    <a:lnTo>
                      <a:pt x="2507" y="1012"/>
                    </a:lnTo>
                    <a:lnTo>
                      <a:pt x="0" y="10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>
                <a:spAutoFit/>
              </a:bodyPr>
              <a:lstStyle>
                <a:lvl1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Droid Sans Fallback" charset="0"/>
                  </a:defRPr>
                </a:lvl1pPr>
                <a:lvl2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Droid Sans Fallback" charset="0"/>
                  </a:defRPr>
                </a:lvl2pPr>
                <a:lvl3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Droid Sans Fallback" charset="0"/>
                  </a:defRPr>
                </a:lvl3pPr>
                <a:lvl4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Droid Sans Fallback" charset="0"/>
                  </a:defRPr>
                </a:lvl4pPr>
                <a:lvl5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Droid Sans Fallback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</a:pPr>
                <a:r>
                  <a:rPr lang="es-CO" altLang="es-CO">
                    <a:solidFill>
                      <a:srgbClr val="4472C4"/>
                    </a:solidFill>
                  </a:rPr>
                  <a:t>Bogotá</a:t>
                </a:r>
              </a:p>
            </p:txBody>
          </p:sp>
        </p:grpSp>
        <p:cxnSp>
          <p:nvCxnSpPr>
            <p:cNvPr id="17416" name="AutoShape 9">
              <a:extLst>
                <a:ext uri="{FF2B5EF4-FFF2-40B4-BE49-F238E27FC236}">
                  <a16:creationId xmlns:a16="http://schemas.microsoft.com/office/drawing/2014/main" id="{A4E3A0F9-5A6B-207F-BD9C-1EF5E1DFED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054" y="1429"/>
              <a:ext cx="2060" cy="680"/>
            </a:xfrm>
            <a:prstGeom prst="straightConnector1">
              <a:avLst/>
            </a:prstGeom>
            <a:noFill/>
            <a:ln w="6480">
              <a:solidFill>
                <a:srgbClr val="4472C4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417" name="AutoShape 10">
              <a:extLst>
                <a:ext uri="{FF2B5EF4-FFF2-40B4-BE49-F238E27FC236}">
                  <a16:creationId xmlns:a16="http://schemas.microsoft.com/office/drawing/2014/main" id="{B6191201-5CDD-82EC-F3E1-28C72DB98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8" y="2013"/>
              <a:ext cx="295" cy="193"/>
            </a:xfrm>
            <a:custGeom>
              <a:avLst/>
              <a:gdLst>
                <a:gd name="T0" fmla="*/ 295 w 295"/>
                <a:gd name="T1" fmla="*/ 97 h 193"/>
                <a:gd name="T2" fmla="*/ 148 w 295"/>
                <a:gd name="T3" fmla="*/ 193 h 193"/>
                <a:gd name="T4" fmla="*/ 0 w 295"/>
                <a:gd name="T5" fmla="*/ 97 h 193"/>
                <a:gd name="T6" fmla="*/ 148 w 295"/>
                <a:gd name="T7" fmla="*/ 0 h 19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95"/>
                <a:gd name="T13" fmla="*/ 0 h 193"/>
                <a:gd name="T14" fmla="*/ 295 w 295"/>
                <a:gd name="T15" fmla="*/ 193 h 1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5" h="193">
                  <a:moveTo>
                    <a:pt x="0" y="428"/>
                  </a:moveTo>
                  <a:lnTo>
                    <a:pt x="653" y="428"/>
                  </a:lnTo>
                  <a:lnTo>
                    <a:pt x="180" y="90"/>
                  </a:lnTo>
                  <a:lnTo>
                    <a:pt x="653" y="428"/>
                  </a:lnTo>
                  <a:lnTo>
                    <a:pt x="270" y="90"/>
                  </a:lnTo>
                  <a:lnTo>
                    <a:pt x="0" y="428"/>
                  </a:lnTo>
                  <a:close/>
                </a:path>
              </a:pathLst>
            </a:custGeom>
            <a:noFill/>
            <a:ln w="25560" cap="flat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41D334AF-E096-004D-0FC0-AB16EAFC6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2">
            <a:extLst>
              <a:ext uri="{FF2B5EF4-FFF2-40B4-BE49-F238E27FC236}">
                <a16:creationId xmlns:a16="http://schemas.microsoft.com/office/drawing/2014/main" id="{F28AFADA-C1E0-B107-9862-9026D7EDD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0" name="AutoShape 3">
            <a:extLst>
              <a:ext uri="{FF2B5EF4-FFF2-40B4-BE49-F238E27FC236}">
                <a16:creationId xmlns:a16="http://schemas.microsoft.com/office/drawing/2014/main" id="{798F36CB-E33F-829B-D8C4-4E245244E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19461" name="AutoShape 4">
            <a:extLst>
              <a:ext uri="{FF2B5EF4-FFF2-40B4-BE49-F238E27FC236}">
                <a16:creationId xmlns:a16="http://schemas.microsoft.com/office/drawing/2014/main" id="{A6911D43-D3EB-F797-6D23-AB03EC8AC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088" y="668338"/>
            <a:ext cx="2374900" cy="303212"/>
          </a:xfrm>
          <a:custGeom>
            <a:avLst/>
            <a:gdLst>
              <a:gd name="T0" fmla="*/ 2374900 w 2374900"/>
              <a:gd name="T1" fmla="*/ 151606 h 303212"/>
              <a:gd name="T2" fmla="*/ 1187450 w 2374900"/>
              <a:gd name="T3" fmla="*/ 303212 h 303212"/>
              <a:gd name="T4" fmla="*/ 0 w 2374900"/>
              <a:gd name="T5" fmla="*/ 151606 h 303212"/>
              <a:gd name="T6" fmla="*/ 1187450 w 2374900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74900"/>
              <a:gd name="T13" fmla="*/ 0 h 303212"/>
              <a:gd name="T14" fmla="*/ 2374900 w 2374900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74900" h="303212">
                <a:moveTo>
                  <a:pt x="0" y="0"/>
                </a:moveTo>
                <a:lnTo>
                  <a:pt x="6596" y="0"/>
                </a:lnTo>
                <a:lnTo>
                  <a:pt x="6596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 b="1">
                <a:solidFill>
                  <a:srgbClr val="000000"/>
                </a:solidFill>
              </a:rPr>
              <a:t>Bogotá Marzo 8 de 2020-2</a:t>
            </a:r>
          </a:p>
        </p:txBody>
      </p:sp>
      <p:sp>
        <p:nvSpPr>
          <p:cNvPr id="19462" name="AutoShape 5">
            <a:extLst>
              <a:ext uri="{FF2B5EF4-FFF2-40B4-BE49-F238E27FC236}">
                <a16:creationId xmlns:a16="http://schemas.microsoft.com/office/drawing/2014/main" id="{4B3FD3B9-363C-1B08-398C-7BF0C1480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6213" y="1096963"/>
            <a:ext cx="903287" cy="365125"/>
          </a:xfrm>
          <a:custGeom>
            <a:avLst/>
            <a:gdLst>
              <a:gd name="T0" fmla="*/ 903287 w 903287"/>
              <a:gd name="T1" fmla="*/ 182563 h 365125"/>
              <a:gd name="T2" fmla="*/ 451644 w 903287"/>
              <a:gd name="T3" fmla="*/ 365125 h 365125"/>
              <a:gd name="T4" fmla="*/ 0 w 903287"/>
              <a:gd name="T5" fmla="*/ 182563 h 365125"/>
              <a:gd name="T6" fmla="*/ 451644 w 903287"/>
              <a:gd name="T7" fmla="*/ 0 h 36512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903287"/>
              <a:gd name="T13" fmla="*/ 0 h 365125"/>
              <a:gd name="T14" fmla="*/ 903287 w 903287"/>
              <a:gd name="T15" fmla="*/ 365125 h 3651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03287" h="365125">
                <a:moveTo>
                  <a:pt x="0" y="0"/>
                </a:moveTo>
                <a:lnTo>
                  <a:pt x="2511" y="0"/>
                </a:lnTo>
                <a:lnTo>
                  <a:pt x="2511" y="1014"/>
                </a:lnTo>
                <a:lnTo>
                  <a:pt x="0" y="1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s-CO" altLang="es-CO">
                <a:solidFill>
                  <a:srgbClr val="4472C4"/>
                </a:solidFill>
              </a:rPr>
              <a:t>Bogotá</a:t>
            </a:r>
          </a:p>
        </p:txBody>
      </p:sp>
      <p:grpSp>
        <p:nvGrpSpPr>
          <p:cNvPr id="19463" name="Group 6">
            <a:extLst>
              <a:ext uri="{FF2B5EF4-FFF2-40B4-BE49-F238E27FC236}">
                <a16:creationId xmlns:a16="http://schemas.microsoft.com/office/drawing/2014/main" id="{B0B287F3-E90F-E424-88E1-B6EB7432C808}"/>
              </a:ext>
            </a:extLst>
          </p:cNvPr>
          <p:cNvGrpSpPr>
            <a:grpSpLocks/>
          </p:cNvGrpSpPr>
          <p:nvPr/>
        </p:nvGrpSpPr>
        <p:grpSpPr bwMode="auto">
          <a:xfrm>
            <a:off x="1576388" y="962025"/>
            <a:ext cx="8620125" cy="5141913"/>
            <a:chOff x="993" y="606"/>
            <a:chExt cx="5430" cy="3239"/>
          </a:xfrm>
        </p:grpSpPr>
        <p:pic>
          <p:nvPicPr>
            <p:cNvPr id="19464" name="Picture 7">
              <a:extLst>
                <a:ext uri="{FF2B5EF4-FFF2-40B4-BE49-F238E27FC236}">
                  <a16:creationId xmlns:a16="http://schemas.microsoft.com/office/drawing/2014/main" id="{666D3ABB-6AB6-C96C-DD03-F0EED14283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" y="606"/>
              <a:ext cx="5430" cy="3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cxnSp>
          <p:nvCxnSpPr>
            <p:cNvPr id="19465" name="AutoShape 8">
              <a:extLst>
                <a:ext uri="{FF2B5EF4-FFF2-40B4-BE49-F238E27FC236}">
                  <a16:creationId xmlns:a16="http://schemas.microsoft.com/office/drawing/2014/main" id="{2E1253F7-83CD-EE7A-D468-0DFBC11A0D9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083" y="1522"/>
              <a:ext cx="1079" cy="281"/>
            </a:xfrm>
            <a:prstGeom prst="straightConnector1">
              <a:avLst/>
            </a:prstGeom>
            <a:noFill/>
            <a:ln w="6480">
              <a:solidFill>
                <a:srgbClr val="4472C4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9466" name="AutoShape 9">
              <a:extLst>
                <a:ext uri="{FF2B5EF4-FFF2-40B4-BE49-F238E27FC236}">
                  <a16:creationId xmlns:a16="http://schemas.microsoft.com/office/drawing/2014/main" id="{AD247733-FF79-8C8B-A65E-C83077E88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" y="1759"/>
              <a:ext cx="438" cy="309"/>
            </a:xfrm>
            <a:custGeom>
              <a:avLst/>
              <a:gdLst>
                <a:gd name="T0" fmla="*/ 438 w 438"/>
                <a:gd name="T1" fmla="*/ 155 h 309"/>
                <a:gd name="T2" fmla="*/ 219 w 438"/>
                <a:gd name="T3" fmla="*/ 309 h 309"/>
                <a:gd name="T4" fmla="*/ 0 w 438"/>
                <a:gd name="T5" fmla="*/ 155 h 309"/>
                <a:gd name="T6" fmla="*/ 219 w 438"/>
                <a:gd name="T7" fmla="*/ 0 h 30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438"/>
                <a:gd name="T13" fmla="*/ 0 h 309"/>
                <a:gd name="T14" fmla="*/ 438 w 438"/>
                <a:gd name="T15" fmla="*/ 309 h 3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8" h="309">
                  <a:moveTo>
                    <a:pt x="0" y="684"/>
                  </a:moveTo>
                  <a:lnTo>
                    <a:pt x="968" y="684"/>
                  </a:lnTo>
                  <a:lnTo>
                    <a:pt x="180" y="90"/>
                  </a:lnTo>
                  <a:lnTo>
                    <a:pt x="968" y="684"/>
                  </a:lnTo>
                  <a:lnTo>
                    <a:pt x="270" y="90"/>
                  </a:lnTo>
                  <a:lnTo>
                    <a:pt x="0" y="684"/>
                  </a:lnTo>
                  <a:close/>
                </a:path>
              </a:pathLst>
            </a:custGeom>
            <a:noFill/>
            <a:ln w="25560" cap="flat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9467" name="AutoShape 10">
              <a:extLst>
                <a:ext uri="{FF2B5EF4-FFF2-40B4-BE49-F238E27FC236}">
                  <a16:creationId xmlns:a16="http://schemas.microsoft.com/office/drawing/2014/main" id="{EF3DF307-CA85-9A4E-F90E-AB1C0B0FD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1" y="1383"/>
              <a:ext cx="567" cy="228"/>
            </a:xfrm>
            <a:custGeom>
              <a:avLst/>
              <a:gdLst>
                <a:gd name="T0" fmla="*/ 567 w 567"/>
                <a:gd name="T1" fmla="*/ 114 h 228"/>
                <a:gd name="T2" fmla="*/ 284 w 567"/>
                <a:gd name="T3" fmla="*/ 228 h 228"/>
                <a:gd name="T4" fmla="*/ 0 w 567"/>
                <a:gd name="T5" fmla="*/ 114 h 228"/>
                <a:gd name="T6" fmla="*/ 284 w 567"/>
                <a:gd name="T7" fmla="*/ 0 h 22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567"/>
                <a:gd name="T13" fmla="*/ 0 h 228"/>
                <a:gd name="T14" fmla="*/ 567 w 567"/>
                <a:gd name="T15" fmla="*/ 228 h 2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7" h="228">
                  <a:moveTo>
                    <a:pt x="0" y="0"/>
                  </a:moveTo>
                  <a:lnTo>
                    <a:pt x="2507" y="0"/>
                  </a:lnTo>
                  <a:lnTo>
                    <a:pt x="2507" y="1012"/>
                  </a:lnTo>
                  <a:lnTo>
                    <a:pt x="0" y="1012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>
              <a:lvl1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es-CO" altLang="es-CO">
                  <a:solidFill>
                    <a:srgbClr val="4472C4"/>
                  </a:solidFill>
                </a:rPr>
                <a:t>Bogotá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A8107F9E-9787-AED9-B4FE-75418DE86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7" name="Picture 2">
            <a:extLst>
              <a:ext uri="{FF2B5EF4-FFF2-40B4-BE49-F238E27FC236}">
                <a16:creationId xmlns:a16="http://schemas.microsoft.com/office/drawing/2014/main" id="{F308C049-9AE7-9AC7-94A5-0CF6DB87F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AutoShape 3">
            <a:extLst>
              <a:ext uri="{FF2B5EF4-FFF2-40B4-BE49-F238E27FC236}">
                <a16:creationId xmlns:a16="http://schemas.microsoft.com/office/drawing/2014/main" id="{94DB6445-305A-C079-25C2-5697CEBEF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21509" name="AutoShape 4">
            <a:extLst>
              <a:ext uri="{FF2B5EF4-FFF2-40B4-BE49-F238E27FC236}">
                <a16:creationId xmlns:a16="http://schemas.microsoft.com/office/drawing/2014/main" id="{CA51EB73-8D2E-2C68-85DD-1F9032468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668338"/>
            <a:ext cx="5051425" cy="303212"/>
          </a:xfrm>
          <a:custGeom>
            <a:avLst/>
            <a:gdLst>
              <a:gd name="T0" fmla="*/ 5051425 w 5051425"/>
              <a:gd name="T1" fmla="*/ 151606 h 303212"/>
              <a:gd name="T2" fmla="*/ 2525713 w 5051425"/>
              <a:gd name="T3" fmla="*/ 303212 h 303212"/>
              <a:gd name="T4" fmla="*/ 0 w 5051425"/>
              <a:gd name="T5" fmla="*/ 151606 h 303212"/>
              <a:gd name="T6" fmla="*/ 2525713 w 5051425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051425"/>
              <a:gd name="T13" fmla="*/ 0 h 303212"/>
              <a:gd name="T14" fmla="*/ 5051425 w 5051425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51425" h="303212">
                <a:moveTo>
                  <a:pt x="0" y="0"/>
                </a:moveTo>
                <a:lnTo>
                  <a:pt x="14034" y="0"/>
                </a:lnTo>
                <a:lnTo>
                  <a:pt x="14034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 b="1">
                <a:solidFill>
                  <a:srgbClr val="4472C4"/>
                </a:solidFill>
              </a:rPr>
              <a:t>Bogotá</a:t>
            </a:r>
            <a:r>
              <a:rPr lang="es-CO" altLang="es-CO" sz="1400" b="1">
                <a:solidFill>
                  <a:srgbClr val="000000"/>
                </a:solidFill>
              </a:rPr>
              <a:t> Noviembre 19 de 2019 vs </a:t>
            </a:r>
            <a:r>
              <a:rPr lang="es-CO" altLang="es-CO" sz="1400" b="1">
                <a:solidFill>
                  <a:srgbClr val="4472C4"/>
                </a:solidFill>
              </a:rPr>
              <a:t>Bogotá</a:t>
            </a:r>
            <a:r>
              <a:rPr lang="es-CO" altLang="es-CO" sz="1400" b="1">
                <a:solidFill>
                  <a:srgbClr val="000000"/>
                </a:solidFill>
              </a:rPr>
              <a:t> Marzo 8 de 2020</a:t>
            </a:r>
          </a:p>
        </p:txBody>
      </p:sp>
      <p:grpSp>
        <p:nvGrpSpPr>
          <p:cNvPr id="21510" name="Group 5">
            <a:extLst>
              <a:ext uri="{FF2B5EF4-FFF2-40B4-BE49-F238E27FC236}">
                <a16:creationId xmlns:a16="http://schemas.microsoft.com/office/drawing/2014/main" id="{4DD52064-13ED-3392-A165-1CA78297331D}"/>
              </a:ext>
            </a:extLst>
          </p:cNvPr>
          <p:cNvGrpSpPr>
            <a:grpSpLocks/>
          </p:cNvGrpSpPr>
          <p:nvPr/>
        </p:nvGrpSpPr>
        <p:grpSpPr bwMode="auto">
          <a:xfrm>
            <a:off x="315913" y="976313"/>
            <a:ext cx="10798175" cy="4084637"/>
            <a:chOff x="199" y="615"/>
            <a:chExt cx="6802" cy="2573"/>
          </a:xfrm>
        </p:grpSpPr>
        <p:pic>
          <p:nvPicPr>
            <p:cNvPr id="21511" name="Picture 6">
              <a:extLst>
                <a:ext uri="{FF2B5EF4-FFF2-40B4-BE49-F238E27FC236}">
                  <a16:creationId xmlns:a16="http://schemas.microsoft.com/office/drawing/2014/main" id="{370DFAE5-A626-0743-6D6E-8040C50A08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" y="1181"/>
              <a:ext cx="3280" cy="19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1512" name="Picture 7">
              <a:extLst>
                <a:ext uri="{FF2B5EF4-FFF2-40B4-BE49-F238E27FC236}">
                  <a16:creationId xmlns:a16="http://schemas.microsoft.com/office/drawing/2014/main" id="{7096AC88-4054-EC08-5FD0-37587D8A5C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" y="1236"/>
              <a:ext cx="3272" cy="1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cxnSp>
          <p:nvCxnSpPr>
            <p:cNvPr id="21513" name="AutoShape 8">
              <a:extLst>
                <a:ext uri="{FF2B5EF4-FFF2-40B4-BE49-F238E27FC236}">
                  <a16:creationId xmlns:a16="http://schemas.microsoft.com/office/drawing/2014/main" id="{C0132FEA-18C7-07AA-E199-A57BFA8B5A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969" y="615"/>
              <a:ext cx="515" cy="1256"/>
            </a:xfrm>
            <a:prstGeom prst="straightConnector1">
              <a:avLst/>
            </a:prstGeom>
            <a:noFill/>
            <a:ln w="6480">
              <a:solidFill>
                <a:srgbClr val="4472C4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1514" name="AutoShape 9">
              <a:extLst>
                <a:ext uri="{FF2B5EF4-FFF2-40B4-BE49-F238E27FC236}">
                  <a16:creationId xmlns:a16="http://schemas.microsoft.com/office/drawing/2014/main" id="{F4752568-BC6C-CA31-6E45-E4299C17D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0" y="1872"/>
              <a:ext cx="196" cy="189"/>
            </a:xfrm>
            <a:custGeom>
              <a:avLst/>
              <a:gdLst>
                <a:gd name="T0" fmla="*/ 196 w 196"/>
                <a:gd name="T1" fmla="*/ 95 h 189"/>
                <a:gd name="T2" fmla="*/ 98 w 196"/>
                <a:gd name="T3" fmla="*/ 189 h 189"/>
                <a:gd name="T4" fmla="*/ 0 w 196"/>
                <a:gd name="T5" fmla="*/ 95 h 189"/>
                <a:gd name="T6" fmla="*/ 98 w 196"/>
                <a:gd name="T7" fmla="*/ 0 h 18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96"/>
                <a:gd name="T13" fmla="*/ 0 h 189"/>
                <a:gd name="T14" fmla="*/ 196 w 196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" h="189">
                  <a:moveTo>
                    <a:pt x="0" y="419"/>
                  </a:moveTo>
                  <a:lnTo>
                    <a:pt x="435" y="419"/>
                  </a:lnTo>
                  <a:lnTo>
                    <a:pt x="180" y="90"/>
                  </a:lnTo>
                  <a:lnTo>
                    <a:pt x="435" y="419"/>
                  </a:lnTo>
                  <a:lnTo>
                    <a:pt x="270" y="90"/>
                  </a:lnTo>
                  <a:lnTo>
                    <a:pt x="0" y="419"/>
                  </a:lnTo>
                  <a:close/>
                </a:path>
              </a:pathLst>
            </a:custGeom>
            <a:noFill/>
            <a:ln w="15840" cap="flat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cxnSp>
          <p:nvCxnSpPr>
            <p:cNvPr id="21515" name="AutoShape 10">
              <a:extLst>
                <a:ext uri="{FF2B5EF4-FFF2-40B4-BE49-F238E27FC236}">
                  <a16:creationId xmlns:a16="http://schemas.microsoft.com/office/drawing/2014/main" id="{B4B065A1-A579-4F68-6B1A-F7FF2755801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58" y="676"/>
              <a:ext cx="1221" cy="1275"/>
            </a:xfrm>
            <a:prstGeom prst="straightConnector1">
              <a:avLst/>
            </a:prstGeom>
            <a:noFill/>
            <a:ln w="6480">
              <a:solidFill>
                <a:srgbClr val="4472C4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1516" name="AutoShape 11">
              <a:extLst>
                <a:ext uri="{FF2B5EF4-FFF2-40B4-BE49-F238E27FC236}">
                  <a16:creationId xmlns:a16="http://schemas.microsoft.com/office/drawing/2014/main" id="{0F9DC096-A473-7265-AE71-8906B8D5A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9" y="1926"/>
              <a:ext cx="218" cy="185"/>
            </a:xfrm>
            <a:custGeom>
              <a:avLst/>
              <a:gdLst>
                <a:gd name="T0" fmla="*/ 218 w 218"/>
                <a:gd name="T1" fmla="*/ 93 h 185"/>
                <a:gd name="T2" fmla="*/ 109 w 218"/>
                <a:gd name="T3" fmla="*/ 185 h 185"/>
                <a:gd name="T4" fmla="*/ 0 w 218"/>
                <a:gd name="T5" fmla="*/ 93 h 185"/>
                <a:gd name="T6" fmla="*/ 109 w 218"/>
                <a:gd name="T7" fmla="*/ 0 h 185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8"/>
                <a:gd name="T13" fmla="*/ 0 h 185"/>
                <a:gd name="T14" fmla="*/ 218 w 218"/>
                <a:gd name="T15" fmla="*/ 185 h 1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8" h="185">
                  <a:moveTo>
                    <a:pt x="0" y="411"/>
                  </a:moveTo>
                  <a:lnTo>
                    <a:pt x="484" y="411"/>
                  </a:lnTo>
                  <a:lnTo>
                    <a:pt x="180" y="90"/>
                  </a:lnTo>
                  <a:lnTo>
                    <a:pt x="484" y="411"/>
                  </a:lnTo>
                  <a:lnTo>
                    <a:pt x="270" y="90"/>
                  </a:lnTo>
                  <a:lnTo>
                    <a:pt x="0" y="411"/>
                  </a:lnTo>
                  <a:close/>
                </a:path>
              </a:pathLst>
            </a:custGeom>
            <a:noFill/>
            <a:ln w="15840" cap="flat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>
            <a:extLst>
              <a:ext uri="{FF2B5EF4-FFF2-40B4-BE49-F238E27FC236}">
                <a16:creationId xmlns:a16="http://schemas.microsoft.com/office/drawing/2014/main" id="{7257C808-8C43-BAD5-4929-309C89763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5" name="Picture 2">
            <a:extLst>
              <a:ext uri="{FF2B5EF4-FFF2-40B4-BE49-F238E27FC236}">
                <a16:creationId xmlns:a16="http://schemas.microsoft.com/office/drawing/2014/main" id="{4D0FF9C2-26B6-0A1E-6DC7-8FEF62670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AutoShape 3">
            <a:extLst>
              <a:ext uri="{FF2B5EF4-FFF2-40B4-BE49-F238E27FC236}">
                <a16:creationId xmlns:a16="http://schemas.microsoft.com/office/drawing/2014/main" id="{F70A0077-BBC7-3807-8E34-E14BB03F3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23557" name="AutoShape 4">
            <a:extLst>
              <a:ext uri="{FF2B5EF4-FFF2-40B4-BE49-F238E27FC236}">
                <a16:creationId xmlns:a16="http://schemas.microsoft.com/office/drawing/2014/main" id="{DC64B024-33D2-1658-4691-89DB5D582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6238" y="668338"/>
            <a:ext cx="3279775" cy="303212"/>
          </a:xfrm>
          <a:custGeom>
            <a:avLst/>
            <a:gdLst>
              <a:gd name="T0" fmla="*/ 3279775 w 3279775"/>
              <a:gd name="T1" fmla="*/ 151606 h 303212"/>
              <a:gd name="T2" fmla="*/ 1639888 w 3279775"/>
              <a:gd name="T3" fmla="*/ 303212 h 303212"/>
              <a:gd name="T4" fmla="*/ 0 w 3279775"/>
              <a:gd name="T5" fmla="*/ 151606 h 303212"/>
              <a:gd name="T6" fmla="*/ 1639888 w 3279775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279775"/>
              <a:gd name="T13" fmla="*/ 0 h 303212"/>
              <a:gd name="T14" fmla="*/ 3279775 w 3279775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79775" h="303212">
                <a:moveTo>
                  <a:pt x="0" y="0"/>
                </a:moveTo>
                <a:lnTo>
                  <a:pt x="9110" y="0"/>
                </a:lnTo>
                <a:lnTo>
                  <a:pt x="9110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 b="1">
                <a:solidFill>
                  <a:srgbClr val="4472C4"/>
                </a:solidFill>
              </a:rPr>
              <a:t>Noviembre  de 2019 y Marzo de 2020</a:t>
            </a:r>
          </a:p>
        </p:txBody>
      </p:sp>
      <p:sp>
        <p:nvSpPr>
          <p:cNvPr id="23558" name="AutoShape 5">
            <a:extLst>
              <a:ext uri="{FF2B5EF4-FFF2-40B4-BE49-F238E27FC236}">
                <a16:creationId xmlns:a16="http://schemas.microsoft.com/office/drawing/2014/main" id="{1A3D8EB3-D368-D105-2C4D-CC5537B23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252538"/>
            <a:ext cx="9850437" cy="8369300"/>
          </a:xfrm>
          <a:custGeom>
            <a:avLst/>
            <a:gdLst>
              <a:gd name="T0" fmla="*/ 9850437 w 9850437"/>
              <a:gd name="T1" fmla="*/ 4184650 h 8369300"/>
              <a:gd name="T2" fmla="*/ 4925219 w 9850437"/>
              <a:gd name="T3" fmla="*/ 8369300 h 8369300"/>
              <a:gd name="T4" fmla="*/ 0 w 9850437"/>
              <a:gd name="T5" fmla="*/ 4184650 h 8369300"/>
              <a:gd name="T6" fmla="*/ 4925219 w 9850437"/>
              <a:gd name="T7" fmla="*/ 0 h 83693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9850437"/>
              <a:gd name="T13" fmla="*/ 0 h 8369300"/>
              <a:gd name="T14" fmla="*/ 9850437 w 9850437"/>
              <a:gd name="T15" fmla="*/ 8369300 h 83693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850437" h="8369300">
                <a:moveTo>
                  <a:pt x="0" y="0"/>
                </a:moveTo>
                <a:lnTo>
                  <a:pt x="27365" y="0"/>
                </a:lnTo>
                <a:lnTo>
                  <a:pt x="27365" y="23250"/>
                </a:lnTo>
                <a:lnTo>
                  <a:pt x="0" y="2325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Análisis de calidad de Aire zonas mundiales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Satélite Sentinel -5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Tipo de Producto L2__AER_AI, Nivel de procesamiento L2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Herramienta utilizada VISAN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4472C4"/>
                </a:solidFill>
              </a:rPr>
              <a:t>Datos del vuelo en: 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400" b="1">
                <a:solidFill>
                  <a:srgbClr val="548235"/>
                </a:solidFill>
              </a:rPr>
              <a:t>Vuelos en Noviembre  2019 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200">
                <a:solidFill>
                  <a:srgbClr val="000000"/>
                </a:solidFill>
              </a:rPr>
              <a:t>01-</a:t>
            </a:r>
            <a:r>
              <a:rPr lang="es-CO" altLang="es-CO" sz="1200">
                <a:solidFill>
                  <a:srgbClr val="4472C4"/>
                </a:solidFill>
              </a:rPr>
              <a:t>norte-america</a:t>
            </a:r>
            <a:r>
              <a:rPr lang="es-CO" altLang="es-CO" sz="1200">
                <a:solidFill>
                  <a:srgbClr val="000000"/>
                </a:solidFill>
              </a:rPr>
              <a:t>-S5P_OFFL_L2__AER_AI_20191130T192935_20191130T211105_11044_01_010302_20191206T185020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200">
                <a:solidFill>
                  <a:srgbClr val="000000"/>
                </a:solidFill>
              </a:rPr>
              <a:t>02-</a:t>
            </a:r>
            <a:r>
              <a:rPr lang="es-CO" altLang="es-CO" sz="1200">
                <a:solidFill>
                  <a:srgbClr val="4472C4"/>
                </a:solidFill>
              </a:rPr>
              <a:t>suramerica-norteamerica</a:t>
            </a:r>
            <a:r>
              <a:rPr lang="es-CO" altLang="es-CO" sz="1200">
                <a:solidFill>
                  <a:srgbClr val="000000"/>
                </a:solidFill>
              </a:rPr>
              <a:t>-S5P_OFFL_L2__AER_AI_20191130T174805_20191130T192935_11043_01_010302_20191206T171017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200">
                <a:solidFill>
                  <a:srgbClr val="000000"/>
                </a:solidFill>
              </a:rPr>
              <a:t>03-</a:t>
            </a:r>
            <a:r>
              <a:rPr lang="es-CO" altLang="es-CO" sz="1200">
                <a:solidFill>
                  <a:srgbClr val="4472C4"/>
                </a:solidFill>
              </a:rPr>
              <a:t>brasil</a:t>
            </a:r>
            <a:r>
              <a:rPr lang="es-CO" altLang="es-CO" sz="1200">
                <a:solidFill>
                  <a:srgbClr val="000000"/>
                </a:solidFill>
              </a:rPr>
              <a:t>-S5P_OFFL_L2__AER_AI_20191130T160636_20191130T174805_11042_01_010302_20191206T153014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200">
                <a:solidFill>
                  <a:srgbClr val="000000"/>
                </a:solidFill>
              </a:rPr>
              <a:t>04-</a:t>
            </a:r>
            <a:r>
              <a:rPr lang="es-CO" altLang="es-CO" sz="1200">
                <a:solidFill>
                  <a:srgbClr val="4472C4"/>
                </a:solidFill>
              </a:rPr>
              <a:t>india</a:t>
            </a:r>
            <a:r>
              <a:rPr lang="es-CO" altLang="es-CO" sz="1200">
                <a:solidFill>
                  <a:srgbClr val="000000"/>
                </a:solidFill>
              </a:rPr>
              <a:t>-S5P_OFFL_L2__AER_AI_20191130T073907_20191130T092037_11037_01_010302_20191206T065956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200">
                <a:solidFill>
                  <a:srgbClr val="000000"/>
                </a:solidFill>
              </a:rPr>
              <a:t>05-</a:t>
            </a:r>
            <a:r>
              <a:rPr lang="es-CO" altLang="es-CO" sz="1200">
                <a:solidFill>
                  <a:srgbClr val="4472C4"/>
                </a:solidFill>
              </a:rPr>
              <a:t>india-mongolia</a:t>
            </a:r>
            <a:r>
              <a:rPr lang="es-CO" altLang="es-CO" sz="1200">
                <a:solidFill>
                  <a:srgbClr val="000000"/>
                </a:solidFill>
              </a:rPr>
              <a:t>-S5P_OFFL_L2__AER_AI_20191130T055738_20191130T073907_11036_01_010302_20191206T051956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200">
                <a:solidFill>
                  <a:srgbClr val="000000"/>
                </a:solidFill>
              </a:rPr>
              <a:t>06-</a:t>
            </a:r>
            <a:r>
              <a:rPr lang="es-CO" altLang="es-CO" sz="1200">
                <a:solidFill>
                  <a:srgbClr val="4472C4"/>
                </a:solidFill>
              </a:rPr>
              <a:t>africa-oriente-arabia</a:t>
            </a:r>
            <a:r>
              <a:rPr lang="es-CO" altLang="es-CO" sz="1200">
                <a:solidFill>
                  <a:srgbClr val="000000"/>
                </a:solidFill>
              </a:rPr>
              <a:t>-S5P_OFFL_L2__AER_AI_20191130T092037_20191130T110207_11038_01_010302_20191206T083959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200">
                <a:solidFill>
                  <a:srgbClr val="000000"/>
                </a:solidFill>
              </a:rPr>
              <a:t>07-</a:t>
            </a:r>
            <a:r>
              <a:rPr lang="es-CO" altLang="es-CO" sz="1200">
                <a:solidFill>
                  <a:srgbClr val="4472C4"/>
                </a:solidFill>
              </a:rPr>
              <a:t>arabia</a:t>
            </a:r>
            <a:r>
              <a:rPr lang="es-CO" altLang="es-CO" sz="1200">
                <a:solidFill>
                  <a:srgbClr val="000000"/>
                </a:solidFill>
              </a:rPr>
              <a:t>-S5P_OFFL_L2__AER_AI_20191130T124336_20191130T142506_11040_01_010302_20191206T121006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200">
                <a:solidFill>
                  <a:srgbClr val="000000"/>
                </a:solidFill>
              </a:rPr>
              <a:t>08-</a:t>
            </a:r>
            <a:r>
              <a:rPr lang="es-CO" altLang="es-CO" sz="1200">
                <a:solidFill>
                  <a:srgbClr val="4472C4"/>
                </a:solidFill>
              </a:rPr>
              <a:t>australia-centro-chin</a:t>
            </a:r>
            <a:r>
              <a:rPr lang="es-CO" altLang="es-CO" sz="1200">
                <a:solidFill>
                  <a:srgbClr val="000000"/>
                </a:solidFill>
              </a:rPr>
              <a:t>a-S5P_OFFL_L2__AER_AI_20191130T041608_20191130T055738_11035_01_010302_20191206T033951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200">
                <a:solidFill>
                  <a:srgbClr val="000000"/>
                </a:solidFill>
              </a:rPr>
              <a:t>09-</a:t>
            </a:r>
            <a:r>
              <a:rPr lang="es-CO" altLang="es-CO" sz="1200">
                <a:solidFill>
                  <a:srgbClr val="4472C4"/>
                </a:solidFill>
              </a:rPr>
              <a:t>australia-oriente</a:t>
            </a:r>
            <a:r>
              <a:rPr lang="es-CO" altLang="es-CO" sz="1200">
                <a:solidFill>
                  <a:srgbClr val="000000"/>
                </a:solidFill>
              </a:rPr>
              <a:t>-S5P_OFFL_L2__AER_AI_20191130T023438_20191130T041608_11034_01_010302_20191206T015947</a:t>
            </a:r>
          </a:p>
          <a:p>
            <a:pPr algn="ctr" eaLnBrk="1" hangingPunct="1">
              <a:lnSpc>
                <a:spcPct val="100000"/>
              </a:lnSpc>
            </a:pPr>
            <a:endParaRPr lang="es-CO" altLang="es-CO" sz="1400" b="1">
              <a:solidFill>
                <a:srgbClr val="000000"/>
              </a:solidFill>
            </a:endParaRP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400" b="1">
                <a:solidFill>
                  <a:srgbClr val="548235"/>
                </a:solidFill>
              </a:rPr>
              <a:t>Vuelos en Marzo de 2020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200">
                <a:solidFill>
                  <a:srgbClr val="000000"/>
                </a:solidFill>
              </a:rPr>
              <a:t>01-</a:t>
            </a:r>
            <a:r>
              <a:rPr lang="es-CO" altLang="es-CO" sz="1200">
                <a:solidFill>
                  <a:srgbClr val="4472C4"/>
                </a:solidFill>
              </a:rPr>
              <a:t>norte-america-occidente</a:t>
            </a:r>
            <a:r>
              <a:rPr lang="es-CO" altLang="es-CO" sz="1200">
                <a:solidFill>
                  <a:srgbClr val="000000"/>
                </a:solidFill>
              </a:rPr>
              <a:t>-S5P_OFFL_L2__AER_AI_20200422T193958_20200422T212128_13087_01_010302_20200424T093130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200">
                <a:solidFill>
                  <a:srgbClr val="000000"/>
                </a:solidFill>
              </a:rPr>
              <a:t>02-</a:t>
            </a:r>
            <a:r>
              <a:rPr lang="es-CO" altLang="es-CO" sz="1200">
                <a:solidFill>
                  <a:srgbClr val="4472C4"/>
                </a:solidFill>
              </a:rPr>
              <a:t>suramerica-oriente</a:t>
            </a:r>
            <a:r>
              <a:rPr lang="es-CO" altLang="es-CO" sz="1200">
                <a:solidFill>
                  <a:srgbClr val="000000"/>
                </a:solidFill>
              </a:rPr>
              <a:t>-S5P_OFFL_L2__AER_AI_20200422T161657_20200422T175828_13085_01_010302_20200424T060303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200">
                <a:solidFill>
                  <a:srgbClr val="000000"/>
                </a:solidFill>
              </a:rPr>
              <a:t>03-</a:t>
            </a:r>
            <a:r>
              <a:rPr lang="es-CO" altLang="es-CO" sz="1200">
                <a:solidFill>
                  <a:srgbClr val="4472C4"/>
                </a:solidFill>
              </a:rPr>
              <a:t>america-centro-occidente</a:t>
            </a:r>
            <a:r>
              <a:rPr lang="es-CO" altLang="es-CO" sz="1200">
                <a:solidFill>
                  <a:srgbClr val="000000"/>
                </a:solidFill>
              </a:rPr>
              <a:t>-S5P_OFFL_L2__AER_AI_20200422T175828_20200422T193958_13086_01_010302_20200424T074108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200">
                <a:solidFill>
                  <a:srgbClr val="000000"/>
                </a:solidFill>
              </a:rPr>
              <a:t>04-</a:t>
            </a:r>
            <a:r>
              <a:rPr lang="es-CO" altLang="es-CO" sz="1200">
                <a:solidFill>
                  <a:srgbClr val="4472C4"/>
                </a:solidFill>
              </a:rPr>
              <a:t>rusia-nor-occidente</a:t>
            </a:r>
            <a:r>
              <a:rPr lang="es-CO" altLang="es-CO" sz="1200">
                <a:solidFill>
                  <a:srgbClr val="000000"/>
                </a:solidFill>
              </a:rPr>
              <a:t>-S5P_NRTI_L2__AER_AI_20200423T221948_20200423T222448_13102_01_010302_20200424T000521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200">
                <a:solidFill>
                  <a:srgbClr val="000000"/>
                </a:solidFill>
              </a:rPr>
              <a:t>05-</a:t>
            </a:r>
            <a:r>
              <a:rPr lang="es-CO" altLang="es-CO" sz="1200">
                <a:solidFill>
                  <a:srgbClr val="4472C4"/>
                </a:solidFill>
              </a:rPr>
              <a:t>africa-occidente</a:t>
            </a:r>
            <a:r>
              <a:rPr lang="es-CO" altLang="es-CO" sz="1200">
                <a:solidFill>
                  <a:srgbClr val="000000"/>
                </a:solidFill>
              </a:rPr>
              <a:t>-S5P_OFFL_L2__AER_AI_20200422T125357_20200422T143527_13083_01_010302_20200424T024058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200">
                <a:solidFill>
                  <a:srgbClr val="000000"/>
                </a:solidFill>
              </a:rPr>
              <a:t>06-</a:t>
            </a:r>
            <a:r>
              <a:rPr lang="es-CO" altLang="es-CO" sz="1200">
                <a:solidFill>
                  <a:srgbClr val="4472C4"/>
                </a:solidFill>
              </a:rPr>
              <a:t>africa-norte</a:t>
            </a:r>
            <a:r>
              <a:rPr lang="es-CO" altLang="es-CO" sz="1200">
                <a:solidFill>
                  <a:srgbClr val="000000"/>
                </a:solidFill>
              </a:rPr>
              <a:t>-S5P_OFFL_L2__AER_AI_20200422T111227_20200422T125357_13082_01_010302_20200424T010300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200">
                <a:solidFill>
                  <a:srgbClr val="000000"/>
                </a:solidFill>
              </a:rPr>
              <a:t>07-</a:t>
            </a:r>
            <a:r>
              <a:rPr lang="es-CO" altLang="es-CO" sz="1200">
                <a:solidFill>
                  <a:srgbClr val="4472C4"/>
                </a:solidFill>
              </a:rPr>
              <a:t>australia-occidente-china-centro</a:t>
            </a:r>
            <a:r>
              <a:rPr lang="es-CO" altLang="es-CO" sz="1200">
                <a:solidFill>
                  <a:srgbClr val="000000"/>
                </a:solidFill>
              </a:rPr>
              <a:t>-S5P_OFFL_L2__AER_AI_20200423T054859_20200423T073030_13093_01_010302_20200424T193151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200">
                <a:solidFill>
                  <a:srgbClr val="000000"/>
                </a:solidFill>
              </a:rPr>
              <a:t>08-</a:t>
            </a:r>
            <a:r>
              <a:rPr lang="es-CO" altLang="es-CO" sz="1200">
                <a:solidFill>
                  <a:srgbClr val="4472C4"/>
                </a:solidFill>
              </a:rPr>
              <a:t>australia-china-centro</a:t>
            </a:r>
            <a:r>
              <a:rPr lang="es-CO" altLang="es-CO" sz="1200">
                <a:solidFill>
                  <a:srgbClr val="000000"/>
                </a:solidFill>
              </a:rPr>
              <a:t>-S5P_OFFL_L2__AER_AI_20200423T040729_20200423T054859_13092_01_010302_20200424T175133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200">
                <a:solidFill>
                  <a:srgbClr val="000000"/>
                </a:solidFill>
              </a:rPr>
              <a:t>09-</a:t>
            </a:r>
            <a:r>
              <a:rPr lang="es-CO" altLang="es-CO" sz="1200">
                <a:solidFill>
                  <a:srgbClr val="4472C4"/>
                </a:solidFill>
              </a:rPr>
              <a:t>australia-rusia-oriente</a:t>
            </a:r>
            <a:r>
              <a:rPr lang="es-CO" altLang="es-CO" sz="1200">
                <a:solidFill>
                  <a:srgbClr val="000000"/>
                </a:solidFill>
              </a:rPr>
              <a:t>-S5P_OFFL_L2__AER_AI_20200423T022559_20200423T040729_13091_01_010302_20200424T161129</a:t>
            </a:r>
          </a:p>
          <a:p>
            <a:pPr algn="ctr" eaLnBrk="1" hangingPunct="1">
              <a:lnSpc>
                <a:spcPct val="100000"/>
              </a:lnSpc>
            </a:pPr>
            <a:endParaRPr lang="es-CO" altLang="es-CO" sz="1400" b="1">
              <a:solidFill>
                <a:srgbClr val="000000"/>
              </a:solidFill>
            </a:endParaRPr>
          </a:p>
          <a:p>
            <a:pPr algn="ctr" eaLnBrk="1" hangingPunct="1">
              <a:lnSpc>
                <a:spcPct val="100000"/>
              </a:lnSpc>
            </a:pPr>
            <a:endParaRPr lang="es-CO" altLang="es-CO" sz="1400" b="1">
              <a:solidFill>
                <a:srgbClr val="000000"/>
              </a:solidFill>
            </a:endParaRPr>
          </a:p>
          <a:p>
            <a:pPr algn="ctr" eaLnBrk="1" hangingPunct="1">
              <a:lnSpc>
                <a:spcPct val="100000"/>
              </a:lnSpc>
            </a:pPr>
            <a:endParaRPr lang="es-CO" altLang="es-CO" sz="1400" b="1">
              <a:solidFill>
                <a:srgbClr val="000000"/>
              </a:solidFill>
            </a:endParaRPr>
          </a:p>
          <a:p>
            <a:pPr algn="ctr" eaLnBrk="1" hangingPunct="1">
              <a:lnSpc>
                <a:spcPct val="100000"/>
              </a:lnSpc>
            </a:pPr>
            <a:endParaRPr lang="es-CO" altLang="es-CO" sz="1400" b="1">
              <a:solidFill>
                <a:srgbClr val="000000"/>
              </a:solidFill>
            </a:endParaRPr>
          </a:p>
          <a:p>
            <a:pPr algn="ctr" eaLnBrk="1" hangingPunct="1">
              <a:lnSpc>
                <a:spcPct val="100000"/>
              </a:lnSpc>
            </a:pPr>
            <a:endParaRPr lang="es-CO" altLang="es-CO" sz="1400" b="1">
              <a:solidFill>
                <a:srgbClr val="000000"/>
              </a:solidFill>
            </a:endParaRPr>
          </a:p>
          <a:p>
            <a:pPr algn="ctr" eaLnBrk="1" hangingPunct="1">
              <a:lnSpc>
                <a:spcPct val="100000"/>
              </a:lnSpc>
            </a:pPr>
            <a:endParaRPr lang="es-CO" altLang="es-CO" sz="1400" b="1">
              <a:solidFill>
                <a:srgbClr val="000000"/>
              </a:solidFill>
            </a:endParaRPr>
          </a:p>
          <a:p>
            <a:pPr algn="ctr" eaLnBrk="1" hangingPunct="1">
              <a:lnSpc>
                <a:spcPct val="100000"/>
              </a:lnSpc>
            </a:pPr>
            <a:endParaRPr lang="es-CO" altLang="es-CO" sz="1400" b="1">
              <a:solidFill>
                <a:srgbClr val="000000"/>
              </a:solidFill>
            </a:endParaRPr>
          </a:p>
          <a:p>
            <a:pPr algn="ctr" eaLnBrk="1" hangingPunct="1">
              <a:lnSpc>
                <a:spcPct val="100000"/>
              </a:lnSpc>
            </a:pPr>
            <a:endParaRPr lang="es-CO" altLang="es-CO" b="1">
              <a:solidFill>
                <a:srgbClr val="000000"/>
              </a:solidFill>
            </a:endParaRPr>
          </a:p>
          <a:p>
            <a:pPr algn="ctr" eaLnBrk="1" hangingPunct="1">
              <a:lnSpc>
                <a:spcPct val="100000"/>
              </a:lnSpc>
            </a:pPr>
            <a:endParaRPr lang="es-CO" altLang="es-CO" b="1">
              <a:solidFill>
                <a:srgbClr val="000000"/>
              </a:solidFill>
            </a:endParaRPr>
          </a:p>
          <a:p>
            <a:pPr algn="ctr" eaLnBrk="1" hangingPunct="1">
              <a:lnSpc>
                <a:spcPct val="100000"/>
              </a:lnSpc>
            </a:pPr>
            <a:endParaRPr lang="es-CO" altLang="es-CO" b="1">
              <a:solidFill>
                <a:srgbClr val="000000"/>
              </a:solidFill>
            </a:endParaRPr>
          </a:p>
          <a:p>
            <a:pPr algn="ctr" eaLnBrk="1" hangingPunct="1">
              <a:lnSpc>
                <a:spcPct val="100000"/>
              </a:lnSpc>
            </a:pPr>
            <a:endParaRPr lang="es-CO" altLang="es-CO" b="1">
              <a:solidFill>
                <a:srgbClr val="000000"/>
              </a:solidFill>
            </a:endParaRPr>
          </a:p>
          <a:p>
            <a:pPr algn="ctr" eaLnBrk="1" hangingPunct="1">
              <a:lnSpc>
                <a:spcPct val="100000"/>
              </a:lnSpc>
            </a:pPr>
            <a:endParaRPr lang="es-CO" altLang="es-CO" b="1">
              <a:solidFill>
                <a:srgbClr val="000000"/>
              </a:solidFill>
            </a:endParaRPr>
          </a:p>
          <a:p>
            <a:pPr algn="ctr" eaLnBrk="1" hangingPunct="1">
              <a:lnSpc>
                <a:spcPct val="100000"/>
              </a:lnSpc>
            </a:pPr>
            <a:endParaRPr lang="es-CO" altLang="es-CO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2CD1A572-BE82-F381-4998-36047A298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3" name="Picture 2">
            <a:extLst>
              <a:ext uri="{FF2B5EF4-FFF2-40B4-BE49-F238E27FC236}">
                <a16:creationId xmlns:a16="http://schemas.microsoft.com/office/drawing/2014/main" id="{F08E15FD-ED90-41D9-409F-FFF2BF386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4" name="AutoShape 3">
            <a:extLst>
              <a:ext uri="{FF2B5EF4-FFF2-40B4-BE49-F238E27FC236}">
                <a16:creationId xmlns:a16="http://schemas.microsoft.com/office/drawing/2014/main" id="{F3DE7ADC-8045-19AD-ED86-DEED7D808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25605" name="AutoShape 4">
            <a:extLst>
              <a:ext uri="{FF2B5EF4-FFF2-40B4-BE49-F238E27FC236}">
                <a16:creationId xmlns:a16="http://schemas.microsoft.com/office/drawing/2014/main" id="{A3811BD4-D02E-216E-AC01-22DF1D514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0" y="668338"/>
            <a:ext cx="9986963" cy="515937"/>
          </a:xfrm>
          <a:custGeom>
            <a:avLst/>
            <a:gdLst>
              <a:gd name="T0" fmla="*/ 9986963 w 9986963"/>
              <a:gd name="T1" fmla="*/ 257969 h 515937"/>
              <a:gd name="T2" fmla="*/ 4993482 w 9986963"/>
              <a:gd name="T3" fmla="*/ 515937 h 515937"/>
              <a:gd name="T4" fmla="*/ 0 w 9986963"/>
              <a:gd name="T5" fmla="*/ 257969 h 515937"/>
              <a:gd name="T6" fmla="*/ 4993482 w 9986963"/>
              <a:gd name="T7" fmla="*/ 0 h 51593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9986963"/>
              <a:gd name="T13" fmla="*/ 0 h 515937"/>
              <a:gd name="T14" fmla="*/ 9986963 w 9986963"/>
              <a:gd name="T15" fmla="*/ 515937 h 5159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986963" h="515937">
                <a:moveTo>
                  <a:pt x="0" y="0"/>
                </a:moveTo>
                <a:lnTo>
                  <a:pt x="27741" y="0"/>
                </a:lnTo>
                <a:lnTo>
                  <a:pt x="27741" y="1436"/>
                </a:lnTo>
                <a:lnTo>
                  <a:pt x="0" y="143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>
                <a:solidFill>
                  <a:srgbClr val="000000"/>
                </a:solidFill>
              </a:rPr>
              <a:t>01-</a:t>
            </a:r>
            <a:r>
              <a:rPr lang="es-CO" altLang="es-CO" sz="1400">
                <a:solidFill>
                  <a:srgbClr val="4472C4"/>
                </a:solidFill>
              </a:rPr>
              <a:t>norte-america</a:t>
            </a:r>
            <a:r>
              <a:rPr lang="es-CO" altLang="es-CO" sz="1400">
                <a:solidFill>
                  <a:srgbClr val="000000"/>
                </a:solidFill>
              </a:rPr>
              <a:t>-S5P_OFFL_L2__AER_AI_</a:t>
            </a:r>
            <a:r>
              <a:rPr lang="es-CO" altLang="es-CO" sz="1400">
                <a:solidFill>
                  <a:srgbClr val="4472C4"/>
                </a:solidFill>
              </a:rPr>
              <a:t>20191130</a:t>
            </a:r>
            <a:r>
              <a:rPr lang="es-CO" altLang="es-CO" sz="1400">
                <a:solidFill>
                  <a:srgbClr val="000000"/>
                </a:solidFill>
              </a:rPr>
              <a:t>T192935_20191130T211105_11044_01_010302_20191206T185020</a:t>
            </a:r>
          </a:p>
          <a:p>
            <a:pPr algn="ctr" eaLnBrk="1" hangingPunct="1">
              <a:lnSpc>
                <a:spcPct val="100000"/>
              </a:lnSpc>
            </a:pPr>
            <a:endParaRPr lang="es-CO" altLang="es-CO" sz="1400" b="1">
              <a:solidFill>
                <a:srgbClr val="000000"/>
              </a:solidFill>
            </a:endParaRPr>
          </a:p>
        </p:txBody>
      </p:sp>
      <p:pic>
        <p:nvPicPr>
          <p:cNvPr id="25606" name="Picture 5">
            <a:extLst>
              <a:ext uri="{FF2B5EF4-FFF2-40B4-BE49-F238E27FC236}">
                <a16:creationId xmlns:a16="http://schemas.microsoft.com/office/drawing/2014/main" id="{B6CBE210-6AA2-A20D-81E6-4FCBB4F7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030288"/>
            <a:ext cx="9628188" cy="574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EB0AED6-8DD5-4CEC-8E04-1F81060DA4E7}"/>
              </a:ext>
            </a:extLst>
          </p:cNvPr>
          <p:cNvSpPr txBox="1"/>
          <p:nvPr/>
        </p:nvSpPr>
        <p:spPr>
          <a:xfrm>
            <a:off x="4271832" y="689206"/>
            <a:ext cx="308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Proyecto I</a:t>
            </a:r>
          </a:p>
          <a:p>
            <a:endParaRPr lang="es-CO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AEBAF37-3D41-47D1-8412-A1A2206CCF0D}"/>
              </a:ext>
            </a:extLst>
          </p:cNvPr>
          <p:cNvSpPr txBox="1"/>
          <p:nvPr/>
        </p:nvSpPr>
        <p:spPr>
          <a:xfrm>
            <a:off x="145971" y="1079626"/>
            <a:ext cx="10030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>
                <a:solidFill>
                  <a:srgbClr val="C00000"/>
                </a:solidFill>
              </a:rPr>
              <a:t>S5P</a:t>
            </a:r>
            <a:r>
              <a:rPr lang="es-CO" dirty="0">
                <a:solidFill>
                  <a:schemeClr val="accent1"/>
                </a:solidFill>
              </a:rPr>
              <a:t>_OFFL</a:t>
            </a:r>
            <a:r>
              <a:rPr lang="es-CO" dirty="0"/>
              <a:t>_</a:t>
            </a:r>
            <a:r>
              <a:rPr lang="es-CO" dirty="0">
                <a:solidFill>
                  <a:srgbClr val="00B050"/>
                </a:solidFill>
              </a:rPr>
              <a:t>L2</a:t>
            </a:r>
            <a:r>
              <a:rPr lang="es-CO" dirty="0"/>
              <a:t>__</a:t>
            </a:r>
            <a:r>
              <a:rPr lang="es-CO" dirty="0">
                <a:solidFill>
                  <a:srgbClr val="FF0000"/>
                </a:solidFill>
              </a:rPr>
              <a:t>AER_AI</a:t>
            </a:r>
            <a:r>
              <a:rPr lang="es-CO" dirty="0"/>
              <a:t>_</a:t>
            </a:r>
            <a:r>
              <a:rPr lang="es-CO" dirty="0">
                <a:solidFill>
                  <a:schemeClr val="accent5">
                    <a:lumMod val="75000"/>
                  </a:schemeClr>
                </a:solidFill>
              </a:rPr>
              <a:t>20191130T160636</a:t>
            </a:r>
            <a:r>
              <a:rPr lang="es-CO" dirty="0"/>
              <a:t>_</a:t>
            </a:r>
            <a:r>
              <a:rPr lang="es-CO" dirty="0">
                <a:solidFill>
                  <a:schemeClr val="accent5">
                    <a:lumMod val="75000"/>
                  </a:schemeClr>
                </a:solidFill>
              </a:rPr>
              <a:t>20191130T174805</a:t>
            </a:r>
            <a:r>
              <a:rPr lang="es-CO" dirty="0"/>
              <a:t>_</a:t>
            </a:r>
            <a:r>
              <a:rPr lang="es-CO" dirty="0">
                <a:solidFill>
                  <a:srgbClr val="C00000"/>
                </a:solidFill>
              </a:rPr>
              <a:t>11042</a:t>
            </a:r>
            <a:r>
              <a:rPr lang="es-CO" dirty="0"/>
              <a:t>_</a:t>
            </a:r>
            <a:r>
              <a:rPr lang="es-CO" dirty="0">
                <a:solidFill>
                  <a:schemeClr val="accent1"/>
                </a:solidFill>
              </a:rPr>
              <a:t>01</a:t>
            </a:r>
            <a:r>
              <a:rPr lang="es-CO" dirty="0"/>
              <a:t>_</a:t>
            </a:r>
            <a:r>
              <a:rPr lang="es-CO" dirty="0">
                <a:solidFill>
                  <a:srgbClr val="00B050"/>
                </a:solidFill>
              </a:rPr>
              <a:t>010302</a:t>
            </a:r>
            <a:r>
              <a:rPr lang="es-CO" dirty="0"/>
              <a:t>_</a:t>
            </a:r>
            <a:r>
              <a:rPr lang="es-CO" dirty="0">
                <a:solidFill>
                  <a:srgbClr val="FF5050"/>
                </a:solidFill>
              </a:rPr>
              <a:t>20191206T153014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4B6139C-DE0F-4431-A29E-BDABF4F7C45F}"/>
              </a:ext>
            </a:extLst>
          </p:cNvPr>
          <p:cNvSpPr txBox="1"/>
          <p:nvPr/>
        </p:nvSpPr>
        <p:spPr>
          <a:xfrm>
            <a:off x="76789" y="1470046"/>
            <a:ext cx="6094602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(Para L2) </a:t>
            </a:r>
            <a:r>
              <a:rPr lang="es-CO" dirty="0">
                <a:solidFill>
                  <a:srgbClr val="FF0000"/>
                </a:solidFill>
              </a:rPr>
              <a:t>AER_AI</a:t>
            </a:r>
          </a:p>
          <a:p>
            <a:pPr lvl="2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• O3 PR: ozono (O3), producto de perfil completo</a:t>
            </a:r>
          </a:p>
          <a:p>
            <a:pPr lvl="2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• O3_TPR: ozono (O3), producto de perfil troposférico</a:t>
            </a:r>
          </a:p>
          <a:p>
            <a:pPr lvl="2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• O3 : ozono (O3), producto de columna total</a:t>
            </a:r>
          </a:p>
          <a:p>
            <a:pPr lvl="2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• O3_TCL: ozono (O3), producto de columna troposférica</a:t>
            </a:r>
          </a:p>
          <a:p>
            <a:pPr lvl="2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• CH4 : metano (CH4), producto de la columna total</a:t>
            </a:r>
          </a:p>
          <a:p>
            <a:pPr lvl="2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• CO: monóxido de carbono (CO), producto de columna total</a:t>
            </a:r>
          </a:p>
          <a:p>
            <a:pPr lvl="2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• NO2 : dióxido de nitrógeno (NO2), producto de la columna total</a:t>
            </a:r>
          </a:p>
          <a:p>
            <a:pPr lvl="2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• HCHO: formaldehído (HCHO), producto de columna total</a:t>
            </a:r>
          </a:p>
          <a:p>
            <a:pPr lvl="2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• SO2 : penacho volcánico y dióxido de azufre (SO2), producto de columna total</a:t>
            </a:r>
          </a:p>
          <a:p>
            <a:pPr lvl="2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• CLOUD_: producto de dispersión en la nube</a:t>
            </a:r>
          </a:p>
          <a:p>
            <a:pPr lvl="2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• FRESCO: Producto de soporte en la nube KNMI</a:t>
            </a:r>
          </a:p>
          <a:p>
            <a:pPr lvl="2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• AER_LH: aerosol, producto de altura de capa</a:t>
            </a:r>
          </a:p>
          <a:p>
            <a:pPr lvl="2"/>
            <a:r>
              <a:rPr lang="es-MX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s-MX" dirty="0">
                <a:solidFill>
                  <a:srgbClr val="FF0000"/>
                </a:solidFill>
              </a:rPr>
              <a:t>AER_AI: aerosol, producto índice absorbente</a:t>
            </a:r>
            <a:endParaRPr lang="es-MX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9EAA531-C3E5-4E1D-B9D3-407C1B9A3B00}"/>
              </a:ext>
            </a:extLst>
          </p:cNvPr>
          <p:cNvSpPr txBox="1"/>
          <p:nvPr/>
        </p:nvSpPr>
        <p:spPr>
          <a:xfrm>
            <a:off x="6898770" y="1470046"/>
            <a:ext cx="494718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20191130T160636</a:t>
            </a: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FechaTHora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del inicio del momento del censado</a:t>
            </a:r>
          </a:p>
          <a:p>
            <a:r>
              <a:rPr lang="es-CO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20191130T174805</a:t>
            </a:r>
          </a:p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CO" sz="1400" dirty="0" err="1">
                <a:latin typeface="Arial" panose="020B0604020202020204" pitchFamily="34" charset="0"/>
                <a:cs typeface="Arial" panose="020B0604020202020204" pitchFamily="34" charset="0"/>
              </a:rPr>
              <a:t>FechaTHora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 del final del censado</a:t>
            </a:r>
          </a:p>
          <a:p>
            <a:r>
              <a:rPr lang="es-C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11042</a:t>
            </a:r>
          </a:p>
          <a:p>
            <a:r>
              <a:rPr lang="es-CO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Número absoluto de la órbita</a:t>
            </a:r>
            <a:endParaRPr lang="es-MX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	Número de recogida</a:t>
            </a:r>
          </a:p>
          <a:p>
            <a:r>
              <a:rPr lang="es-MX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010302</a:t>
            </a: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	Número de la versión del procesador</a:t>
            </a:r>
          </a:p>
          <a:p>
            <a:r>
              <a:rPr lang="es-CO" sz="1400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20191206T153014</a:t>
            </a:r>
            <a:endParaRPr lang="es-MX" sz="1400" dirty="0">
              <a:solidFill>
                <a:srgbClr val="FF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FechaTHora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del comienzo de la producción</a:t>
            </a:r>
            <a:endParaRPr lang="es-CO" sz="14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F259FAC-885C-46A4-915D-8A0372505E5B}"/>
              </a:ext>
            </a:extLst>
          </p:cNvPr>
          <p:cNvSpPr txBox="1"/>
          <p:nvPr/>
        </p:nvSpPr>
        <p:spPr>
          <a:xfrm>
            <a:off x="1922930" y="5584019"/>
            <a:ext cx="87809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https://earth.esa.int/documents/247904/2506504/FFS-Tailoring-Sentinel-5P.pdf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116C9C6C-D79E-4ED8-AF4D-E51EB997F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519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46815637-F846-3881-2605-652CB84BF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1" name="Picture 2">
            <a:extLst>
              <a:ext uri="{FF2B5EF4-FFF2-40B4-BE49-F238E27FC236}">
                <a16:creationId xmlns:a16="http://schemas.microsoft.com/office/drawing/2014/main" id="{826B18DF-1ABE-63FD-9725-415BE17ED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2" name="AutoShape 3">
            <a:extLst>
              <a:ext uri="{FF2B5EF4-FFF2-40B4-BE49-F238E27FC236}">
                <a16:creationId xmlns:a16="http://schemas.microsoft.com/office/drawing/2014/main" id="{B7D11EFA-A196-9292-CE23-F7EFAD3B1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27653" name="AutoShape 4">
            <a:extLst>
              <a:ext uri="{FF2B5EF4-FFF2-40B4-BE49-F238E27FC236}">
                <a16:creationId xmlns:a16="http://schemas.microsoft.com/office/drawing/2014/main" id="{40A18326-EA89-7155-C84B-E976DADF4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8" y="668338"/>
            <a:ext cx="10871200" cy="303212"/>
          </a:xfrm>
          <a:custGeom>
            <a:avLst/>
            <a:gdLst>
              <a:gd name="T0" fmla="*/ 10871200 w 10871200"/>
              <a:gd name="T1" fmla="*/ 151606 h 303212"/>
              <a:gd name="T2" fmla="*/ 5435600 w 10871200"/>
              <a:gd name="T3" fmla="*/ 303212 h 303212"/>
              <a:gd name="T4" fmla="*/ 0 w 10871200"/>
              <a:gd name="T5" fmla="*/ 151606 h 303212"/>
              <a:gd name="T6" fmla="*/ 5435600 w 10871200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871200"/>
              <a:gd name="T13" fmla="*/ 0 h 303212"/>
              <a:gd name="T14" fmla="*/ 10871200 w 10871200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1200" h="303212">
                <a:moveTo>
                  <a:pt x="0" y="0"/>
                </a:moveTo>
                <a:lnTo>
                  <a:pt x="30200" y="0"/>
                </a:lnTo>
                <a:lnTo>
                  <a:pt x="30200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>
                <a:solidFill>
                  <a:srgbClr val="000000"/>
                </a:solidFill>
              </a:rPr>
              <a:t>02-</a:t>
            </a:r>
            <a:r>
              <a:rPr lang="es-CO" altLang="es-CO" sz="1400">
                <a:solidFill>
                  <a:srgbClr val="4472C4"/>
                </a:solidFill>
              </a:rPr>
              <a:t>suramerica-norteamerica</a:t>
            </a:r>
            <a:r>
              <a:rPr lang="es-CO" altLang="es-CO" sz="1400">
                <a:solidFill>
                  <a:srgbClr val="000000"/>
                </a:solidFill>
              </a:rPr>
              <a:t>-S5P_OFFL_L2__AER_AI_</a:t>
            </a:r>
            <a:r>
              <a:rPr lang="es-CO" altLang="es-CO" sz="1400">
                <a:solidFill>
                  <a:srgbClr val="4472C4"/>
                </a:solidFill>
              </a:rPr>
              <a:t>20191130</a:t>
            </a:r>
            <a:r>
              <a:rPr lang="es-CO" altLang="es-CO" sz="1400">
                <a:solidFill>
                  <a:srgbClr val="000000"/>
                </a:solidFill>
              </a:rPr>
              <a:t>T174805_20191130T192935_11043_01_010302_20191206T171017</a:t>
            </a:r>
          </a:p>
        </p:txBody>
      </p:sp>
      <p:pic>
        <p:nvPicPr>
          <p:cNvPr id="27654" name="Picture 5">
            <a:extLst>
              <a:ext uri="{FF2B5EF4-FFF2-40B4-BE49-F238E27FC236}">
                <a16:creationId xmlns:a16="http://schemas.microsoft.com/office/drawing/2014/main" id="{1DC7FBB6-9CF3-D124-95D3-E4D99C5F9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976313"/>
            <a:ext cx="9785350" cy="583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55044803-FD69-489B-2670-19EE7D669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9" name="Picture 2">
            <a:extLst>
              <a:ext uri="{FF2B5EF4-FFF2-40B4-BE49-F238E27FC236}">
                <a16:creationId xmlns:a16="http://schemas.microsoft.com/office/drawing/2014/main" id="{494AE25B-A3D1-5367-6FCC-9423DEF30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AutoShape 3">
            <a:extLst>
              <a:ext uri="{FF2B5EF4-FFF2-40B4-BE49-F238E27FC236}">
                <a16:creationId xmlns:a16="http://schemas.microsoft.com/office/drawing/2014/main" id="{AEB14CB1-6792-58B3-1AC5-82A8A3E60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29701" name="AutoShape 4">
            <a:extLst>
              <a:ext uri="{FF2B5EF4-FFF2-40B4-BE49-F238E27FC236}">
                <a16:creationId xmlns:a16="http://schemas.microsoft.com/office/drawing/2014/main" id="{7D688316-D6DA-B44D-0063-3CCCD4E77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988" y="668338"/>
            <a:ext cx="9312275" cy="303212"/>
          </a:xfrm>
          <a:custGeom>
            <a:avLst/>
            <a:gdLst>
              <a:gd name="T0" fmla="*/ 9312275 w 9312275"/>
              <a:gd name="T1" fmla="*/ 151606 h 303212"/>
              <a:gd name="T2" fmla="*/ 4656138 w 9312275"/>
              <a:gd name="T3" fmla="*/ 303212 h 303212"/>
              <a:gd name="T4" fmla="*/ 0 w 9312275"/>
              <a:gd name="T5" fmla="*/ 151606 h 303212"/>
              <a:gd name="T6" fmla="*/ 4656138 w 9312275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9312275"/>
              <a:gd name="T13" fmla="*/ 0 h 303212"/>
              <a:gd name="T14" fmla="*/ 9312275 w 9312275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12275" h="303212">
                <a:moveTo>
                  <a:pt x="0" y="0"/>
                </a:moveTo>
                <a:lnTo>
                  <a:pt x="25867" y="0"/>
                </a:lnTo>
                <a:lnTo>
                  <a:pt x="25867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>
                <a:solidFill>
                  <a:srgbClr val="000000"/>
                </a:solidFill>
              </a:rPr>
              <a:t>03-</a:t>
            </a:r>
            <a:r>
              <a:rPr lang="es-CO" altLang="es-CO" sz="1400">
                <a:solidFill>
                  <a:srgbClr val="4472C4"/>
                </a:solidFill>
              </a:rPr>
              <a:t>brasil</a:t>
            </a:r>
            <a:r>
              <a:rPr lang="es-CO" altLang="es-CO" sz="1400">
                <a:solidFill>
                  <a:srgbClr val="000000"/>
                </a:solidFill>
              </a:rPr>
              <a:t>-S5P_OFFL_L2__AER_AI_</a:t>
            </a:r>
            <a:r>
              <a:rPr lang="es-CO" altLang="es-CO" sz="1400">
                <a:solidFill>
                  <a:srgbClr val="4472C4"/>
                </a:solidFill>
              </a:rPr>
              <a:t>20191130</a:t>
            </a:r>
            <a:r>
              <a:rPr lang="es-CO" altLang="es-CO" sz="1400">
                <a:solidFill>
                  <a:srgbClr val="000000"/>
                </a:solidFill>
              </a:rPr>
              <a:t>T160636_20191130T174805_11042_01_010302_20191206T153014</a:t>
            </a:r>
          </a:p>
        </p:txBody>
      </p:sp>
      <p:pic>
        <p:nvPicPr>
          <p:cNvPr id="29702" name="Picture 5">
            <a:extLst>
              <a:ext uri="{FF2B5EF4-FFF2-40B4-BE49-F238E27FC236}">
                <a16:creationId xmlns:a16="http://schemas.microsoft.com/office/drawing/2014/main" id="{F8A4E6F1-13CB-4BB7-E24B-BE69BCED5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976313"/>
            <a:ext cx="9717087" cy="579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A05BCE7D-50CB-9C8D-20EC-135F4F72A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7" name="Picture 2">
            <a:extLst>
              <a:ext uri="{FF2B5EF4-FFF2-40B4-BE49-F238E27FC236}">
                <a16:creationId xmlns:a16="http://schemas.microsoft.com/office/drawing/2014/main" id="{7594D586-C5FC-053C-6204-A82E241F0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8" name="AutoShape 3">
            <a:extLst>
              <a:ext uri="{FF2B5EF4-FFF2-40B4-BE49-F238E27FC236}">
                <a16:creationId xmlns:a16="http://schemas.microsoft.com/office/drawing/2014/main" id="{20CC226F-F794-527C-02C4-EBBFCD6F0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31749" name="AutoShape 4">
            <a:extLst>
              <a:ext uri="{FF2B5EF4-FFF2-40B4-BE49-F238E27FC236}">
                <a16:creationId xmlns:a16="http://schemas.microsoft.com/office/drawing/2014/main" id="{440B714C-1A48-347D-1E8D-9224E534E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800" y="668338"/>
            <a:ext cx="9261475" cy="303212"/>
          </a:xfrm>
          <a:custGeom>
            <a:avLst/>
            <a:gdLst>
              <a:gd name="T0" fmla="*/ 9261475 w 9261475"/>
              <a:gd name="T1" fmla="*/ 151606 h 303212"/>
              <a:gd name="T2" fmla="*/ 4630738 w 9261475"/>
              <a:gd name="T3" fmla="*/ 303212 h 303212"/>
              <a:gd name="T4" fmla="*/ 0 w 9261475"/>
              <a:gd name="T5" fmla="*/ 151606 h 303212"/>
              <a:gd name="T6" fmla="*/ 4630738 w 9261475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9261475"/>
              <a:gd name="T13" fmla="*/ 0 h 303212"/>
              <a:gd name="T14" fmla="*/ 9261475 w 9261475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61475" h="303212">
                <a:moveTo>
                  <a:pt x="0" y="0"/>
                </a:moveTo>
                <a:lnTo>
                  <a:pt x="25729" y="0"/>
                </a:lnTo>
                <a:lnTo>
                  <a:pt x="25729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>
                <a:solidFill>
                  <a:srgbClr val="000000"/>
                </a:solidFill>
              </a:rPr>
              <a:t>04-</a:t>
            </a:r>
            <a:r>
              <a:rPr lang="es-CO" altLang="es-CO" sz="1400">
                <a:solidFill>
                  <a:srgbClr val="4472C4"/>
                </a:solidFill>
              </a:rPr>
              <a:t>india</a:t>
            </a:r>
            <a:r>
              <a:rPr lang="es-CO" altLang="es-CO" sz="1400">
                <a:solidFill>
                  <a:srgbClr val="000000"/>
                </a:solidFill>
              </a:rPr>
              <a:t>-S5P_OFFL_L2__AER_AI_</a:t>
            </a:r>
            <a:r>
              <a:rPr lang="es-CO" altLang="es-CO" sz="1400">
                <a:solidFill>
                  <a:srgbClr val="4472C4"/>
                </a:solidFill>
              </a:rPr>
              <a:t>20191130</a:t>
            </a:r>
            <a:r>
              <a:rPr lang="es-CO" altLang="es-CO" sz="1400">
                <a:solidFill>
                  <a:srgbClr val="000000"/>
                </a:solidFill>
              </a:rPr>
              <a:t>T073907_20191130T092037_11037_01_010302_20191206T065956</a:t>
            </a:r>
          </a:p>
        </p:txBody>
      </p:sp>
      <p:pic>
        <p:nvPicPr>
          <p:cNvPr id="31750" name="Picture 5">
            <a:extLst>
              <a:ext uri="{FF2B5EF4-FFF2-40B4-BE49-F238E27FC236}">
                <a16:creationId xmlns:a16="http://schemas.microsoft.com/office/drawing/2014/main" id="{3A45F1ED-3C50-D6D3-2FA8-DA1780503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060450"/>
            <a:ext cx="9717088" cy="579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>
            <a:extLst>
              <a:ext uri="{FF2B5EF4-FFF2-40B4-BE49-F238E27FC236}">
                <a16:creationId xmlns:a16="http://schemas.microsoft.com/office/drawing/2014/main" id="{19DE9713-FD0B-11E8-4433-B8C1C93DF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5" name="Picture 2">
            <a:extLst>
              <a:ext uri="{FF2B5EF4-FFF2-40B4-BE49-F238E27FC236}">
                <a16:creationId xmlns:a16="http://schemas.microsoft.com/office/drawing/2014/main" id="{77F9749C-A0DC-552A-773B-9B697D187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6" name="AutoShape 3">
            <a:extLst>
              <a:ext uri="{FF2B5EF4-FFF2-40B4-BE49-F238E27FC236}">
                <a16:creationId xmlns:a16="http://schemas.microsoft.com/office/drawing/2014/main" id="{F5D757B0-5339-D2E7-5794-1A3A1B0CD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33797" name="AutoShape 4">
            <a:extLst>
              <a:ext uri="{FF2B5EF4-FFF2-40B4-BE49-F238E27FC236}">
                <a16:creationId xmlns:a16="http://schemas.microsoft.com/office/drawing/2014/main" id="{E7E15302-109A-53CB-EDFE-6EED94D10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688" y="668338"/>
            <a:ext cx="10045700" cy="303212"/>
          </a:xfrm>
          <a:custGeom>
            <a:avLst/>
            <a:gdLst>
              <a:gd name="T0" fmla="*/ 10045700 w 10045700"/>
              <a:gd name="T1" fmla="*/ 151606 h 303212"/>
              <a:gd name="T2" fmla="*/ 5022850 w 10045700"/>
              <a:gd name="T3" fmla="*/ 303212 h 303212"/>
              <a:gd name="T4" fmla="*/ 0 w 10045700"/>
              <a:gd name="T5" fmla="*/ 151606 h 303212"/>
              <a:gd name="T6" fmla="*/ 5022850 w 10045700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045700"/>
              <a:gd name="T13" fmla="*/ 0 h 303212"/>
              <a:gd name="T14" fmla="*/ 10045700 w 10045700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045700" h="303212">
                <a:moveTo>
                  <a:pt x="0" y="0"/>
                </a:moveTo>
                <a:lnTo>
                  <a:pt x="27906" y="0"/>
                </a:lnTo>
                <a:lnTo>
                  <a:pt x="27906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>
                <a:solidFill>
                  <a:srgbClr val="000000"/>
                </a:solidFill>
              </a:rPr>
              <a:t>05-</a:t>
            </a:r>
            <a:r>
              <a:rPr lang="es-CO" altLang="es-CO" sz="1400">
                <a:solidFill>
                  <a:srgbClr val="4472C4"/>
                </a:solidFill>
              </a:rPr>
              <a:t>india-mongolia</a:t>
            </a:r>
            <a:r>
              <a:rPr lang="es-CO" altLang="es-CO" sz="1400">
                <a:solidFill>
                  <a:srgbClr val="000000"/>
                </a:solidFill>
              </a:rPr>
              <a:t>-S5P_OFFL_L2__AER_AI_</a:t>
            </a:r>
            <a:r>
              <a:rPr lang="es-CO" altLang="es-CO" sz="1400">
                <a:solidFill>
                  <a:srgbClr val="4472C4"/>
                </a:solidFill>
              </a:rPr>
              <a:t>20191130</a:t>
            </a:r>
            <a:r>
              <a:rPr lang="es-CO" altLang="es-CO" sz="1400">
                <a:solidFill>
                  <a:srgbClr val="000000"/>
                </a:solidFill>
              </a:rPr>
              <a:t>T055738_20191130T073907_11036_01_010302_20191206T051956</a:t>
            </a:r>
          </a:p>
        </p:txBody>
      </p:sp>
      <p:pic>
        <p:nvPicPr>
          <p:cNvPr id="33798" name="Picture 5">
            <a:extLst>
              <a:ext uri="{FF2B5EF4-FFF2-40B4-BE49-F238E27FC236}">
                <a16:creationId xmlns:a16="http://schemas.microsoft.com/office/drawing/2014/main" id="{4530D0F1-8BD7-7B80-49BA-E93F61B05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1009650"/>
            <a:ext cx="9801225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08FE5ABA-686B-81ED-7A1F-B907BC21B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2">
            <a:extLst>
              <a:ext uri="{FF2B5EF4-FFF2-40B4-BE49-F238E27FC236}">
                <a16:creationId xmlns:a16="http://schemas.microsoft.com/office/drawing/2014/main" id="{CB0F78BD-6075-5376-556B-7AC278295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4" name="AutoShape 3">
            <a:extLst>
              <a:ext uri="{FF2B5EF4-FFF2-40B4-BE49-F238E27FC236}">
                <a16:creationId xmlns:a16="http://schemas.microsoft.com/office/drawing/2014/main" id="{65201A26-3539-AC35-76DD-6DCEA7800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35845" name="AutoShape 4">
            <a:extLst>
              <a:ext uri="{FF2B5EF4-FFF2-40B4-BE49-F238E27FC236}">
                <a16:creationId xmlns:a16="http://schemas.microsoft.com/office/drawing/2014/main" id="{6D845E82-F46E-4B4D-4795-574EDAD8B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668338"/>
            <a:ext cx="10482263" cy="515937"/>
          </a:xfrm>
          <a:custGeom>
            <a:avLst/>
            <a:gdLst>
              <a:gd name="T0" fmla="*/ 10482263 w 10482263"/>
              <a:gd name="T1" fmla="*/ 257969 h 515937"/>
              <a:gd name="T2" fmla="*/ 5241132 w 10482263"/>
              <a:gd name="T3" fmla="*/ 515937 h 515937"/>
              <a:gd name="T4" fmla="*/ 0 w 10482263"/>
              <a:gd name="T5" fmla="*/ 257969 h 515937"/>
              <a:gd name="T6" fmla="*/ 5241132 w 10482263"/>
              <a:gd name="T7" fmla="*/ 0 h 51593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482263"/>
              <a:gd name="T13" fmla="*/ 0 h 515937"/>
              <a:gd name="T14" fmla="*/ 10482263 w 10482263"/>
              <a:gd name="T15" fmla="*/ 515937 h 5159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482263" h="515937">
                <a:moveTo>
                  <a:pt x="0" y="0"/>
                </a:moveTo>
                <a:lnTo>
                  <a:pt x="29117" y="0"/>
                </a:lnTo>
                <a:lnTo>
                  <a:pt x="29117" y="1436"/>
                </a:lnTo>
                <a:lnTo>
                  <a:pt x="0" y="143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>
                <a:solidFill>
                  <a:srgbClr val="000000"/>
                </a:solidFill>
              </a:rPr>
              <a:t>06-</a:t>
            </a:r>
            <a:r>
              <a:rPr lang="es-CO" altLang="es-CO" sz="1400">
                <a:solidFill>
                  <a:srgbClr val="4472C4"/>
                </a:solidFill>
              </a:rPr>
              <a:t>africa-oriente-arabia</a:t>
            </a:r>
            <a:r>
              <a:rPr lang="es-CO" altLang="es-CO" sz="1400">
                <a:solidFill>
                  <a:srgbClr val="000000"/>
                </a:solidFill>
              </a:rPr>
              <a:t>-S5P_OFFL_L2__AER_AI_</a:t>
            </a:r>
            <a:r>
              <a:rPr lang="es-CO" altLang="es-CO" sz="1400">
                <a:solidFill>
                  <a:srgbClr val="4472C4"/>
                </a:solidFill>
              </a:rPr>
              <a:t>20191130</a:t>
            </a:r>
            <a:r>
              <a:rPr lang="es-CO" altLang="es-CO" sz="1400">
                <a:solidFill>
                  <a:srgbClr val="000000"/>
                </a:solidFill>
              </a:rPr>
              <a:t>T092037_20191130T110207_11038_01_010302_20191206T083959</a:t>
            </a:r>
          </a:p>
          <a:p>
            <a:pPr algn="ctr" eaLnBrk="1" hangingPunct="1">
              <a:lnSpc>
                <a:spcPct val="100000"/>
              </a:lnSpc>
            </a:pPr>
            <a:endParaRPr lang="es-CO" altLang="es-CO" sz="1400" b="1">
              <a:solidFill>
                <a:srgbClr val="000000"/>
              </a:solidFill>
            </a:endParaRPr>
          </a:p>
        </p:txBody>
      </p:sp>
      <p:pic>
        <p:nvPicPr>
          <p:cNvPr id="35846" name="Picture 5">
            <a:extLst>
              <a:ext uri="{FF2B5EF4-FFF2-40B4-BE49-F238E27FC236}">
                <a16:creationId xmlns:a16="http://schemas.microsoft.com/office/drawing/2014/main" id="{E4FBB4C4-4A84-B792-8D60-4BF991723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984250"/>
            <a:ext cx="9844088" cy="587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04A33773-C833-1230-7221-42101427A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1" name="Picture 2">
            <a:extLst>
              <a:ext uri="{FF2B5EF4-FFF2-40B4-BE49-F238E27FC236}">
                <a16:creationId xmlns:a16="http://schemas.microsoft.com/office/drawing/2014/main" id="{5E815B19-4C16-4839-547A-CBE605403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2" name="AutoShape 3">
            <a:extLst>
              <a:ext uri="{FF2B5EF4-FFF2-40B4-BE49-F238E27FC236}">
                <a16:creationId xmlns:a16="http://schemas.microsoft.com/office/drawing/2014/main" id="{32555768-7D3D-DA77-68DD-F13CA8DE0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37893" name="AutoShape 4">
            <a:extLst>
              <a:ext uri="{FF2B5EF4-FFF2-40B4-BE49-F238E27FC236}">
                <a16:creationId xmlns:a16="http://schemas.microsoft.com/office/drawing/2014/main" id="{EF17F915-9129-82B2-9038-72FDC2661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063" y="668338"/>
            <a:ext cx="9380537" cy="303212"/>
          </a:xfrm>
          <a:custGeom>
            <a:avLst/>
            <a:gdLst>
              <a:gd name="T0" fmla="*/ 9380537 w 9380537"/>
              <a:gd name="T1" fmla="*/ 151606 h 303212"/>
              <a:gd name="T2" fmla="*/ 4690269 w 9380537"/>
              <a:gd name="T3" fmla="*/ 303212 h 303212"/>
              <a:gd name="T4" fmla="*/ 0 w 9380537"/>
              <a:gd name="T5" fmla="*/ 151606 h 303212"/>
              <a:gd name="T6" fmla="*/ 4690269 w 9380537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9380537"/>
              <a:gd name="T13" fmla="*/ 0 h 303212"/>
              <a:gd name="T14" fmla="*/ 9380537 w 9380537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80537" h="303212">
                <a:moveTo>
                  <a:pt x="0" y="0"/>
                </a:moveTo>
                <a:lnTo>
                  <a:pt x="26059" y="0"/>
                </a:lnTo>
                <a:lnTo>
                  <a:pt x="26059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>
                <a:solidFill>
                  <a:srgbClr val="000000"/>
                </a:solidFill>
              </a:rPr>
              <a:t>07-</a:t>
            </a:r>
            <a:r>
              <a:rPr lang="es-CO" altLang="es-CO" sz="1400">
                <a:solidFill>
                  <a:srgbClr val="4472C4"/>
                </a:solidFill>
              </a:rPr>
              <a:t>arabia</a:t>
            </a:r>
            <a:r>
              <a:rPr lang="es-CO" altLang="es-CO" sz="1400">
                <a:solidFill>
                  <a:srgbClr val="000000"/>
                </a:solidFill>
              </a:rPr>
              <a:t>-S5P_OFFL_L2__AER_AI_</a:t>
            </a:r>
            <a:r>
              <a:rPr lang="es-CO" altLang="es-CO" sz="1400">
                <a:solidFill>
                  <a:srgbClr val="4472C4"/>
                </a:solidFill>
              </a:rPr>
              <a:t>20191130</a:t>
            </a:r>
            <a:r>
              <a:rPr lang="es-CO" altLang="es-CO" sz="1400">
                <a:solidFill>
                  <a:srgbClr val="000000"/>
                </a:solidFill>
              </a:rPr>
              <a:t>T124336_20191130T142506_11040_01_010302_20191206T121006</a:t>
            </a:r>
          </a:p>
        </p:txBody>
      </p:sp>
      <p:pic>
        <p:nvPicPr>
          <p:cNvPr id="37894" name="Picture 5">
            <a:extLst>
              <a:ext uri="{FF2B5EF4-FFF2-40B4-BE49-F238E27FC236}">
                <a16:creationId xmlns:a16="http://schemas.microsoft.com/office/drawing/2014/main" id="{0149D2F3-5E8F-E3E1-E2B5-2811C8D20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969963"/>
            <a:ext cx="9867900" cy="588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B051F825-15B2-DF6A-3AE4-82B68877E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39" name="Picture 2">
            <a:extLst>
              <a:ext uri="{FF2B5EF4-FFF2-40B4-BE49-F238E27FC236}">
                <a16:creationId xmlns:a16="http://schemas.microsoft.com/office/drawing/2014/main" id="{336AC2EC-A70C-26DC-134C-7811206EC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0" name="AutoShape 3">
            <a:extLst>
              <a:ext uri="{FF2B5EF4-FFF2-40B4-BE49-F238E27FC236}">
                <a16:creationId xmlns:a16="http://schemas.microsoft.com/office/drawing/2014/main" id="{85C3E4A5-0B59-4797-BEE5-C972E28E4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39941" name="AutoShape 4">
            <a:extLst>
              <a:ext uri="{FF2B5EF4-FFF2-40B4-BE49-F238E27FC236}">
                <a16:creationId xmlns:a16="http://schemas.microsoft.com/office/drawing/2014/main" id="{A38534FB-8939-B163-5A15-8AD2E4921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" y="668338"/>
            <a:ext cx="10602913" cy="303212"/>
          </a:xfrm>
          <a:custGeom>
            <a:avLst/>
            <a:gdLst>
              <a:gd name="T0" fmla="*/ 10602913 w 10602913"/>
              <a:gd name="T1" fmla="*/ 151606 h 303212"/>
              <a:gd name="T2" fmla="*/ 5301457 w 10602913"/>
              <a:gd name="T3" fmla="*/ 303212 h 303212"/>
              <a:gd name="T4" fmla="*/ 0 w 10602913"/>
              <a:gd name="T5" fmla="*/ 151606 h 303212"/>
              <a:gd name="T6" fmla="*/ 5301457 w 10602913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602913"/>
              <a:gd name="T13" fmla="*/ 0 h 303212"/>
              <a:gd name="T14" fmla="*/ 10602913 w 10602913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602913" h="303212">
                <a:moveTo>
                  <a:pt x="0" y="0"/>
                </a:moveTo>
                <a:lnTo>
                  <a:pt x="29455" y="0"/>
                </a:lnTo>
                <a:lnTo>
                  <a:pt x="29455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>
                <a:solidFill>
                  <a:srgbClr val="000000"/>
                </a:solidFill>
              </a:rPr>
              <a:t>08-</a:t>
            </a:r>
            <a:r>
              <a:rPr lang="es-CO" altLang="es-CO" sz="1400">
                <a:solidFill>
                  <a:srgbClr val="4472C4"/>
                </a:solidFill>
              </a:rPr>
              <a:t>australia-centro-chin</a:t>
            </a:r>
            <a:r>
              <a:rPr lang="es-CO" altLang="es-CO" sz="1400">
                <a:solidFill>
                  <a:srgbClr val="000000"/>
                </a:solidFill>
              </a:rPr>
              <a:t>a-S5P_OFFL_L2__AER_AI_</a:t>
            </a:r>
            <a:r>
              <a:rPr lang="es-CO" altLang="es-CO" sz="1400">
                <a:solidFill>
                  <a:srgbClr val="4472C4"/>
                </a:solidFill>
              </a:rPr>
              <a:t>20191130</a:t>
            </a:r>
            <a:r>
              <a:rPr lang="es-CO" altLang="es-CO" sz="1400">
                <a:solidFill>
                  <a:srgbClr val="000000"/>
                </a:solidFill>
              </a:rPr>
              <a:t>T041608_20191130T055738_11035_01_010302_20191206T033951</a:t>
            </a:r>
          </a:p>
        </p:txBody>
      </p:sp>
      <p:pic>
        <p:nvPicPr>
          <p:cNvPr id="39942" name="Picture 5">
            <a:extLst>
              <a:ext uri="{FF2B5EF4-FFF2-40B4-BE49-F238E27FC236}">
                <a16:creationId xmlns:a16="http://schemas.microsoft.com/office/drawing/2014/main" id="{5D4DB1B6-1CB1-27DA-1908-2B2AAFB35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976313"/>
            <a:ext cx="9829800" cy="586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9183B86C-DCAF-F6CB-AB7F-DA59B896A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7" name="Picture 2">
            <a:extLst>
              <a:ext uri="{FF2B5EF4-FFF2-40B4-BE49-F238E27FC236}">
                <a16:creationId xmlns:a16="http://schemas.microsoft.com/office/drawing/2014/main" id="{6D174DAA-A46B-D8F2-C490-1E0F0D0B3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8" name="AutoShape 3">
            <a:extLst>
              <a:ext uri="{FF2B5EF4-FFF2-40B4-BE49-F238E27FC236}">
                <a16:creationId xmlns:a16="http://schemas.microsoft.com/office/drawing/2014/main" id="{95C26DAD-2EC3-B4DA-983F-B7D0D7E3D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41989" name="AutoShape 4">
            <a:extLst>
              <a:ext uri="{FF2B5EF4-FFF2-40B4-BE49-F238E27FC236}">
                <a16:creationId xmlns:a16="http://schemas.microsoft.com/office/drawing/2014/main" id="{4598DB36-31BB-ADFD-949D-9F92C36A3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" y="668338"/>
            <a:ext cx="10166350" cy="303212"/>
          </a:xfrm>
          <a:custGeom>
            <a:avLst/>
            <a:gdLst>
              <a:gd name="T0" fmla="*/ 10166350 w 10166350"/>
              <a:gd name="T1" fmla="*/ 151606 h 303212"/>
              <a:gd name="T2" fmla="*/ 5083175 w 10166350"/>
              <a:gd name="T3" fmla="*/ 303212 h 303212"/>
              <a:gd name="T4" fmla="*/ 0 w 10166350"/>
              <a:gd name="T5" fmla="*/ 151606 h 303212"/>
              <a:gd name="T6" fmla="*/ 5083175 w 10166350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166350"/>
              <a:gd name="T13" fmla="*/ 0 h 303212"/>
              <a:gd name="T14" fmla="*/ 10166350 w 10166350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166350" h="303212">
                <a:moveTo>
                  <a:pt x="0" y="0"/>
                </a:moveTo>
                <a:lnTo>
                  <a:pt x="28240" y="0"/>
                </a:lnTo>
                <a:lnTo>
                  <a:pt x="28240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>
                <a:solidFill>
                  <a:srgbClr val="000000"/>
                </a:solidFill>
              </a:rPr>
              <a:t>09-</a:t>
            </a:r>
            <a:r>
              <a:rPr lang="es-CO" altLang="es-CO" sz="1400">
                <a:solidFill>
                  <a:srgbClr val="4472C4"/>
                </a:solidFill>
              </a:rPr>
              <a:t>australia-oriente</a:t>
            </a:r>
            <a:r>
              <a:rPr lang="es-CO" altLang="es-CO" sz="1400">
                <a:solidFill>
                  <a:srgbClr val="000000"/>
                </a:solidFill>
              </a:rPr>
              <a:t>-S5P_OFFL_L2__AER_AI_</a:t>
            </a:r>
            <a:r>
              <a:rPr lang="es-CO" altLang="es-CO" sz="1400">
                <a:solidFill>
                  <a:srgbClr val="4472C4"/>
                </a:solidFill>
              </a:rPr>
              <a:t>20191130</a:t>
            </a:r>
            <a:r>
              <a:rPr lang="es-CO" altLang="es-CO" sz="1400">
                <a:solidFill>
                  <a:srgbClr val="000000"/>
                </a:solidFill>
              </a:rPr>
              <a:t>T023438_20191130T041608_11034_01_010302_20191206T015947</a:t>
            </a:r>
          </a:p>
        </p:txBody>
      </p:sp>
      <p:pic>
        <p:nvPicPr>
          <p:cNvPr id="41990" name="Picture 5">
            <a:extLst>
              <a:ext uri="{FF2B5EF4-FFF2-40B4-BE49-F238E27FC236}">
                <a16:creationId xmlns:a16="http://schemas.microsoft.com/office/drawing/2014/main" id="{9822FDB3-95C1-E06F-D785-B0E0E1185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976313"/>
            <a:ext cx="9913937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8BB2F675-FC9F-DA02-8410-F1F4D76F4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5" name="Picture 2">
            <a:extLst>
              <a:ext uri="{FF2B5EF4-FFF2-40B4-BE49-F238E27FC236}">
                <a16:creationId xmlns:a16="http://schemas.microsoft.com/office/drawing/2014/main" id="{5CAD8EFC-BE58-4D71-E476-1F0D1AB48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6" name="AutoShape 3">
            <a:extLst>
              <a:ext uri="{FF2B5EF4-FFF2-40B4-BE49-F238E27FC236}">
                <a16:creationId xmlns:a16="http://schemas.microsoft.com/office/drawing/2014/main" id="{9BF3A750-D098-4430-F867-04FD3B74D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44037" name="AutoShape 4">
            <a:extLst>
              <a:ext uri="{FF2B5EF4-FFF2-40B4-BE49-F238E27FC236}">
                <a16:creationId xmlns:a16="http://schemas.microsoft.com/office/drawing/2014/main" id="{09454771-6DFF-3098-C35C-0EF479C69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668338"/>
            <a:ext cx="5051425" cy="303212"/>
          </a:xfrm>
          <a:custGeom>
            <a:avLst/>
            <a:gdLst>
              <a:gd name="T0" fmla="*/ 5051425 w 5051425"/>
              <a:gd name="T1" fmla="*/ 151606 h 303212"/>
              <a:gd name="T2" fmla="*/ 2525713 w 5051425"/>
              <a:gd name="T3" fmla="*/ 303212 h 303212"/>
              <a:gd name="T4" fmla="*/ 0 w 5051425"/>
              <a:gd name="T5" fmla="*/ 151606 h 303212"/>
              <a:gd name="T6" fmla="*/ 2525713 w 5051425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051425"/>
              <a:gd name="T13" fmla="*/ 0 h 303212"/>
              <a:gd name="T14" fmla="*/ 5051425 w 5051425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51425" h="303212">
                <a:moveTo>
                  <a:pt x="0" y="0"/>
                </a:moveTo>
                <a:lnTo>
                  <a:pt x="14034" y="0"/>
                </a:lnTo>
                <a:lnTo>
                  <a:pt x="14034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 b="1">
                <a:solidFill>
                  <a:srgbClr val="4472C4"/>
                </a:solidFill>
              </a:rPr>
              <a:t>Bogotá</a:t>
            </a:r>
            <a:r>
              <a:rPr lang="es-CO" altLang="es-CO" sz="1400" b="1">
                <a:solidFill>
                  <a:srgbClr val="000000"/>
                </a:solidFill>
              </a:rPr>
              <a:t> Noviembre 19 de 2019 vs </a:t>
            </a:r>
            <a:r>
              <a:rPr lang="es-CO" altLang="es-CO" sz="1400" b="1">
                <a:solidFill>
                  <a:srgbClr val="4472C4"/>
                </a:solidFill>
              </a:rPr>
              <a:t>Bogotá</a:t>
            </a:r>
            <a:r>
              <a:rPr lang="es-CO" altLang="es-CO" sz="1400" b="1">
                <a:solidFill>
                  <a:srgbClr val="000000"/>
                </a:solidFill>
              </a:rPr>
              <a:t> Marzo 8 de 2020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>
            <a:extLst>
              <a:ext uri="{FF2B5EF4-FFF2-40B4-BE49-F238E27FC236}">
                <a16:creationId xmlns:a16="http://schemas.microsoft.com/office/drawing/2014/main" id="{415B451F-BCBC-B02E-BF0A-A0EB16BA4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2">
            <a:extLst>
              <a:ext uri="{FF2B5EF4-FFF2-40B4-BE49-F238E27FC236}">
                <a16:creationId xmlns:a16="http://schemas.microsoft.com/office/drawing/2014/main" id="{9BFE3D21-D912-32A3-7068-19AF19333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4" name="AutoShape 3">
            <a:extLst>
              <a:ext uri="{FF2B5EF4-FFF2-40B4-BE49-F238E27FC236}">
                <a16:creationId xmlns:a16="http://schemas.microsoft.com/office/drawing/2014/main" id="{38BF7BE2-57D3-A0B3-2E6C-4F6144907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46085" name="AutoShape 4">
            <a:extLst>
              <a:ext uri="{FF2B5EF4-FFF2-40B4-BE49-F238E27FC236}">
                <a16:creationId xmlns:a16="http://schemas.microsoft.com/office/drawing/2014/main" id="{15703598-876E-EEB1-D3C1-F8EF7510E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668338"/>
            <a:ext cx="10812463" cy="303212"/>
          </a:xfrm>
          <a:custGeom>
            <a:avLst/>
            <a:gdLst>
              <a:gd name="T0" fmla="*/ 10812463 w 10812463"/>
              <a:gd name="T1" fmla="*/ 151606 h 303212"/>
              <a:gd name="T2" fmla="*/ 5406232 w 10812463"/>
              <a:gd name="T3" fmla="*/ 303212 h 303212"/>
              <a:gd name="T4" fmla="*/ 0 w 10812463"/>
              <a:gd name="T5" fmla="*/ 151606 h 303212"/>
              <a:gd name="T6" fmla="*/ 5406232 w 10812463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812463"/>
              <a:gd name="T13" fmla="*/ 0 h 303212"/>
              <a:gd name="T14" fmla="*/ 10812463 w 10812463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12463" h="303212">
                <a:moveTo>
                  <a:pt x="0" y="0"/>
                </a:moveTo>
                <a:lnTo>
                  <a:pt x="30036" y="0"/>
                </a:lnTo>
                <a:lnTo>
                  <a:pt x="30036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>
                <a:solidFill>
                  <a:srgbClr val="000000"/>
                </a:solidFill>
              </a:rPr>
              <a:t>01-</a:t>
            </a:r>
            <a:r>
              <a:rPr lang="es-CO" altLang="es-CO" sz="1400">
                <a:solidFill>
                  <a:srgbClr val="4472C4"/>
                </a:solidFill>
              </a:rPr>
              <a:t>norte-america-occidente</a:t>
            </a:r>
            <a:r>
              <a:rPr lang="es-CO" altLang="es-CO" sz="1400">
                <a:solidFill>
                  <a:srgbClr val="000000"/>
                </a:solidFill>
              </a:rPr>
              <a:t>-S5P_OFFL_L2__AER_AI_</a:t>
            </a:r>
            <a:r>
              <a:rPr lang="es-CO" altLang="es-CO" sz="1400">
                <a:solidFill>
                  <a:srgbClr val="4472C4"/>
                </a:solidFill>
              </a:rPr>
              <a:t>202004</a:t>
            </a:r>
            <a:r>
              <a:rPr lang="es-CO" altLang="es-CO" sz="1400">
                <a:solidFill>
                  <a:srgbClr val="000000"/>
                </a:solidFill>
              </a:rPr>
              <a:t>22T193958_20200422T212128_13087_01_010302_20200424T093130</a:t>
            </a:r>
          </a:p>
        </p:txBody>
      </p:sp>
      <p:pic>
        <p:nvPicPr>
          <p:cNvPr id="46086" name="Picture 5">
            <a:extLst>
              <a:ext uri="{FF2B5EF4-FFF2-40B4-BE49-F238E27FC236}">
                <a16:creationId xmlns:a16="http://schemas.microsoft.com/office/drawing/2014/main" id="{5621D2E3-DE96-F7EF-6057-8892A23D5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936625"/>
            <a:ext cx="9785350" cy="58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41157D-2657-4CCE-9C38-61DDEED6076B}"/>
              </a:ext>
            </a:extLst>
          </p:cNvPr>
          <p:cNvSpPr txBox="1"/>
          <p:nvPr/>
        </p:nvSpPr>
        <p:spPr>
          <a:xfrm>
            <a:off x="3779811" y="1307068"/>
            <a:ext cx="3403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Bogotá: imagen global. Índice de </a:t>
            </a:r>
            <a:r>
              <a:rPr lang="es-CO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NO2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4920D72-1274-4A4E-BBED-7F33849AC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185" y="2880196"/>
            <a:ext cx="2381250" cy="159067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0E4473B-EC28-4B18-87A0-812CE3638D3A}"/>
              </a:ext>
            </a:extLst>
          </p:cNvPr>
          <p:cNvSpPr/>
          <p:nvPr/>
        </p:nvSpPr>
        <p:spPr>
          <a:xfrm>
            <a:off x="71600" y="1460957"/>
            <a:ext cx="930076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El dióxido de nitrógeno </a:t>
            </a:r>
            <a:r>
              <a:rPr lang="es-MX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NO2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es un compuesto químico gaseoso de color marrón amarillento formado por la combinación de un átomo de nitrógeno y dos de oxígeno. Es un 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gas tóxico e irritante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MX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NO2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 es un 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contaminante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en las ciudades.</a:t>
            </a:r>
          </a:p>
          <a:p>
            <a:pPr algn="just"/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¿Cómo se produce?</a:t>
            </a:r>
          </a:p>
          <a:p>
            <a:pPr algn="just"/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En la naturaleza se produce por los 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incendios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forestales o las erupciones volcánicas. También se produce de forma natural por la 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descomposición de nitratos orgánicos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. El volumen total  que se produce de forma natural es infinitamente menor que el que se produce por efecto del hombre.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Se produce en la combustión de los 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motores de los vehículos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, fundamentalmente los </a:t>
            </a:r>
            <a:r>
              <a:rPr lang="es-MX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endParaRPr lang="es-MX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Qué efectos tiene en la salud:</a:t>
            </a:r>
          </a:p>
          <a:p>
            <a:pPr algn="just"/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Enfermedades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vía respiratorias 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como disminución de la capacidad pulmonar, bronquitis agudas, asma y se considera el culpable de los procesos alérgicos, sobre todo en niños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Enfisema pulmonar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, irritación ocular y de las mucosas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Posible Incremento en la 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mortalidad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De forma indirecta, y puesto que es uno de los causantes del material particulado fino  MP2,5 , se puede relacionar con múltiples enfermedades como al autismo, fallos del sistema cardiovascular, Ictus, enfermedades renales y con el cáncer ya que es un precursor del Material Particulado y éste fue declarado 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cancerígeno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humano del Grupo1 en octubre de 2013.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7055889-C374-4DCA-B423-C556B61AB818}"/>
              </a:ext>
            </a:extLst>
          </p:cNvPr>
          <p:cNvSpPr/>
          <p:nvPr/>
        </p:nvSpPr>
        <p:spPr>
          <a:xfrm>
            <a:off x="2499400" y="6405325"/>
            <a:ext cx="5800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hlinkClick r:id="rId5"/>
              </a:rPr>
              <a:t>https://www.saludgeoambiental.org/dioxido-nitrogeno-no2</a:t>
            </a:r>
            <a:endParaRPr lang="es-CO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9B8569D-8E93-426C-9F36-C76D6992EFFC}"/>
              </a:ext>
            </a:extLst>
          </p:cNvPr>
          <p:cNvSpPr txBox="1"/>
          <p:nvPr/>
        </p:nvSpPr>
        <p:spPr>
          <a:xfrm>
            <a:off x="4083831" y="696932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Proyecto II</a:t>
            </a:r>
          </a:p>
        </p:txBody>
      </p:sp>
      <p:pic>
        <p:nvPicPr>
          <p:cNvPr id="10" name="Imagen 9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A4FB90F1-4E72-44C5-9BB3-0B5A73B2D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1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>
            <a:extLst>
              <a:ext uri="{FF2B5EF4-FFF2-40B4-BE49-F238E27FC236}">
                <a16:creationId xmlns:a16="http://schemas.microsoft.com/office/drawing/2014/main" id="{D6AADC0D-B694-71B2-723A-58FBE9B1A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1" name="Picture 2">
            <a:extLst>
              <a:ext uri="{FF2B5EF4-FFF2-40B4-BE49-F238E27FC236}">
                <a16:creationId xmlns:a16="http://schemas.microsoft.com/office/drawing/2014/main" id="{332B2850-DB68-7511-AB7E-EA8678AA5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2" name="AutoShape 3">
            <a:extLst>
              <a:ext uri="{FF2B5EF4-FFF2-40B4-BE49-F238E27FC236}">
                <a16:creationId xmlns:a16="http://schemas.microsoft.com/office/drawing/2014/main" id="{96C98798-1424-514F-F4F8-EDFC9476D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48133" name="AutoShape 4">
            <a:extLst>
              <a:ext uri="{FF2B5EF4-FFF2-40B4-BE49-F238E27FC236}">
                <a16:creationId xmlns:a16="http://schemas.microsoft.com/office/drawing/2014/main" id="{56B73830-38F8-0973-AA6E-63CE5E6C7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" y="668338"/>
            <a:ext cx="10374313" cy="303212"/>
          </a:xfrm>
          <a:custGeom>
            <a:avLst/>
            <a:gdLst>
              <a:gd name="T0" fmla="*/ 10374313 w 10374313"/>
              <a:gd name="T1" fmla="*/ 151606 h 303212"/>
              <a:gd name="T2" fmla="*/ 5187157 w 10374313"/>
              <a:gd name="T3" fmla="*/ 303212 h 303212"/>
              <a:gd name="T4" fmla="*/ 0 w 10374313"/>
              <a:gd name="T5" fmla="*/ 151606 h 303212"/>
              <a:gd name="T6" fmla="*/ 5187157 w 10374313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374313"/>
              <a:gd name="T13" fmla="*/ 0 h 303212"/>
              <a:gd name="T14" fmla="*/ 10374313 w 10374313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74313" h="303212">
                <a:moveTo>
                  <a:pt x="0" y="0"/>
                </a:moveTo>
                <a:lnTo>
                  <a:pt x="28820" y="0"/>
                </a:lnTo>
                <a:lnTo>
                  <a:pt x="28820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>
                <a:solidFill>
                  <a:srgbClr val="000000"/>
                </a:solidFill>
              </a:rPr>
              <a:t>02-</a:t>
            </a:r>
            <a:r>
              <a:rPr lang="es-CO" altLang="es-CO" sz="1400">
                <a:solidFill>
                  <a:srgbClr val="4472C4"/>
                </a:solidFill>
              </a:rPr>
              <a:t>suramerica-oriente</a:t>
            </a:r>
            <a:r>
              <a:rPr lang="es-CO" altLang="es-CO" sz="1400">
                <a:solidFill>
                  <a:srgbClr val="000000"/>
                </a:solidFill>
              </a:rPr>
              <a:t>-S5P_OFFL_L2__AER_AI_</a:t>
            </a:r>
            <a:r>
              <a:rPr lang="es-CO" altLang="es-CO" sz="1400">
                <a:solidFill>
                  <a:srgbClr val="4472C4"/>
                </a:solidFill>
              </a:rPr>
              <a:t>20200422</a:t>
            </a:r>
            <a:r>
              <a:rPr lang="es-CO" altLang="es-CO" sz="1400">
                <a:solidFill>
                  <a:srgbClr val="000000"/>
                </a:solidFill>
              </a:rPr>
              <a:t>T161657_20200422T175828_13085_01_010302_20200424T060303</a:t>
            </a:r>
          </a:p>
        </p:txBody>
      </p:sp>
      <p:pic>
        <p:nvPicPr>
          <p:cNvPr id="48134" name="Picture 5">
            <a:extLst>
              <a:ext uri="{FF2B5EF4-FFF2-40B4-BE49-F238E27FC236}">
                <a16:creationId xmlns:a16="http://schemas.microsoft.com/office/drawing/2014/main" id="{B88A9C6D-057A-E2AB-A657-D4CBD233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081088"/>
            <a:ext cx="9540875" cy="569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>
            <a:extLst>
              <a:ext uri="{FF2B5EF4-FFF2-40B4-BE49-F238E27FC236}">
                <a16:creationId xmlns:a16="http://schemas.microsoft.com/office/drawing/2014/main" id="{D48CCADD-17CB-A474-67F3-3339A6FA6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79" name="Picture 2">
            <a:extLst>
              <a:ext uri="{FF2B5EF4-FFF2-40B4-BE49-F238E27FC236}">
                <a16:creationId xmlns:a16="http://schemas.microsoft.com/office/drawing/2014/main" id="{20E679F1-5FDA-4895-1549-2EE11CE83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0" name="AutoShape 3">
            <a:extLst>
              <a:ext uri="{FF2B5EF4-FFF2-40B4-BE49-F238E27FC236}">
                <a16:creationId xmlns:a16="http://schemas.microsoft.com/office/drawing/2014/main" id="{B1CBDE7A-61B5-118D-4E9F-FF0F0369D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50181" name="AutoShape 4">
            <a:extLst>
              <a:ext uri="{FF2B5EF4-FFF2-40B4-BE49-F238E27FC236}">
                <a16:creationId xmlns:a16="http://schemas.microsoft.com/office/drawing/2014/main" id="{9D9E60CF-6096-A748-8308-9E9DE7E82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50" y="668338"/>
            <a:ext cx="10902950" cy="303212"/>
          </a:xfrm>
          <a:custGeom>
            <a:avLst/>
            <a:gdLst>
              <a:gd name="T0" fmla="*/ 10902950 w 10902950"/>
              <a:gd name="T1" fmla="*/ 151606 h 303212"/>
              <a:gd name="T2" fmla="*/ 5451475 w 10902950"/>
              <a:gd name="T3" fmla="*/ 303212 h 303212"/>
              <a:gd name="T4" fmla="*/ 0 w 10902950"/>
              <a:gd name="T5" fmla="*/ 151606 h 303212"/>
              <a:gd name="T6" fmla="*/ 5451475 w 10902950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902950"/>
              <a:gd name="T13" fmla="*/ 0 h 303212"/>
              <a:gd name="T14" fmla="*/ 10902950 w 10902950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902950" h="303212">
                <a:moveTo>
                  <a:pt x="0" y="0"/>
                </a:moveTo>
                <a:lnTo>
                  <a:pt x="30285" y="0"/>
                </a:lnTo>
                <a:lnTo>
                  <a:pt x="30285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>
                <a:solidFill>
                  <a:srgbClr val="000000"/>
                </a:solidFill>
              </a:rPr>
              <a:t>03-</a:t>
            </a:r>
            <a:r>
              <a:rPr lang="es-CO" altLang="es-CO" sz="1400">
                <a:solidFill>
                  <a:srgbClr val="4472C4"/>
                </a:solidFill>
              </a:rPr>
              <a:t>america-centro-occidente</a:t>
            </a:r>
            <a:r>
              <a:rPr lang="es-CO" altLang="es-CO" sz="1400">
                <a:solidFill>
                  <a:srgbClr val="000000"/>
                </a:solidFill>
              </a:rPr>
              <a:t>-S5P_OFFL_L2__AER_AI_</a:t>
            </a:r>
            <a:r>
              <a:rPr lang="es-CO" altLang="es-CO" sz="1400">
                <a:solidFill>
                  <a:srgbClr val="4472C4"/>
                </a:solidFill>
              </a:rPr>
              <a:t>20200422</a:t>
            </a:r>
            <a:r>
              <a:rPr lang="es-CO" altLang="es-CO" sz="1400">
                <a:solidFill>
                  <a:srgbClr val="000000"/>
                </a:solidFill>
              </a:rPr>
              <a:t>T175828_20200422T193958_13086_01_010302_20200424T074108</a:t>
            </a:r>
          </a:p>
        </p:txBody>
      </p:sp>
      <p:pic>
        <p:nvPicPr>
          <p:cNvPr id="50182" name="Picture 5">
            <a:extLst>
              <a:ext uri="{FF2B5EF4-FFF2-40B4-BE49-F238E27FC236}">
                <a16:creationId xmlns:a16="http://schemas.microsoft.com/office/drawing/2014/main" id="{42F6C849-A909-86C3-15E6-F3654FC63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976313"/>
            <a:ext cx="9845675" cy="587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>
            <a:extLst>
              <a:ext uri="{FF2B5EF4-FFF2-40B4-BE49-F238E27FC236}">
                <a16:creationId xmlns:a16="http://schemas.microsoft.com/office/drawing/2014/main" id="{ED567934-5010-EC24-47AA-4E13E1A97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7" name="Picture 2">
            <a:extLst>
              <a:ext uri="{FF2B5EF4-FFF2-40B4-BE49-F238E27FC236}">
                <a16:creationId xmlns:a16="http://schemas.microsoft.com/office/drawing/2014/main" id="{1C16E3EC-01AE-25E9-EB53-88FA8ACD2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8" name="AutoShape 3">
            <a:extLst>
              <a:ext uri="{FF2B5EF4-FFF2-40B4-BE49-F238E27FC236}">
                <a16:creationId xmlns:a16="http://schemas.microsoft.com/office/drawing/2014/main" id="{579C0E1E-044F-CB5E-E6FD-8106014A0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52229" name="AutoShape 4">
            <a:extLst>
              <a:ext uri="{FF2B5EF4-FFF2-40B4-BE49-F238E27FC236}">
                <a16:creationId xmlns:a16="http://schemas.microsoft.com/office/drawing/2014/main" id="{C6178A21-6D24-3AFB-35D7-891EE71FD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" y="668338"/>
            <a:ext cx="10372725" cy="515937"/>
          </a:xfrm>
          <a:custGeom>
            <a:avLst/>
            <a:gdLst>
              <a:gd name="T0" fmla="*/ 10372725 w 10372725"/>
              <a:gd name="T1" fmla="*/ 257969 h 515937"/>
              <a:gd name="T2" fmla="*/ 5186363 w 10372725"/>
              <a:gd name="T3" fmla="*/ 515937 h 515937"/>
              <a:gd name="T4" fmla="*/ 0 w 10372725"/>
              <a:gd name="T5" fmla="*/ 257969 h 515937"/>
              <a:gd name="T6" fmla="*/ 5186363 w 10372725"/>
              <a:gd name="T7" fmla="*/ 0 h 51593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372725"/>
              <a:gd name="T13" fmla="*/ 0 h 515937"/>
              <a:gd name="T14" fmla="*/ 10372725 w 10372725"/>
              <a:gd name="T15" fmla="*/ 515937 h 5159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72725" h="515937">
                <a:moveTo>
                  <a:pt x="0" y="0"/>
                </a:moveTo>
                <a:lnTo>
                  <a:pt x="28815" y="0"/>
                </a:lnTo>
                <a:lnTo>
                  <a:pt x="28815" y="1436"/>
                </a:lnTo>
                <a:lnTo>
                  <a:pt x="0" y="143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>
                <a:solidFill>
                  <a:srgbClr val="000000"/>
                </a:solidFill>
              </a:rPr>
              <a:t>04-</a:t>
            </a:r>
            <a:r>
              <a:rPr lang="es-CO" altLang="es-CO" sz="1400">
                <a:solidFill>
                  <a:srgbClr val="4472C4"/>
                </a:solidFill>
              </a:rPr>
              <a:t>rusia-nor-occidente</a:t>
            </a:r>
            <a:r>
              <a:rPr lang="es-CO" altLang="es-CO" sz="1400">
                <a:solidFill>
                  <a:srgbClr val="000000"/>
                </a:solidFill>
              </a:rPr>
              <a:t>-S5P_NRTI_L2__AER_AI_</a:t>
            </a:r>
            <a:r>
              <a:rPr lang="es-CO" altLang="es-CO" sz="1400">
                <a:solidFill>
                  <a:srgbClr val="4472C4"/>
                </a:solidFill>
              </a:rPr>
              <a:t>20200423</a:t>
            </a:r>
            <a:r>
              <a:rPr lang="es-CO" altLang="es-CO" sz="1400">
                <a:solidFill>
                  <a:srgbClr val="000000"/>
                </a:solidFill>
              </a:rPr>
              <a:t>T221948_20200423T222448_13102_01_010302_20200424T000521</a:t>
            </a:r>
          </a:p>
          <a:p>
            <a:pPr algn="ctr" eaLnBrk="1" hangingPunct="1">
              <a:lnSpc>
                <a:spcPct val="100000"/>
              </a:lnSpc>
            </a:pPr>
            <a:endParaRPr lang="es-CO" altLang="es-CO" sz="1400" b="1">
              <a:solidFill>
                <a:srgbClr val="000000"/>
              </a:solidFill>
            </a:endParaRPr>
          </a:p>
        </p:txBody>
      </p:sp>
      <p:pic>
        <p:nvPicPr>
          <p:cNvPr id="52230" name="Picture 5">
            <a:extLst>
              <a:ext uri="{FF2B5EF4-FFF2-40B4-BE49-F238E27FC236}">
                <a16:creationId xmlns:a16="http://schemas.microsoft.com/office/drawing/2014/main" id="{BCAF5962-3ED3-1567-8670-2D9C6529F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044575"/>
            <a:ext cx="9602787" cy="572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>
            <a:extLst>
              <a:ext uri="{FF2B5EF4-FFF2-40B4-BE49-F238E27FC236}">
                <a16:creationId xmlns:a16="http://schemas.microsoft.com/office/drawing/2014/main" id="{4B2295B8-9C35-E339-A0A9-63B1444E8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75" name="Picture 2">
            <a:extLst>
              <a:ext uri="{FF2B5EF4-FFF2-40B4-BE49-F238E27FC236}">
                <a16:creationId xmlns:a16="http://schemas.microsoft.com/office/drawing/2014/main" id="{EB6F63F3-A14D-1770-70D4-029213787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6" name="AutoShape 3">
            <a:extLst>
              <a:ext uri="{FF2B5EF4-FFF2-40B4-BE49-F238E27FC236}">
                <a16:creationId xmlns:a16="http://schemas.microsoft.com/office/drawing/2014/main" id="{4CEE667F-2D90-5B19-2A05-3235692E0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54277" name="AutoShape 4">
            <a:extLst>
              <a:ext uri="{FF2B5EF4-FFF2-40B4-BE49-F238E27FC236}">
                <a16:creationId xmlns:a16="http://schemas.microsoft.com/office/drawing/2014/main" id="{F03FC868-BACF-5F8A-CF25-3DC150AAE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8" y="668338"/>
            <a:ext cx="10147300" cy="303212"/>
          </a:xfrm>
          <a:custGeom>
            <a:avLst/>
            <a:gdLst>
              <a:gd name="T0" fmla="*/ 10147300 w 10147300"/>
              <a:gd name="T1" fmla="*/ 151606 h 303212"/>
              <a:gd name="T2" fmla="*/ 5073650 w 10147300"/>
              <a:gd name="T3" fmla="*/ 303212 h 303212"/>
              <a:gd name="T4" fmla="*/ 0 w 10147300"/>
              <a:gd name="T5" fmla="*/ 151606 h 303212"/>
              <a:gd name="T6" fmla="*/ 5073650 w 10147300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147300"/>
              <a:gd name="T13" fmla="*/ 0 h 303212"/>
              <a:gd name="T14" fmla="*/ 10147300 w 10147300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147300" h="303212">
                <a:moveTo>
                  <a:pt x="0" y="0"/>
                </a:moveTo>
                <a:lnTo>
                  <a:pt x="28189" y="0"/>
                </a:lnTo>
                <a:lnTo>
                  <a:pt x="28189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>
                <a:solidFill>
                  <a:srgbClr val="000000"/>
                </a:solidFill>
              </a:rPr>
              <a:t>05-</a:t>
            </a:r>
            <a:r>
              <a:rPr lang="es-CO" altLang="es-CO" sz="1400">
                <a:solidFill>
                  <a:srgbClr val="4472C4"/>
                </a:solidFill>
              </a:rPr>
              <a:t>africa-occidente</a:t>
            </a:r>
            <a:r>
              <a:rPr lang="es-CO" altLang="es-CO" sz="1400">
                <a:solidFill>
                  <a:srgbClr val="000000"/>
                </a:solidFill>
              </a:rPr>
              <a:t>-S5P_OFFL_L2__AER_AI_</a:t>
            </a:r>
            <a:r>
              <a:rPr lang="es-CO" altLang="es-CO" sz="1400">
                <a:solidFill>
                  <a:srgbClr val="4472C4"/>
                </a:solidFill>
              </a:rPr>
              <a:t>20200422</a:t>
            </a:r>
            <a:r>
              <a:rPr lang="es-CO" altLang="es-CO" sz="1400">
                <a:solidFill>
                  <a:srgbClr val="000000"/>
                </a:solidFill>
              </a:rPr>
              <a:t>T125357_20200422T143527_13083_01_010302_20200424T024058</a:t>
            </a:r>
          </a:p>
        </p:txBody>
      </p:sp>
      <p:pic>
        <p:nvPicPr>
          <p:cNvPr id="54278" name="Picture 5">
            <a:extLst>
              <a:ext uri="{FF2B5EF4-FFF2-40B4-BE49-F238E27FC236}">
                <a16:creationId xmlns:a16="http://schemas.microsoft.com/office/drawing/2014/main" id="{9D8B047E-AFEA-47B4-DD1E-5DCC81B36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976313"/>
            <a:ext cx="957738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>
            <a:extLst>
              <a:ext uri="{FF2B5EF4-FFF2-40B4-BE49-F238E27FC236}">
                <a16:creationId xmlns:a16="http://schemas.microsoft.com/office/drawing/2014/main" id="{3DC3849C-1AB4-53BE-6F8D-CCA175160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3" name="Picture 2">
            <a:extLst>
              <a:ext uri="{FF2B5EF4-FFF2-40B4-BE49-F238E27FC236}">
                <a16:creationId xmlns:a16="http://schemas.microsoft.com/office/drawing/2014/main" id="{B925053D-8C0A-0981-4A29-A79E4DEE9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4" name="AutoShape 3">
            <a:extLst>
              <a:ext uri="{FF2B5EF4-FFF2-40B4-BE49-F238E27FC236}">
                <a16:creationId xmlns:a16="http://schemas.microsoft.com/office/drawing/2014/main" id="{A67F78EC-36D4-5F9C-3962-B0FD5E124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56325" name="AutoShape 4">
            <a:extLst>
              <a:ext uri="{FF2B5EF4-FFF2-40B4-BE49-F238E27FC236}">
                <a16:creationId xmlns:a16="http://schemas.microsoft.com/office/drawing/2014/main" id="{A5C7C047-BAE2-EE08-AD94-8152D27D6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5" y="668338"/>
            <a:ext cx="9790113" cy="303212"/>
          </a:xfrm>
          <a:custGeom>
            <a:avLst/>
            <a:gdLst>
              <a:gd name="T0" fmla="*/ 9790113 w 9790113"/>
              <a:gd name="T1" fmla="*/ 151606 h 303212"/>
              <a:gd name="T2" fmla="*/ 4895057 w 9790113"/>
              <a:gd name="T3" fmla="*/ 303212 h 303212"/>
              <a:gd name="T4" fmla="*/ 0 w 9790113"/>
              <a:gd name="T5" fmla="*/ 151606 h 303212"/>
              <a:gd name="T6" fmla="*/ 4895057 w 9790113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9790113"/>
              <a:gd name="T13" fmla="*/ 0 h 303212"/>
              <a:gd name="T14" fmla="*/ 9790113 w 9790113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790113" h="303212">
                <a:moveTo>
                  <a:pt x="0" y="0"/>
                </a:moveTo>
                <a:lnTo>
                  <a:pt x="27194" y="0"/>
                </a:lnTo>
                <a:lnTo>
                  <a:pt x="27194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>
                <a:solidFill>
                  <a:srgbClr val="000000"/>
                </a:solidFill>
              </a:rPr>
              <a:t>06-</a:t>
            </a:r>
            <a:r>
              <a:rPr lang="es-CO" altLang="es-CO" sz="1400">
                <a:solidFill>
                  <a:srgbClr val="4472C4"/>
                </a:solidFill>
              </a:rPr>
              <a:t>africa-norte</a:t>
            </a:r>
            <a:r>
              <a:rPr lang="es-CO" altLang="es-CO" sz="1400">
                <a:solidFill>
                  <a:srgbClr val="000000"/>
                </a:solidFill>
              </a:rPr>
              <a:t>-S5P_OFFL_L2__AER_AI_</a:t>
            </a:r>
            <a:r>
              <a:rPr lang="es-CO" altLang="es-CO" sz="1400" b="1">
                <a:solidFill>
                  <a:srgbClr val="000000"/>
                </a:solidFill>
              </a:rPr>
              <a:t>20200422</a:t>
            </a:r>
            <a:r>
              <a:rPr lang="es-CO" altLang="es-CO" sz="1400">
                <a:solidFill>
                  <a:srgbClr val="000000"/>
                </a:solidFill>
              </a:rPr>
              <a:t>T111227_20200422T125357_13082_01_010302_20200424T010300</a:t>
            </a:r>
          </a:p>
        </p:txBody>
      </p:sp>
      <p:pic>
        <p:nvPicPr>
          <p:cNvPr id="56326" name="Picture 5">
            <a:extLst>
              <a:ext uri="{FF2B5EF4-FFF2-40B4-BE49-F238E27FC236}">
                <a16:creationId xmlns:a16="http://schemas.microsoft.com/office/drawing/2014/main" id="{36664302-D39C-70BB-4447-58633E76F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1009650"/>
            <a:ext cx="9801225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id="{605A5E7A-489E-5839-700F-EAE5F5849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1" name="Picture 2">
            <a:extLst>
              <a:ext uri="{FF2B5EF4-FFF2-40B4-BE49-F238E27FC236}">
                <a16:creationId xmlns:a16="http://schemas.microsoft.com/office/drawing/2014/main" id="{3E91CC8D-0967-C7BE-70E1-A2A588543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72" name="AutoShape 3">
            <a:extLst>
              <a:ext uri="{FF2B5EF4-FFF2-40B4-BE49-F238E27FC236}">
                <a16:creationId xmlns:a16="http://schemas.microsoft.com/office/drawing/2014/main" id="{AD9A7D8B-2B44-CF41-98DA-1B0D804F3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58373" name="AutoShape 4">
            <a:extLst>
              <a:ext uri="{FF2B5EF4-FFF2-40B4-BE49-F238E27FC236}">
                <a16:creationId xmlns:a16="http://schemas.microsoft.com/office/drawing/2014/main" id="{05310F16-0D2E-8C82-18F7-C8EDCE6E4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" y="668338"/>
            <a:ext cx="11428413" cy="303212"/>
          </a:xfrm>
          <a:custGeom>
            <a:avLst/>
            <a:gdLst>
              <a:gd name="T0" fmla="*/ 11428413 w 11428413"/>
              <a:gd name="T1" fmla="*/ 151606 h 303212"/>
              <a:gd name="T2" fmla="*/ 5714207 w 11428413"/>
              <a:gd name="T3" fmla="*/ 303212 h 303212"/>
              <a:gd name="T4" fmla="*/ 0 w 11428413"/>
              <a:gd name="T5" fmla="*/ 151606 h 303212"/>
              <a:gd name="T6" fmla="*/ 5714207 w 11428413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1428413"/>
              <a:gd name="T13" fmla="*/ 0 h 303212"/>
              <a:gd name="T14" fmla="*/ 11428413 w 11428413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428413" h="303212">
                <a:moveTo>
                  <a:pt x="0" y="0"/>
                </a:moveTo>
                <a:lnTo>
                  <a:pt x="31745" y="0"/>
                </a:lnTo>
                <a:lnTo>
                  <a:pt x="31745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>
                <a:solidFill>
                  <a:srgbClr val="000000"/>
                </a:solidFill>
              </a:rPr>
              <a:t>07-</a:t>
            </a:r>
            <a:r>
              <a:rPr lang="es-CO" altLang="es-CO" sz="1400">
                <a:solidFill>
                  <a:srgbClr val="4472C4"/>
                </a:solidFill>
              </a:rPr>
              <a:t>australia-occidente-china-centro</a:t>
            </a:r>
            <a:r>
              <a:rPr lang="es-CO" altLang="es-CO" sz="1400">
                <a:solidFill>
                  <a:srgbClr val="000000"/>
                </a:solidFill>
              </a:rPr>
              <a:t>-S5P_OFFL_L2__AER_AI_</a:t>
            </a:r>
            <a:r>
              <a:rPr lang="es-CO" altLang="es-CO" sz="1400">
                <a:solidFill>
                  <a:srgbClr val="4472C4"/>
                </a:solidFill>
              </a:rPr>
              <a:t>20200423</a:t>
            </a:r>
            <a:r>
              <a:rPr lang="es-CO" altLang="es-CO" sz="1400">
                <a:solidFill>
                  <a:srgbClr val="000000"/>
                </a:solidFill>
              </a:rPr>
              <a:t>T054859_20200423T073030_13093_01_010302_20200424T193151</a:t>
            </a:r>
          </a:p>
        </p:txBody>
      </p:sp>
      <p:pic>
        <p:nvPicPr>
          <p:cNvPr id="58374" name="Picture 5">
            <a:extLst>
              <a:ext uri="{FF2B5EF4-FFF2-40B4-BE49-F238E27FC236}">
                <a16:creationId xmlns:a16="http://schemas.microsoft.com/office/drawing/2014/main" id="{887887C2-C62F-0993-BED5-612D5DCDF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068388"/>
            <a:ext cx="9818688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>
            <a:extLst>
              <a:ext uri="{FF2B5EF4-FFF2-40B4-BE49-F238E27FC236}">
                <a16:creationId xmlns:a16="http://schemas.microsoft.com/office/drawing/2014/main" id="{6CA38D56-716C-476E-DF74-AC571E4C6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19" name="Picture 2">
            <a:extLst>
              <a:ext uri="{FF2B5EF4-FFF2-40B4-BE49-F238E27FC236}">
                <a16:creationId xmlns:a16="http://schemas.microsoft.com/office/drawing/2014/main" id="{DEEB3231-911A-62D9-C06E-06550D249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20" name="AutoShape 3">
            <a:extLst>
              <a:ext uri="{FF2B5EF4-FFF2-40B4-BE49-F238E27FC236}">
                <a16:creationId xmlns:a16="http://schemas.microsoft.com/office/drawing/2014/main" id="{8EBC675D-37BD-2328-4979-5C7D414A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60421" name="AutoShape 4">
            <a:extLst>
              <a:ext uri="{FF2B5EF4-FFF2-40B4-BE49-F238E27FC236}">
                <a16:creationId xmlns:a16="http://schemas.microsoft.com/office/drawing/2014/main" id="{7930C2A5-DC22-F4D2-A2E7-C21268B36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" y="668338"/>
            <a:ext cx="10602913" cy="303212"/>
          </a:xfrm>
          <a:custGeom>
            <a:avLst/>
            <a:gdLst>
              <a:gd name="T0" fmla="*/ 10602913 w 10602913"/>
              <a:gd name="T1" fmla="*/ 151606 h 303212"/>
              <a:gd name="T2" fmla="*/ 5301457 w 10602913"/>
              <a:gd name="T3" fmla="*/ 303212 h 303212"/>
              <a:gd name="T4" fmla="*/ 0 w 10602913"/>
              <a:gd name="T5" fmla="*/ 151606 h 303212"/>
              <a:gd name="T6" fmla="*/ 5301457 w 10602913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602913"/>
              <a:gd name="T13" fmla="*/ 0 h 303212"/>
              <a:gd name="T14" fmla="*/ 10602913 w 10602913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602913" h="303212">
                <a:moveTo>
                  <a:pt x="0" y="0"/>
                </a:moveTo>
                <a:lnTo>
                  <a:pt x="29455" y="0"/>
                </a:lnTo>
                <a:lnTo>
                  <a:pt x="29455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>
                <a:solidFill>
                  <a:srgbClr val="000000"/>
                </a:solidFill>
              </a:rPr>
              <a:t>08-</a:t>
            </a:r>
            <a:r>
              <a:rPr lang="es-CO" altLang="es-CO" sz="1400">
                <a:solidFill>
                  <a:srgbClr val="4472C4"/>
                </a:solidFill>
              </a:rPr>
              <a:t>australia-china-centro</a:t>
            </a:r>
            <a:r>
              <a:rPr lang="es-CO" altLang="es-CO" sz="1400">
                <a:solidFill>
                  <a:srgbClr val="000000"/>
                </a:solidFill>
              </a:rPr>
              <a:t>-S5P_OFFL_L2__AER_AI_</a:t>
            </a:r>
            <a:r>
              <a:rPr lang="es-CO" altLang="es-CO" sz="1400">
                <a:solidFill>
                  <a:srgbClr val="4472C4"/>
                </a:solidFill>
              </a:rPr>
              <a:t>20200423</a:t>
            </a:r>
            <a:r>
              <a:rPr lang="es-CO" altLang="es-CO" sz="1400">
                <a:solidFill>
                  <a:srgbClr val="000000"/>
                </a:solidFill>
              </a:rPr>
              <a:t>T040729_20200423T054859_13092_01_010302_20200424T175133</a:t>
            </a:r>
          </a:p>
        </p:txBody>
      </p:sp>
      <p:pic>
        <p:nvPicPr>
          <p:cNvPr id="60422" name="Picture 5">
            <a:extLst>
              <a:ext uri="{FF2B5EF4-FFF2-40B4-BE49-F238E27FC236}">
                <a16:creationId xmlns:a16="http://schemas.microsoft.com/office/drawing/2014/main" id="{DD13AC68-723C-BD58-9CEA-201A460AF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923925"/>
            <a:ext cx="9561513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>
            <a:extLst>
              <a:ext uri="{FF2B5EF4-FFF2-40B4-BE49-F238E27FC236}">
                <a16:creationId xmlns:a16="http://schemas.microsoft.com/office/drawing/2014/main" id="{A2CE33F5-4C24-AA95-B7D3-61F5699AD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67" name="Picture 2">
            <a:extLst>
              <a:ext uri="{FF2B5EF4-FFF2-40B4-BE49-F238E27FC236}">
                <a16:creationId xmlns:a16="http://schemas.microsoft.com/office/drawing/2014/main" id="{67D92D01-0AA6-0FB7-1B26-D30ADE1B4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8" name="AutoShape 3">
            <a:extLst>
              <a:ext uri="{FF2B5EF4-FFF2-40B4-BE49-F238E27FC236}">
                <a16:creationId xmlns:a16="http://schemas.microsoft.com/office/drawing/2014/main" id="{E476BFBC-E241-9EA3-3A6D-F5288ACF6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62469" name="AutoShape 4">
            <a:extLst>
              <a:ext uri="{FF2B5EF4-FFF2-40B4-BE49-F238E27FC236}">
                <a16:creationId xmlns:a16="http://schemas.microsoft.com/office/drawing/2014/main" id="{806CAED5-4277-B4BA-EB3E-213FCC04F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13" y="668338"/>
            <a:ext cx="10612437" cy="303212"/>
          </a:xfrm>
          <a:custGeom>
            <a:avLst/>
            <a:gdLst>
              <a:gd name="T0" fmla="*/ 10612437 w 10612437"/>
              <a:gd name="T1" fmla="*/ 151606 h 303212"/>
              <a:gd name="T2" fmla="*/ 5306219 w 10612437"/>
              <a:gd name="T3" fmla="*/ 303212 h 303212"/>
              <a:gd name="T4" fmla="*/ 0 w 10612437"/>
              <a:gd name="T5" fmla="*/ 151606 h 303212"/>
              <a:gd name="T6" fmla="*/ 5306219 w 10612437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612437"/>
              <a:gd name="T13" fmla="*/ 0 h 303212"/>
              <a:gd name="T14" fmla="*/ 10612437 w 10612437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612437" h="303212">
                <a:moveTo>
                  <a:pt x="0" y="0"/>
                </a:moveTo>
                <a:lnTo>
                  <a:pt x="29481" y="0"/>
                </a:lnTo>
                <a:lnTo>
                  <a:pt x="29481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400">
                <a:solidFill>
                  <a:srgbClr val="000000"/>
                </a:solidFill>
              </a:rPr>
              <a:t>09-</a:t>
            </a:r>
            <a:r>
              <a:rPr lang="es-CO" altLang="es-CO" sz="1400">
                <a:solidFill>
                  <a:srgbClr val="4472C4"/>
                </a:solidFill>
              </a:rPr>
              <a:t>australia-rusia-oriente</a:t>
            </a:r>
            <a:r>
              <a:rPr lang="es-CO" altLang="es-CO" sz="1400">
                <a:solidFill>
                  <a:srgbClr val="000000"/>
                </a:solidFill>
              </a:rPr>
              <a:t>-S5P_OFFL_L2__AER_AI_</a:t>
            </a:r>
            <a:r>
              <a:rPr lang="es-CO" altLang="es-CO" sz="1400">
                <a:solidFill>
                  <a:srgbClr val="4472C4"/>
                </a:solidFill>
              </a:rPr>
              <a:t>2020042</a:t>
            </a:r>
            <a:r>
              <a:rPr lang="es-CO" altLang="es-CO" sz="1400">
                <a:solidFill>
                  <a:srgbClr val="000000"/>
                </a:solidFill>
              </a:rPr>
              <a:t>3T022559_20200423T040729_13091_01_010302_20200424T161129</a:t>
            </a:r>
          </a:p>
        </p:txBody>
      </p:sp>
      <p:pic>
        <p:nvPicPr>
          <p:cNvPr id="62470" name="Picture 5">
            <a:extLst>
              <a:ext uri="{FF2B5EF4-FFF2-40B4-BE49-F238E27FC236}">
                <a16:creationId xmlns:a16="http://schemas.microsoft.com/office/drawing/2014/main" id="{57D9AB8B-C354-CE40-1787-0C7E89C49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1063625"/>
            <a:ext cx="9571037" cy="571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>
            <a:extLst>
              <a:ext uri="{FF2B5EF4-FFF2-40B4-BE49-F238E27FC236}">
                <a16:creationId xmlns:a16="http://schemas.microsoft.com/office/drawing/2014/main" id="{79DF6322-7DAD-3A54-72D4-3C9EFEDBC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5" name="Picture 2">
            <a:extLst>
              <a:ext uri="{FF2B5EF4-FFF2-40B4-BE49-F238E27FC236}">
                <a16:creationId xmlns:a16="http://schemas.microsoft.com/office/drawing/2014/main" id="{1F01D2F5-AD6B-BD80-70AE-624F0A574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6" name="AutoShape 3">
            <a:extLst>
              <a:ext uri="{FF2B5EF4-FFF2-40B4-BE49-F238E27FC236}">
                <a16:creationId xmlns:a16="http://schemas.microsoft.com/office/drawing/2014/main" id="{693F65ED-CF7D-BD1B-AB65-25CD305FF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64517" name="AutoShape 4">
            <a:extLst>
              <a:ext uri="{FF2B5EF4-FFF2-40B4-BE49-F238E27FC236}">
                <a16:creationId xmlns:a16="http://schemas.microsoft.com/office/drawing/2014/main" id="{B55A810F-E042-ED34-0E5B-B14F646B4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5" y="668338"/>
            <a:ext cx="379413" cy="303212"/>
          </a:xfrm>
          <a:custGeom>
            <a:avLst/>
            <a:gdLst>
              <a:gd name="T0" fmla="*/ 379413 w 379413"/>
              <a:gd name="T1" fmla="*/ 151606 h 303212"/>
              <a:gd name="T2" fmla="*/ 189707 w 379413"/>
              <a:gd name="T3" fmla="*/ 303212 h 303212"/>
              <a:gd name="T4" fmla="*/ 0 w 379413"/>
              <a:gd name="T5" fmla="*/ 151606 h 303212"/>
              <a:gd name="T6" fmla="*/ 189707 w 379413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79413"/>
              <a:gd name="T13" fmla="*/ 0 h 303212"/>
              <a:gd name="T14" fmla="*/ 379413 w 379413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9413" h="303212">
                <a:moveTo>
                  <a:pt x="0" y="0"/>
                </a:moveTo>
                <a:lnTo>
                  <a:pt x="1054" y="0"/>
                </a:lnTo>
                <a:lnTo>
                  <a:pt x="1054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CO" altLang="es-CO" sz="1400" b="1">
                <a:solidFill>
                  <a:srgbClr val="4472C4"/>
                </a:solidFill>
              </a:rPr>
              <a:t>04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>
            <a:extLst>
              <a:ext uri="{FF2B5EF4-FFF2-40B4-BE49-F238E27FC236}">
                <a16:creationId xmlns:a16="http://schemas.microsoft.com/office/drawing/2014/main" id="{58F3FBCC-0EC6-34DF-1A9D-B56653330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3" name="Picture 2">
            <a:extLst>
              <a:ext uri="{FF2B5EF4-FFF2-40B4-BE49-F238E27FC236}">
                <a16:creationId xmlns:a16="http://schemas.microsoft.com/office/drawing/2014/main" id="{85A44589-3540-A909-BBBC-AB545DFDA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64" name="AutoShape 3">
            <a:extLst>
              <a:ext uri="{FF2B5EF4-FFF2-40B4-BE49-F238E27FC236}">
                <a16:creationId xmlns:a16="http://schemas.microsoft.com/office/drawing/2014/main" id="{6FFFAA1D-6C0D-D69C-50F7-CCF2D36D9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66565" name="AutoShape 4">
            <a:extLst>
              <a:ext uri="{FF2B5EF4-FFF2-40B4-BE49-F238E27FC236}">
                <a16:creationId xmlns:a16="http://schemas.microsoft.com/office/drawing/2014/main" id="{57901BB9-0CAE-84DC-6396-26AFB90A4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5" y="668338"/>
            <a:ext cx="379413" cy="303212"/>
          </a:xfrm>
          <a:custGeom>
            <a:avLst/>
            <a:gdLst>
              <a:gd name="T0" fmla="*/ 379413 w 379413"/>
              <a:gd name="T1" fmla="*/ 151606 h 303212"/>
              <a:gd name="T2" fmla="*/ 189707 w 379413"/>
              <a:gd name="T3" fmla="*/ 303212 h 303212"/>
              <a:gd name="T4" fmla="*/ 0 w 379413"/>
              <a:gd name="T5" fmla="*/ 151606 h 303212"/>
              <a:gd name="T6" fmla="*/ 189707 w 379413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79413"/>
              <a:gd name="T13" fmla="*/ 0 h 303212"/>
              <a:gd name="T14" fmla="*/ 379413 w 379413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9413" h="303212">
                <a:moveTo>
                  <a:pt x="0" y="0"/>
                </a:moveTo>
                <a:lnTo>
                  <a:pt x="1054" y="0"/>
                </a:lnTo>
                <a:lnTo>
                  <a:pt x="1054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CO" altLang="es-CO" sz="1400" b="1">
                <a:solidFill>
                  <a:srgbClr val="4472C4"/>
                </a:solidFill>
              </a:rPr>
              <a:t>04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CFA2A7D-B7F7-4005-9B35-87634C59EF0D}"/>
              </a:ext>
            </a:extLst>
          </p:cNvPr>
          <p:cNvGrpSpPr/>
          <p:nvPr/>
        </p:nvGrpSpPr>
        <p:grpSpPr>
          <a:xfrm>
            <a:off x="251839" y="1100691"/>
            <a:ext cx="11866098" cy="5673966"/>
            <a:chOff x="72377" y="975895"/>
            <a:chExt cx="12280987" cy="5860299"/>
          </a:xfrm>
        </p:grpSpPr>
        <p:pic>
          <p:nvPicPr>
            <p:cNvPr id="5" name="Imagen 4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082AAB12-0B7B-4C6D-BFAA-5F5663DE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77" y="975895"/>
              <a:ext cx="6819372" cy="5452426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65BA3DB5-9277-4D50-8CFD-B1726E5DF867}"/>
                </a:ext>
              </a:extLst>
            </p:cNvPr>
            <p:cNvSpPr txBox="1"/>
            <p:nvPr/>
          </p:nvSpPr>
          <p:spPr>
            <a:xfrm>
              <a:off x="6986465" y="2827585"/>
              <a:ext cx="5366899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CO" sz="1400" b="1" kern="5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Fuente de conocimiento: </a:t>
              </a:r>
            </a:p>
            <a:p>
              <a:pPr algn="just"/>
              <a:endParaRPr lang="es-CO" sz="1400" b="1" kern="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just"/>
              <a:r>
                <a:rPr lang="es-CO" sz="1400" kern="5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RUS </a:t>
              </a:r>
              <a:r>
                <a:rPr lang="es-CO" sz="1400" kern="5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Webinar</a:t>
              </a:r>
              <a:r>
                <a:rPr lang="es-CO" sz="1400" kern="5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 Air </a:t>
              </a:r>
              <a:r>
                <a:rPr lang="es-CO" sz="1400" kern="5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quality</a:t>
              </a:r>
              <a:r>
                <a:rPr lang="es-CO" sz="1400" kern="5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s-CO" sz="1400" kern="5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monitoring</a:t>
              </a:r>
              <a:r>
                <a:rPr lang="es-CO" sz="1400" kern="5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s-CO" sz="1400" kern="5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with</a:t>
              </a:r>
              <a:r>
                <a:rPr lang="es-CO" sz="1400" kern="5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Sentinel-5p - ATMO01</a:t>
              </a:r>
            </a:p>
            <a:p>
              <a:pPr algn="just"/>
              <a:endParaRPr lang="es-CO" sz="1400" kern="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just"/>
              <a:r>
                <a:rPr lang="es-CO" sz="1400" u="sng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hlinkClick r:id="rId5"/>
                </a:rPr>
                <a:t>https://s5phub.copernicus.eu/dhus/#/home</a:t>
              </a:r>
              <a:endParaRPr lang="es-CO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A9D6D91C-8404-4010-B3A5-9AC8D2B4B2A8}"/>
                </a:ext>
              </a:extLst>
            </p:cNvPr>
            <p:cNvSpPr/>
            <p:nvPr/>
          </p:nvSpPr>
          <p:spPr>
            <a:xfrm>
              <a:off x="3333065" y="5543569"/>
              <a:ext cx="2052975" cy="1292625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57E7B82-8AEF-4F14-84E5-2F849646A3FC}"/>
                </a:ext>
              </a:extLst>
            </p:cNvPr>
            <p:cNvSpPr/>
            <p:nvPr/>
          </p:nvSpPr>
          <p:spPr>
            <a:xfrm>
              <a:off x="7025097" y="2827584"/>
              <a:ext cx="5328266" cy="127632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A1F317-AF9F-44A4-97D9-B556B41D4CA7}"/>
              </a:ext>
            </a:extLst>
          </p:cNvPr>
          <p:cNvSpPr txBox="1"/>
          <p:nvPr/>
        </p:nvSpPr>
        <p:spPr>
          <a:xfrm>
            <a:off x="3393082" y="692471"/>
            <a:ext cx="5510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r>
              <a:rPr lang="es-CO" sz="1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</a:t>
            </a:r>
            <a:r>
              <a:rPr lang="es-CO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Hub para </a:t>
            </a:r>
            <a:r>
              <a:rPr lang="es-CO" sz="1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</a:t>
            </a:r>
            <a:r>
              <a:rPr lang="es-CO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s-CO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CA67BCA-13BE-4D0F-8938-1A01A4A5BA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036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>
            <a:extLst>
              <a:ext uri="{FF2B5EF4-FFF2-40B4-BE49-F238E27FC236}">
                <a16:creationId xmlns:a16="http://schemas.microsoft.com/office/drawing/2014/main" id="{C3BCFF37-5873-6402-B470-20516C13A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28600"/>
            <a:ext cx="79216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11" name="Picture 2">
            <a:extLst>
              <a:ext uri="{FF2B5EF4-FFF2-40B4-BE49-F238E27FC236}">
                <a16:creationId xmlns:a16="http://schemas.microsoft.com/office/drawing/2014/main" id="{D494C202-1BDE-6B8C-09E9-C196921DE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2287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12" name="AutoShape 3">
            <a:extLst>
              <a:ext uri="{FF2B5EF4-FFF2-40B4-BE49-F238E27FC236}">
                <a16:creationId xmlns:a16="http://schemas.microsoft.com/office/drawing/2014/main" id="{7F91EB01-E78E-A144-58B8-9B5ACDD6A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84138"/>
            <a:ext cx="2362200" cy="577850"/>
          </a:xfrm>
          <a:custGeom>
            <a:avLst/>
            <a:gdLst>
              <a:gd name="T0" fmla="*/ 2362200 w 2362200"/>
              <a:gd name="T1" fmla="*/ 288925 h 577850"/>
              <a:gd name="T2" fmla="*/ 1181100 w 2362200"/>
              <a:gd name="T3" fmla="*/ 577850 h 577850"/>
              <a:gd name="T4" fmla="*/ 0 w 2362200"/>
              <a:gd name="T5" fmla="*/ 288925 h 577850"/>
              <a:gd name="T6" fmla="*/ 1181100 w 2362200"/>
              <a:gd name="T7" fmla="*/ 0 h 577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2200"/>
              <a:gd name="T13" fmla="*/ 0 h 577850"/>
              <a:gd name="T14" fmla="*/ 2362200 w 2362200"/>
              <a:gd name="T15" fmla="*/ 577850 h 577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2200" h="577850">
                <a:moveTo>
                  <a:pt x="0" y="0"/>
                </a:moveTo>
                <a:lnTo>
                  <a:pt x="6562" y="0"/>
                </a:lnTo>
                <a:lnTo>
                  <a:pt x="6562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PROYECTO</a:t>
            </a:r>
          </a:p>
          <a:p>
            <a:pPr algn="ctr" eaLnBrk="1" hangingPunct="1">
              <a:lnSpc>
                <a:spcPct val="100000"/>
              </a:lnSpc>
            </a:pPr>
            <a:r>
              <a:rPr lang="es-CO" altLang="es-CO" sz="1600" b="1">
                <a:solidFill>
                  <a:srgbClr val="000000"/>
                </a:solidFill>
              </a:rPr>
              <a:t>SATELITES SOCIALES</a:t>
            </a:r>
          </a:p>
        </p:txBody>
      </p:sp>
      <p:sp>
        <p:nvSpPr>
          <p:cNvPr id="68613" name="AutoShape 4">
            <a:extLst>
              <a:ext uri="{FF2B5EF4-FFF2-40B4-BE49-F238E27FC236}">
                <a16:creationId xmlns:a16="http://schemas.microsoft.com/office/drawing/2014/main" id="{BB250B25-2848-737F-B1E5-23ABADB3D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5" y="668338"/>
            <a:ext cx="379413" cy="303212"/>
          </a:xfrm>
          <a:custGeom>
            <a:avLst/>
            <a:gdLst>
              <a:gd name="T0" fmla="*/ 379413 w 379413"/>
              <a:gd name="T1" fmla="*/ 151606 h 303212"/>
              <a:gd name="T2" fmla="*/ 189707 w 379413"/>
              <a:gd name="T3" fmla="*/ 303212 h 303212"/>
              <a:gd name="T4" fmla="*/ 0 w 379413"/>
              <a:gd name="T5" fmla="*/ 151606 h 303212"/>
              <a:gd name="T6" fmla="*/ 189707 w 379413"/>
              <a:gd name="T7" fmla="*/ 0 h 3032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79413"/>
              <a:gd name="T13" fmla="*/ 0 h 303212"/>
              <a:gd name="T14" fmla="*/ 379413 w 379413"/>
              <a:gd name="T15" fmla="*/ 303212 h 303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9413" h="303212">
                <a:moveTo>
                  <a:pt x="0" y="0"/>
                </a:moveTo>
                <a:lnTo>
                  <a:pt x="1054" y="0"/>
                </a:lnTo>
                <a:lnTo>
                  <a:pt x="1054" y="844"/>
                </a:lnTo>
                <a:lnTo>
                  <a:pt x="0" y="8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CO" altLang="es-CO" sz="1400" b="1">
                <a:solidFill>
                  <a:srgbClr val="4472C4"/>
                </a:solidFill>
              </a:rPr>
              <a:t>04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3F30C6E-D7A5-4F85-933D-019DD34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8654"/>
            <a:ext cx="792088" cy="4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ADA12F0-673E-4186-BBAA-D5FCE5B9256E}"/>
              </a:ext>
            </a:extLst>
          </p:cNvPr>
          <p:cNvSpPr txBox="1"/>
          <p:nvPr/>
        </p:nvSpPr>
        <p:spPr>
          <a:xfrm>
            <a:off x="200989" y="1814760"/>
            <a:ext cx="1188576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400" b="1" kern="5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VISAN</a:t>
            </a:r>
            <a:r>
              <a:rPr lang="es-CO" sz="1400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s-CO" sz="1400" b="1" kern="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Documentación de Visan</a:t>
            </a:r>
            <a:r>
              <a:rPr lang="es-CO" sz="1400" kern="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 </a:t>
            </a:r>
            <a:r>
              <a:rPr lang="es-CO" sz="14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https://stcorp.github.io/visan/index.html</a:t>
            </a:r>
            <a:endParaRPr lang="es-CO" sz="1400" u="sng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kumimoji="0" lang="es-ES" altLang="es-CO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 esta aplicación se pueden leer datos de productos de instrumentos atmosféricos para misiones como Sentinel-5P. Puede aplicar una amplia gama de operaciones matemáticas a estos datos y podrá crear gráficos 2D y de mapas del mundo. </a:t>
            </a:r>
            <a:r>
              <a:rPr kumimoji="0" lang="es-ES" altLang="es-CO" sz="1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VISAN</a:t>
            </a:r>
            <a:r>
              <a:rPr kumimoji="0" lang="es-ES" altLang="es-CO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es la aplicación gráfica de interfaz de usuario para </a:t>
            </a:r>
            <a:r>
              <a:rPr kumimoji="0" lang="es-ES" altLang="es-CO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Atmospheric</a:t>
            </a:r>
            <a:r>
              <a:rPr kumimoji="0" lang="es-ES" altLang="es-CO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altLang="es-CO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Toolbox</a:t>
            </a:r>
            <a:r>
              <a:rPr kumimoji="0" lang="es-ES" altLang="es-CO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El software </a:t>
            </a:r>
            <a:r>
              <a:rPr kumimoji="0" lang="es-ES" altLang="es-CO" sz="1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CONDA</a:t>
            </a:r>
            <a:r>
              <a:rPr kumimoji="0" lang="es-ES" altLang="es-CO" sz="14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kumimoji="0" lang="es-ES" altLang="es-CO" sz="1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HARP</a:t>
            </a:r>
            <a:r>
              <a:rPr kumimoji="0" lang="es-ES" altLang="es-CO" sz="14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altLang="es-CO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 instalan como dependencias de </a:t>
            </a:r>
            <a:r>
              <a:rPr kumimoji="0" lang="es-ES" altLang="es-CO" sz="1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VISAN</a:t>
            </a:r>
            <a:r>
              <a:rPr kumimoji="0" lang="es-ES" altLang="es-CO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 proporcionan la funcionalidad para ingerir datos de los archivos de productos atmosféricos. Estos datos pueden luego procesarse aún más utilizando los componentes de análisis y visualización que están integrados en </a:t>
            </a:r>
            <a:r>
              <a:rPr kumimoji="0" lang="es-ES" altLang="es-CO" sz="1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VISAN</a:t>
            </a:r>
            <a:r>
              <a:rPr kumimoji="0" lang="es-ES" altLang="es-CO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La aplicación </a:t>
            </a:r>
            <a:r>
              <a:rPr kumimoji="0" lang="es-ES" altLang="es-CO" sz="1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VISAN</a:t>
            </a:r>
            <a:r>
              <a:rPr kumimoji="0" lang="es-ES" altLang="es-CO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es un software totalmente de código abierto y se basa en los paquetes de código abierto existentes como </a:t>
            </a:r>
            <a:r>
              <a:rPr kumimoji="0" lang="es-ES" altLang="es-CO" sz="1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Python, </a:t>
            </a:r>
            <a:r>
              <a:rPr kumimoji="0" lang="es-ES" altLang="es-CO" sz="1400" b="1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wxPython</a:t>
            </a:r>
            <a:r>
              <a:rPr kumimoji="0" lang="es-ES" altLang="es-CO" sz="1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VTK, CODA, HARP </a:t>
            </a:r>
            <a:r>
              <a:rPr kumimoji="0" lang="es-ES" altLang="es-CO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entre otros</a:t>
            </a:r>
          </a:p>
          <a:p>
            <a:pPr algn="just"/>
            <a:r>
              <a:rPr lang="es-CO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Manual de </a:t>
            </a:r>
            <a:r>
              <a:rPr lang="es-CO" sz="14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VISAN</a:t>
            </a:r>
            <a:r>
              <a:rPr lang="es-CO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https://stcorp.github.io/visan/manual.html#startin</a:t>
            </a:r>
            <a:endParaRPr lang="es-CO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sz="1400" b="1" kern="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Instalar </a:t>
            </a:r>
            <a:r>
              <a:rPr lang="es-CO" sz="1400" b="1" kern="5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VISAN</a:t>
            </a:r>
            <a:r>
              <a:rPr lang="es-CO" sz="1400" b="1" kern="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CO" sz="14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https://anaconda.org/stcorp/visan</a:t>
            </a:r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ABBDF0E-6ED5-40C2-A630-026AD94DAFD5}"/>
              </a:ext>
            </a:extLst>
          </p:cNvPr>
          <p:cNvSpPr txBox="1"/>
          <p:nvPr/>
        </p:nvSpPr>
        <p:spPr>
          <a:xfrm>
            <a:off x="200989" y="4418677"/>
            <a:ext cx="117900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b="1" kern="5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CONDA</a:t>
            </a:r>
            <a:r>
              <a:rPr lang="es-CO" sz="1400" b="1" kern="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s-ES" altLang="es-CO" sz="1400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Conda</a:t>
            </a:r>
            <a:r>
              <a:rPr lang="es-ES" altLang="es-CO" sz="1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un potente administrador de paquetes y de entorno que se utiliza con los comandos de la línea de comandos en </a:t>
            </a:r>
            <a:r>
              <a:rPr lang="es-ES" altLang="es-CO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Anaconda</a:t>
            </a:r>
            <a:r>
              <a:rPr lang="es-ES" altLang="es-CO" sz="1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CO" sz="1400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Prompt</a:t>
            </a:r>
            <a:r>
              <a:rPr lang="es-ES" altLang="es-CO" sz="1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s-ES" altLang="es-CO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  <a:r>
              <a:rPr lang="es-ES" altLang="es-CO" sz="1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en una ventana de terminal para </a:t>
            </a:r>
            <a:r>
              <a:rPr lang="es-ES" altLang="es-CO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macOS</a:t>
            </a:r>
            <a:r>
              <a:rPr lang="es-ES" altLang="es-CO" sz="1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s-ES" altLang="es-CO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Linux</a:t>
            </a:r>
            <a:r>
              <a:rPr lang="es-ES" altLang="es-CO" sz="1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s-CO" sz="1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Instalar </a:t>
            </a:r>
            <a:r>
              <a:rPr lang="es-CO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CONDA</a:t>
            </a:r>
            <a:r>
              <a:rPr lang="es-CO" sz="1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https://docs.conda.io/projects/conda/en/latest/user-guide/getting-started.html</a:t>
            </a:r>
            <a:endParaRPr lang="es-CO" sz="140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AD4315F-4E69-4272-919E-D4A8B034C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09" y="3490095"/>
            <a:ext cx="65" cy="4001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CO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s-ES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08FB227-1EB5-4C5D-A362-B457C9642EBC}"/>
              </a:ext>
            </a:extLst>
          </p:cNvPr>
          <p:cNvSpPr txBox="1"/>
          <p:nvPr/>
        </p:nvSpPr>
        <p:spPr>
          <a:xfrm>
            <a:off x="263734" y="5565540"/>
            <a:ext cx="82594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b="1" kern="5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HARP</a:t>
            </a:r>
            <a:r>
              <a:rPr lang="es-CO" sz="1400" b="1" kern="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s-CO" altLang="es-CO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s-CO" altLang="es-CO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onjunto de herramientas de armonización de datos para los formatos de observación de la Tierra</a:t>
            </a:r>
          </a:p>
          <a:p>
            <a:r>
              <a:rPr lang="es-CO" sz="1400" kern="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Instalar </a:t>
            </a:r>
            <a:r>
              <a:rPr lang="es-CO" sz="1400" b="1" kern="5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HARP</a:t>
            </a:r>
            <a:r>
              <a:rPr lang="es-CO" sz="1400" kern="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CO" sz="14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https://stcorp.github.io/harp/doc/html/install.html#using-anaconda</a:t>
            </a:r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4D61E76-0585-43F3-9965-FA8AD6D48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8890419-AC3B-4172-B6D5-92DD8C27A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0055"/>
            <a:ext cx="240439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3805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CO" altLang="es-CO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s-CO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237039B-2DC9-447C-B54A-FD4E4EFC0398}"/>
              </a:ext>
            </a:extLst>
          </p:cNvPr>
          <p:cNvSpPr txBox="1"/>
          <p:nvPr/>
        </p:nvSpPr>
        <p:spPr>
          <a:xfrm>
            <a:off x="3384693" y="989236"/>
            <a:ext cx="522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aire: </a:t>
            </a: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Fuentes de conocimientos sobre el software requerido</a:t>
            </a:r>
          </a:p>
        </p:txBody>
      </p:sp>
      <p:pic>
        <p:nvPicPr>
          <p:cNvPr id="12" name="Imagen 11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D0320DF0-5334-49F4-9EE1-07EB8F8B23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5" y="228654"/>
            <a:ext cx="1423337" cy="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324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5962</TotalTime>
  <Words>5336</Words>
  <Application>Microsoft Office PowerPoint</Application>
  <PresentationFormat>Panorámica</PresentationFormat>
  <Paragraphs>716</Paragraphs>
  <Slides>80</Slides>
  <Notes>78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80</vt:i4>
      </vt:variant>
    </vt:vector>
  </HeadingPairs>
  <TitlesOfParts>
    <vt:vector size="85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Davila</dc:creator>
  <cp:lastModifiedBy>MANUEL FERNANDO DAVILA SGUERRA</cp:lastModifiedBy>
  <cp:revision>281</cp:revision>
  <dcterms:created xsi:type="dcterms:W3CDTF">2020-04-03T00:20:17Z</dcterms:created>
  <dcterms:modified xsi:type="dcterms:W3CDTF">2023-03-20T02:29:41Z</dcterms:modified>
</cp:coreProperties>
</file>