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7" r:id="rId2"/>
    <p:sldId id="565" r:id="rId3"/>
    <p:sldId id="466" r:id="rId4"/>
    <p:sldId id="258" r:id="rId5"/>
    <p:sldId id="566" r:id="rId6"/>
    <p:sldId id="437" r:id="rId7"/>
    <p:sldId id="447" r:id="rId8"/>
    <p:sldId id="259" r:id="rId9"/>
    <p:sldId id="265" r:id="rId10"/>
    <p:sldId id="569" r:id="rId11"/>
    <p:sldId id="567" r:id="rId12"/>
    <p:sldId id="570" r:id="rId13"/>
    <p:sldId id="456" r:id="rId14"/>
    <p:sldId id="457" r:id="rId15"/>
    <p:sldId id="568" r:id="rId16"/>
    <p:sldId id="520" r:id="rId17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nuel Davila" initials="MD" lastIdx="1" clrIdx="0">
    <p:extLst>
      <p:ext uri="{19B8F6BF-5375-455C-9EA6-DF929625EA0E}">
        <p15:presenceInfo xmlns:p15="http://schemas.microsoft.com/office/powerpoint/2012/main" userId="ae0a69b19df6dd3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91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6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3A22A-3813-4EFE-932A-5C8F7C3566EB}" type="datetimeFigureOut">
              <a:rPr lang="es-CO" smtClean="0"/>
              <a:t>20/03/2023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3EF6D6-99F8-4E36-A45E-DD8C834E62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94754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7A4B-7C64-4915-A1AB-30157D458378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498670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1C99D-9C23-43D0-A405-B09A5E1B5299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748238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1C99D-9C23-43D0-A405-B09A5E1B5299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37042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1C99D-9C23-43D0-A405-B09A5E1B5299}" type="slidenum">
              <a:rPr lang="es-CO" smtClean="0"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093068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1C99D-9C23-43D0-A405-B09A5E1B5299}" type="slidenum">
              <a:rPr lang="es-CO" smtClean="0"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774084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1C99D-9C23-43D0-A405-B09A5E1B5299}" type="slidenum">
              <a:rPr lang="es-CO" smtClean="0"/>
              <a:t>15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288796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Marcador de imagen de diapositiva 1">
            <a:extLst>
              <a:ext uri="{FF2B5EF4-FFF2-40B4-BE49-F238E27FC236}">
                <a16:creationId xmlns:a16="http://schemas.microsoft.com/office/drawing/2014/main" id="{BCB9145E-7133-09D4-0259-A69944C0AC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Marcador de notas 2">
            <a:extLst>
              <a:ext uri="{FF2B5EF4-FFF2-40B4-BE49-F238E27FC236}">
                <a16:creationId xmlns:a16="http://schemas.microsoft.com/office/drawing/2014/main" id="{ED2B1026-C582-0739-E87E-197819B58E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/>
          </a:p>
        </p:txBody>
      </p:sp>
      <p:sp>
        <p:nvSpPr>
          <p:cNvPr id="19460" name="Marcador de número de diapositiva 3">
            <a:extLst>
              <a:ext uri="{FF2B5EF4-FFF2-40B4-BE49-F238E27FC236}">
                <a16:creationId xmlns:a16="http://schemas.microsoft.com/office/drawing/2014/main" id="{0B9714F6-2329-1722-2FB2-97CA22ABC4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BA4FB24-1701-434B-A5E6-E4F963903250}" type="slidenum">
              <a:rPr lang="es-CO" altLang="es-CO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s-CO" altLang="es-CO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340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1C99D-9C23-43D0-A405-B09A5E1B5299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13497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>
            <a:extLst>
              <a:ext uri="{FF2B5EF4-FFF2-40B4-BE49-F238E27FC236}">
                <a16:creationId xmlns:a16="http://schemas.microsoft.com/office/drawing/2014/main" id="{2E0C91CB-A56C-683E-C7CE-19885C8EFD1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fld id="{E107FC2E-689A-42C4-A33B-217D4B59213F}" type="slidenum">
              <a:rPr lang="es-CO" altLang="es-CO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rPr>
              <a:pPr/>
              <a:t>4</a:t>
            </a:fld>
            <a:endParaRPr lang="es-CO" altLang="es-CO">
              <a:solidFill>
                <a:srgbClr val="000000"/>
              </a:solidFill>
              <a:latin typeface="Times New Roman" panose="02020603050405020304" pitchFamily="18" charset="0"/>
              <a:cs typeface="DejaVu Sans" charset="0"/>
            </a:endParaRPr>
          </a:p>
        </p:txBody>
      </p:sp>
      <p:sp>
        <p:nvSpPr>
          <p:cNvPr id="8195" name="Rectangle 1">
            <a:extLst>
              <a:ext uri="{FF2B5EF4-FFF2-40B4-BE49-F238E27FC236}">
                <a16:creationId xmlns:a16="http://schemas.microsoft.com/office/drawing/2014/main" id="{0DD7D7C4-CF85-5C44-2362-FA04DF2E40C3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326F8CC0-61C2-3BE1-5CAA-4B6C0E92C0F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O" altLang="es-CO"/>
          </a:p>
        </p:txBody>
      </p:sp>
      <p:sp>
        <p:nvSpPr>
          <p:cNvPr id="8197" name="Text Box 3">
            <a:extLst>
              <a:ext uri="{FF2B5EF4-FFF2-40B4-BE49-F238E27FC236}">
                <a16:creationId xmlns:a16="http://schemas.microsoft.com/office/drawing/2014/main" id="{B4CDAEE2-1144-152F-CFA9-3CAC430EB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r" eaLnBrk="1">
              <a:lnSpc>
                <a:spcPct val="100000"/>
              </a:lnSpc>
            </a:pPr>
            <a:fld id="{A1997FF9-1472-4642-9A5B-EBDDCF141535}" type="slidenum">
              <a:rPr lang="es-CO" altLang="es-CO" sz="12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rPr>
              <a:pPr algn="r" eaLnBrk="1">
                <a:lnSpc>
                  <a:spcPct val="100000"/>
                </a:lnSpc>
              </a:pPr>
              <a:t>4</a:t>
            </a:fld>
            <a:endParaRPr lang="es-CO" altLang="es-CO" sz="1200">
              <a:solidFill>
                <a:srgbClr val="000000"/>
              </a:solidFill>
              <a:latin typeface="Times New Roman" panose="02020603050405020304" pitchFamily="18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1C99D-9C23-43D0-A405-B09A5E1B5299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62522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1C99D-9C23-43D0-A405-B09A5E1B5299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51110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1C99D-9C23-43D0-A405-B09A5E1B5299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95240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>
            <a:extLst>
              <a:ext uri="{FF2B5EF4-FFF2-40B4-BE49-F238E27FC236}">
                <a16:creationId xmlns:a16="http://schemas.microsoft.com/office/drawing/2014/main" id="{2AE3D3E1-CD28-CCA9-EB96-DE7A5A4A575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fld id="{97D5D4C8-301C-4C53-849F-D28BE525DE3E}" type="slidenum">
              <a:rPr lang="es-CO" altLang="es-CO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rPr>
              <a:pPr/>
              <a:t>8</a:t>
            </a:fld>
            <a:endParaRPr lang="es-CO" altLang="es-CO">
              <a:solidFill>
                <a:srgbClr val="000000"/>
              </a:solidFill>
              <a:latin typeface="Times New Roman" panose="02020603050405020304" pitchFamily="18" charset="0"/>
              <a:cs typeface="DejaVu Sans" charset="0"/>
            </a:endParaRPr>
          </a:p>
        </p:txBody>
      </p:sp>
      <p:sp>
        <p:nvSpPr>
          <p:cNvPr id="10243" name="Rectangle 1">
            <a:extLst>
              <a:ext uri="{FF2B5EF4-FFF2-40B4-BE49-F238E27FC236}">
                <a16:creationId xmlns:a16="http://schemas.microsoft.com/office/drawing/2014/main" id="{D4AFD6CA-A4F4-F647-1561-2566420E00DA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FECAD856-4E0A-2790-11A5-4A7980E81A2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O" altLang="es-CO"/>
          </a:p>
        </p:txBody>
      </p:sp>
      <p:sp>
        <p:nvSpPr>
          <p:cNvPr id="10245" name="Text Box 3">
            <a:extLst>
              <a:ext uri="{FF2B5EF4-FFF2-40B4-BE49-F238E27FC236}">
                <a16:creationId xmlns:a16="http://schemas.microsoft.com/office/drawing/2014/main" id="{A0CE5A55-C16B-FA6E-8175-175EF4AEF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r" eaLnBrk="1">
              <a:lnSpc>
                <a:spcPct val="100000"/>
              </a:lnSpc>
            </a:pPr>
            <a:fld id="{AD16ECDC-F79E-4DE2-82E9-1ADD5C773250}" type="slidenum">
              <a:rPr lang="es-CO" altLang="es-CO" sz="12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rPr>
              <a:pPr algn="r" eaLnBrk="1">
                <a:lnSpc>
                  <a:spcPct val="100000"/>
                </a:lnSpc>
              </a:pPr>
              <a:t>8</a:t>
            </a:fld>
            <a:endParaRPr lang="es-CO" altLang="es-CO" sz="1200">
              <a:solidFill>
                <a:srgbClr val="000000"/>
              </a:solidFill>
              <a:latin typeface="Times New Roman" panose="02020603050405020304" pitchFamily="18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>
            <a:extLst>
              <a:ext uri="{FF2B5EF4-FFF2-40B4-BE49-F238E27FC236}">
                <a16:creationId xmlns:a16="http://schemas.microsoft.com/office/drawing/2014/main" id="{813DBCB9-04EB-1DF8-68A5-C6AD23A5005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fld id="{01C5F7AF-08FF-4FFD-ADC0-55937BD37913}" type="slidenum">
              <a:rPr lang="es-CO" altLang="es-CO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rPr>
              <a:pPr/>
              <a:t>9</a:t>
            </a:fld>
            <a:endParaRPr lang="es-CO" altLang="es-CO">
              <a:solidFill>
                <a:srgbClr val="000000"/>
              </a:solidFill>
              <a:latin typeface="Times New Roman" panose="02020603050405020304" pitchFamily="18" charset="0"/>
              <a:cs typeface="DejaVu Sans" charset="0"/>
            </a:endParaRPr>
          </a:p>
        </p:txBody>
      </p:sp>
      <p:sp>
        <p:nvSpPr>
          <p:cNvPr id="22531" name="Rectangle 1">
            <a:extLst>
              <a:ext uri="{FF2B5EF4-FFF2-40B4-BE49-F238E27FC236}">
                <a16:creationId xmlns:a16="http://schemas.microsoft.com/office/drawing/2014/main" id="{E16DDBA6-568B-F0DA-9878-7DEDFB752C4A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2" name="Rectangle 2">
            <a:extLst>
              <a:ext uri="{FF2B5EF4-FFF2-40B4-BE49-F238E27FC236}">
                <a16:creationId xmlns:a16="http://schemas.microsoft.com/office/drawing/2014/main" id="{922FD6CD-CEBD-51A7-F009-34255A7EDA0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O" altLang="es-CO"/>
          </a:p>
        </p:txBody>
      </p:sp>
      <p:sp>
        <p:nvSpPr>
          <p:cNvPr id="22533" name="Text Box 3">
            <a:extLst>
              <a:ext uri="{FF2B5EF4-FFF2-40B4-BE49-F238E27FC236}">
                <a16:creationId xmlns:a16="http://schemas.microsoft.com/office/drawing/2014/main" id="{07AE2740-606D-ED4D-61D7-3BEB946ED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r" eaLnBrk="1">
              <a:lnSpc>
                <a:spcPct val="100000"/>
              </a:lnSpc>
            </a:pPr>
            <a:fld id="{9D4E58C1-44FB-42BB-9B1F-E4C5CC77E5EA}" type="slidenum">
              <a:rPr lang="es-CO" altLang="es-CO" sz="12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rPr>
              <a:pPr algn="r" eaLnBrk="1">
                <a:lnSpc>
                  <a:spcPct val="100000"/>
                </a:lnSpc>
              </a:pPr>
              <a:t>9</a:t>
            </a:fld>
            <a:endParaRPr lang="es-CO" altLang="es-CO" sz="1200">
              <a:solidFill>
                <a:srgbClr val="000000"/>
              </a:solidFill>
              <a:latin typeface="Times New Roman" panose="02020603050405020304" pitchFamily="18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>
            <a:extLst>
              <a:ext uri="{FF2B5EF4-FFF2-40B4-BE49-F238E27FC236}">
                <a16:creationId xmlns:a16="http://schemas.microsoft.com/office/drawing/2014/main" id="{813DBCB9-04EB-1DF8-68A5-C6AD23A5005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fld id="{01C5F7AF-08FF-4FFD-ADC0-55937BD37913}" type="slidenum">
              <a:rPr lang="es-CO" altLang="es-CO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rPr>
              <a:pPr/>
              <a:t>10</a:t>
            </a:fld>
            <a:endParaRPr lang="es-CO" altLang="es-CO">
              <a:solidFill>
                <a:srgbClr val="000000"/>
              </a:solidFill>
              <a:latin typeface="Times New Roman" panose="02020603050405020304" pitchFamily="18" charset="0"/>
              <a:cs typeface="DejaVu Sans" charset="0"/>
            </a:endParaRPr>
          </a:p>
        </p:txBody>
      </p:sp>
      <p:sp>
        <p:nvSpPr>
          <p:cNvPr id="22531" name="Rectangle 1">
            <a:extLst>
              <a:ext uri="{FF2B5EF4-FFF2-40B4-BE49-F238E27FC236}">
                <a16:creationId xmlns:a16="http://schemas.microsoft.com/office/drawing/2014/main" id="{E16DDBA6-568B-F0DA-9878-7DEDFB752C4A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2" name="Rectangle 2">
            <a:extLst>
              <a:ext uri="{FF2B5EF4-FFF2-40B4-BE49-F238E27FC236}">
                <a16:creationId xmlns:a16="http://schemas.microsoft.com/office/drawing/2014/main" id="{922FD6CD-CEBD-51A7-F009-34255A7EDA0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O" altLang="es-CO"/>
          </a:p>
        </p:txBody>
      </p:sp>
      <p:sp>
        <p:nvSpPr>
          <p:cNvPr id="22533" name="Text Box 3">
            <a:extLst>
              <a:ext uri="{FF2B5EF4-FFF2-40B4-BE49-F238E27FC236}">
                <a16:creationId xmlns:a16="http://schemas.microsoft.com/office/drawing/2014/main" id="{07AE2740-606D-ED4D-61D7-3BEB946ED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r" eaLnBrk="1">
              <a:lnSpc>
                <a:spcPct val="100000"/>
              </a:lnSpc>
            </a:pPr>
            <a:fld id="{9D4E58C1-44FB-42BB-9B1F-E4C5CC77E5EA}" type="slidenum">
              <a:rPr lang="es-CO" altLang="es-CO" sz="12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rPr>
              <a:pPr algn="r" eaLnBrk="1">
                <a:lnSpc>
                  <a:spcPct val="100000"/>
                </a:lnSpc>
              </a:pPr>
              <a:t>10</a:t>
            </a:fld>
            <a:endParaRPr lang="es-CO" altLang="es-CO" sz="1200">
              <a:solidFill>
                <a:srgbClr val="000000"/>
              </a:solidFill>
              <a:latin typeface="Times New Roman" panose="02020603050405020304" pitchFamily="18" charset="0"/>
              <a:cs typeface="DejaVu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353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772B97-7BA3-4B87-9282-444D140B3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AFD94FC-BC48-4A71-BE0A-948A1F0450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4B67510-C713-44E8-9F04-99C2F6533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748D-F4AB-4AD6-AFF0-901692AA8C45}" type="datetimeFigureOut">
              <a:rPr lang="es-CO" smtClean="0"/>
              <a:t>20/03/2023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7A94D05-375B-489A-88D4-E2F90F6F6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9946BF-0E68-4BD0-B530-97AE0FE9F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0A91-F984-40B6-A2ED-57C08F26267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02733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0000"/>
    </mc:Choice>
    <mc:Fallback>
      <p:transition spd="slow" advClick="0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255B10-2A17-4241-B638-159531618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B70A081-46FE-4260-A552-C21F4B450C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D7B555-5E12-4D18-BBF9-E8AD62175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748D-F4AB-4AD6-AFF0-901692AA8C45}" type="datetimeFigureOut">
              <a:rPr lang="es-CO" smtClean="0"/>
              <a:t>20/03/2023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8D1E898-95A1-4942-8AC4-EA0D14572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79B54C4-5EF9-410C-AB4B-3634EA646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0A91-F984-40B6-A2ED-57C08F26267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8561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0000"/>
    </mc:Choice>
    <mc:Fallback>
      <p:transition spd="slow" advClick="0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575E184-FE91-40FC-8499-D8A18BA72B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24268B3-66A4-4454-A7B2-81EED128C8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C28FAF-15B1-4803-8DCA-87F89F8E5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748D-F4AB-4AD6-AFF0-901692AA8C45}" type="datetimeFigureOut">
              <a:rPr lang="es-CO" smtClean="0"/>
              <a:t>20/03/2023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9B0906-3CCD-4F71-A38E-35260DE7F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2B6F02-600A-463C-B595-E4BBD8230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0A91-F984-40B6-A2ED-57C08F26267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75780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0000"/>
    </mc:Choice>
    <mc:Fallback>
      <p:transition spd="slow" advClick="0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564347-788A-4874-BB5F-5F7D8BAD6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979F3A-1C6F-4A9E-9FB5-C580B1878C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24A3D9-1492-40D6-9D80-CAF849871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748D-F4AB-4AD6-AFF0-901692AA8C45}" type="datetimeFigureOut">
              <a:rPr lang="es-CO" smtClean="0"/>
              <a:t>20/03/2023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9B58FA-5773-4A96-B606-276E68B66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B6862C-413F-496B-8178-20B7D145D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0A91-F984-40B6-A2ED-57C08F26267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05188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0000"/>
    </mc:Choice>
    <mc:Fallback>
      <p:transition spd="slow" advClick="0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CF21CF-39D3-4CF7-8ABB-E94856F7F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C1682B4-0B8D-46D6-AF22-849E78E707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C1F489-DA28-405D-905A-B6C71DD2B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748D-F4AB-4AD6-AFF0-901692AA8C45}" type="datetimeFigureOut">
              <a:rPr lang="es-CO" smtClean="0"/>
              <a:t>20/03/2023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555AFE-8AE1-4DA9-9B01-32DEBDD8E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5DBFDC-DEAE-4AA1-A056-EB2B16001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0A91-F984-40B6-A2ED-57C08F26267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69078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0000"/>
    </mc:Choice>
    <mc:Fallback>
      <p:transition spd="slow" advClick="0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C528BB-73CA-4D28-9A05-3642F1A11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7496A4-6AC3-467E-9713-54B15E93AC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080C779-0213-4753-9E90-16F9127900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EFDA1B7-C350-4684-A06F-BDF90143D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748D-F4AB-4AD6-AFF0-901692AA8C45}" type="datetimeFigureOut">
              <a:rPr lang="es-CO" smtClean="0"/>
              <a:t>20/03/2023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3E387DD-6E63-4D45-BDBC-A37ED9D20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222A686-688F-47D9-B3D7-ED8E1285A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0A91-F984-40B6-A2ED-57C08F26267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53156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0000"/>
    </mc:Choice>
    <mc:Fallback>
      <p:transition spd="slow" advClick="0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23F4A8-CAB9-4234-84E0-AAEBE0AF4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28C8990-E55A-4C73-B0F9-ECCC27BEB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F320B0F-B866-4F86-A81C-75CF542E5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FB5E55B-2242-4B83-B2ED-5C3DA36478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52C5AC9-0B7A-4C76-BA36-6FD9FE7BC4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38E8005-34FA-4424-8ADE-1921720EF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748D-F4AB-4AD6-AFF0-901692AA8C45}" type="datetimeFigureOut">
              <a:rPr lang="es-CO" smtClean="0"/>
              <a:t>20/03/2023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7B78823-734A-40D7-8735-46EFC283F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90815D0-5A76-45FF-A0BC-24C329D2D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0A91-F984-40B6-A2ED-57C08F26267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9767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0000"/>
    </mc:Choice>
    <mc:Fallback>
      <p:transition spd="slow" advClick="0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6017AE-02FB-4E90-8A89-3CD5AAC04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00A37D7-9280-451E-AFCD-068AE0EDE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748D-F4AB-4AD6-AFF0-901692AA8C45}" type="datetimeFigureOut">
              <a:rPr lang="es-CO" smtClean="0"/>
              <a:t>20/03/2023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B25E10F-8BE7-4C85-B0BC-DE6D8AE01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0701E18-DD63-436C-85BA-F97E738D2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0A91-F984-40B6-A2ED-57C08F26267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93018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0000"/>
    </mc:Choice>
    <mc:Fallback>
      <p:transition spd="slow" advClick="0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A10CE0C-15AF-460A-8D4D-ED85ADDDA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748D-F4AB-4AD6-AFF0-901692AA8C45}" type="datetimeFigureOut">
              <a:rPr lang="es-CO" smtClean="0"/>
              <a:t>20/03/2023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6003FE2-D675-47DC-B787-09FBA46B0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7F27B6E-11D6-4927-AE6A-EF2F8C537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0A91-F984-40B6-A2ED-57C08F26267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01812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0000"/>
    </mc:Choice>
    <mc:Fallback>
      <p:transition spd="slow" advClick="0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496309-C2E1-469B-BCBE-1DD69D3EE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FA86CF-E586-4D51-AF1C-7C4441C3F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30CD51F-C176-4C87-BFBD-72F7B42B92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956CA2D-0989-4A53-B997-3D549716B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748D-F4AB-4AD6-AFF0-901692AA8C45}" type="datetimeFigureOut">
              <a:rPr lang="es-CO" smtClean="0"/>
              <a:t>20/03/2023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2A26B74-35D3-4FC3-9A94-2ED00156B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A0A4D05-0672-4050-B4EF-D3831C01C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0A91-F984-40B6-A2ED-57C08F26267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89568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0000"/>
    </mc:Choice>
    <mc:Fallback>
      <p:transition spd="slow" advClick="0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E8E510-8C5A-4C78-A0BD-0CEE29357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A54FBAE-2CDC-4778-8F15-6BE1CA4BBE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0718BDA-E03A-4053-A1A5-7B569DDC8C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A883606-749E-43B4-80CD-1ADB54752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748D-F4AB-4AD6-AFF0-901692AA8C45}" type="datetimeFigureOut">
              <a:rPr lang="es-CO" smtClean="0"/>
              <a:t>20/03/2023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FBF0AF8-2A77-4E92-97E0-3E1762769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91C395E-68F9-4521-A5D5-73D730C8A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0A91-F984-40B6-A2ED-57C08F26267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41342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0000"/>
    </mc:Choice>
    <mc:Fallback>
      <p:transition spd="slow" advClick="0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A39EB16-8F3F-4CB5-BE46-359C1FE4B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3250EFE-2B37-4674-B762-5F3270E304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2CFD58-9609-436E-BABC-E967770E36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E748D-F4AB-4AD6-AFF0-901692AA8C45}" type="datetimeFigureOut">
              <a:rPr lang="es-CO" smtClean="0"/>
              <a:t>20/03/2023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DEF269-B194-477D-9B91-C38D6A713C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2EA57B-2C93-4ACE-AD58-15A743C04B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C0A91-F984-40B6-A2ED-57C08F26267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69060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0000" advClick="0" advTm="10000"/>
    </mc:Choice>
    <mc:Fallback>
      <p:transition spd="slow" advClick="0" advTm="1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www.youtube.com/watch?v=HN-WtMUnfKo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://umd.uniminuto.edu/web/pcis/mapas-satelitales/-/asset_publisher/a64ahFMouwal/content/analisis-de-la-calidad-del-aire-polo-a-polo-y-detalle-del-mundo?inheritRedirect=false&amp;redirect=http%3A%2F%2Fumd.uniminuto.edu%2Fweb%2Fpcis%2Fmapas-satelitales%3Fp_p_id%3D101_INSTANCE_a64ahFMouwal%26p_p_lifecycle%3D0%26p_p_state%3Dnormal%26p_p_mode%3Dview%26p_p_col_id%3Dcolumn-1%26p_p_col_count%3D1" TargetMode="External"/><Relationship Id="rId4" Type="http://schemas.openxmlformats.org/officeDocument/2006/relationships/hyperlink" Target="https://rus-copernicus.eu/portal/wp-content/uploads/library/education/training/ATMO01_AirQuality_Monitoring.pdf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www.saludgeoambiental.org/dioxido-nitrogeno-no2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jp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11" Type="http://schemas.openxmlformats.org/officeDocument/2006/relationships/image" Target="../media/image4.png"/><Relationship Id="rId5" Type="http://schemas.openxmlformats.org/officeDocument/2006/relationships/image" Target="../media/image35.png"/><Relationship Id="rId10" Type="http://schemas.openxmlformats.org/officeDocument/2006/relationships/image" Target="../media/image3.png"/><Relationship Id="rId4" Type="http://schemas.openxmlformats.org/officeDocument/2006/relationships/image" Target="../media/image34.png"/><Relationship Id="rId9" Type="http://schemas.openxmlformats.org/officeDocument/2006/relationships/image" Target="../media/image3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CA888783-7FAF-4F15-9E63-03849DD12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80" y="6160227"/>
            <a:ext cx="1224667" cy="679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719B951-3A74-4596-B5A9-BB6EAD96C623}"/>
              </a:ext>
            </a:extLst>
          </p:cNvPr>
          <p:cNvSpPr txBox="1"/>
          <p:nvPr/>
        </p:nvSpPr>
        <p:spPr>
          <a:xfrm>
            <a:off x="302003" y="1130730"/>
            <a:ext cx="11559559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CO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/>
            <a:r>
              <a:rPr lang="es-CO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Tema: Calidad de aire utilizando analizando dos elementos y comparación antes y después de la pandemia: </a:t>
            </a:r>
          </a:p>
          <a:p>
            <a:pPr algn="ctr" fontAlgn="base"/>
            <a:endParaRPr lang="es-C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/>
            <a:r>
              <a:rPr lang="es-CO" sz="2800" b="1" dirty="0">
                <a:latin typeface="Arial" panose="020B0604020202020204" pitchFamily="34" charset="0"/>
                <a:cs typeface="Arial" panose="020B0604020202020204" pitchFamily="34" charset="0"/>
              </a:rPr>
              <a:t>Aerosoles y</a:t>
            </a:r>
            <a:endParaRPr lang="es-C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/>
            <a:endParaRPr lang="es-C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/>
            <a:endParaRPr lang="es-C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/>
            <a:r>
              <a:rPr lang="es-CO" sz="2800" b="1" dirty="0">
                <a:latin typeface="Arial" panose="020B0604020202020204" pitchFamily="34" charset="0"/>
                <a:cs typeface="Arial" panose="020B0604020202020204" pitchFamily="34" charset="0"/>
              </a:rPr>
              <a:t>NO2 vs Corona Virus </a:t>
            </a:r>
          </a:p>
          <a:p>
            <a:pPr algn="ctr" fontAlgn="base"/>
            <a:endParaRPr lang="es-C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/>
            <a:r>
              <a:rPr lang="es-CO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Satélite</a:t>
            </a:r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CO" sz="2800" dirty="0" err="1">
                <a:latin typeface="Arial" panose="020B0604020202020204" pitchFamily="34" charset="0"/>
                <a:cs typeface="Arial" panose="020B0604020202020204" pitchFamily="34" charset="0"/>
              </a:rPr>
              <a:t>Sentinel</a:t>
            </a:r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 5P </a:t>
            </a:r>
            <a:r>
              <a:rPr lang="es-CO" sz="1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s-MX" sz="12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/>
            <a:r>
              <a:rPr lang="es-MX" sz="1100" dirty="0">
                <a:latin typeface="Arial" panose="020B0604020202020204" pitchFamily="34" charset="0"/>
                <a:cs typeface="Arial" panose="020B0604020202020204" pitchFamily="34" charset="0"/>
              </a:rPr>
              <a:t>	            					</a:t>
            </a:r>
          </a:p>
          <a:p>
            <a:pPr algn="ctr" fontAlgn="base"/>
            <a:endParaRPr lang="es-CO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17EAFA4-383F-4C3E-8E87-BA9DB5186515}"/>
              </a:ext>
            </a:extLst>
          </p:cNvPr>
          <p:cNvSpPr txBox="1"/>
          <p:nvPr/>
        </p:nvSpPr>
        <p:spPr>
          <a:xfrm>
            <a:off x="223917" y="5310552"/>
            <a:ext cx="1103826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Fuentes de conocimientos:</a:t>
            </a:r>
          </a:p>
          <a:p>
            <a:pPr algn="ctr"/>
            <a:endParaRPr lang="es-CO" sz="1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Información de base: </a:t>
            </a:r>
            <a:r>
              <a:rPr lang="es-CO" sz="1200" b="1" dirty="0">
                <a:solidFill>
                  <a:srgbClr val="954F7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https://www.youtube.com/watch?v=HN-WtMUnfKo</a:t>
            </a:r>
            <a:endParaRPr lang="es-CO" sz="1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Información de base: </a:t>
            </a:r>
            <a:r>
              <a:rPr lang="es-CO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https://rus-copernicus.eu/portal/wp-content/uploads/library/education/training/ATMO01_AirQuality_Monitoring.pdf</a:t>
            </a:r>
            <a:endParaRPr lang="es-CO" sz="1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>
            <a:hlinkClick r:id="rId5"/>
            <a:extLst>
              <a:ext uri="{FF2B5EF4-FFF2-40B4-BE49-F238E27FC236}">
                <a16:creationId xmlns:a16="http://schemas.microsoft.com/office/drawing/2014/main" id="{87E895A4-CDC9-4828-809B-28E8AF5A58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5776" y="2374278"/>
            <a:ext cx="3655247" cy="243994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FFD2AE4-E650-64A3-104E-86EB0CE5D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8508" y="771983"/>
            <a:ext cx="308348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s-MX" altLang="es-CO" sz="3200" b="1">
                <a:solidFill>
                  <a:srgbClr val="C00000"/>
                </a:solidFill>
                <a:cs typeface="Arial" panose="020B0604020202020204" pitchFamily="34" charset="0"/>
              </a:rPr>
              <a:t>La Noticia</a:t>
            </a:r>
            <a:r>
              <a:rPr lang="es-MX" altLang="es-CO" sz="3200" b="1">
                <a:cs typeface="Arial" panose="020B0604020202020204" pitchFamily="34" charset="0"/>
              </a:rPr>
              <a:t>: </a:t>
            </a:r>
            <a:endParaRPr lang="es-MX" altLang="es-CO" sz="3200" b="1" dirty="0">
              <a:cs typeface="Arial" panose="020B0604020202020204" pitchFamily="34" charset="0"/>
            </a:endParaRPr>
          </a:p>
        </p:txBody>
      </p:sp>
      <p:sp>
        <p:nvSpPr>
          <p:cNvPr id="5" name="CuadroTexto 15">
            <a:extLst>
              <a:ext uri="{FF2B5EF4-FFF2-40B4-BE49-F238E27FC236}">
                <a16:creationId xmlns:a16="http://schemas.microsoft.com/office/drawing/2014/main" id="{8F1979A7-E567-4E88-4490-9D4CF38EC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5975" y="82550"/>
            <a:ext cx="23987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1600" b="1">
                <a:cs typeface="Arial" panose="020B0604020202020204" pitchFamily="34" charset="0"/>
              </a:rPr>
              <a:t>PROYECTO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1600" b="1">
                <a:cs typeface="Arial" panose="020B0604020202020204" pitchFamily="34" charset="0"/>
              </a:rPr>
              <a:t>SATELITES SOCIALES</a:t>
            </a:r>
          </a:p>
        </p:txBody>
      </p:sp>
      <p:pic>
        <p:nvPicPr>
          <p:cNvPr id="10" name="Imagen 7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77487AED-4940-A86C-EB41-372D68A41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233" y="292047"/>
            <a:ext cx="2652230" cy="75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6F080CA-75A2-3C85-AB41-4210BECBD6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53969" y="291860"/>
            <a:ext cx="1908213" cy="11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622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0000"/>
    </mc:Choice>
    <mc:Fallback>
      <p:transition spd="slow" advClick="0" advTm="1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AutoShape 3">
            <a:extLst>
              <a:ext uri="{FF2B5EF4-FFF2-40B4-BE49-F238E27FC236}">
                <a16:creationId xmlns:a16="http://schemas.microsoft.com/office/drawing/2014/main" id="{94DB6445-305A-C079-25C2-5697CEBEFA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5025" y="84138"/>
            <a:ext cx="2362200" cy="577850"/>
          </a:xfrm>
          <a:custGeom>
            <a:avLst/>
            <a:gdLst>
              <a:gd name="T0" fmla="*/ 2362200 w 2362200"/>
              <a:gd name="T1" fmla="*/ 288925 h 577850"/>
              <a:gd name="T2" fmla="*/ 1181100 w 2362200"/>
              <a:gd name="T3" fmla="*/ 577850 h 577850"/>
              <a:gd name="T4" fmla="*/ 0 w 2362200"/>
              <a:gd name="T5" fmla="*/ 288925 h 577850"/>
              <a:gd name="T6" fmla="*/ 1181100 w 2362200"/>
              <a:gd name="T7" fmla="*/ 0 h 57785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362200"/>
              <a:gd name="T13" fmla="*/ 0 h 577850"/>
              <a:gd name="T14" fmla="*/ 2362200 w 2362200"/>
              <a:gd name="T15" fmla="*/ 577850 h 5778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62200" h="577850">
                <a:moveTo>
                  <a:pt x="0" y="0"/>
                </a:moveTo>
                <a:lnTo>
                  <a:pt x="6562" y="0"/>
                </a:lnTo>
                <a:lnTo>
                  <a:pt x="6562" y="1604"/>
                </a:lnTo>
                <a:lnTo>
                  <a:pt x="0" y="160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s-CO" altLang="es-CO" sz="1600" b="1">
                <a:solidFill>
                  <a:srgbClr val="000000"/>
                </a:solidFill>
              </a:rPr>
              <a:t>PROYECTO</a:t>
            </a:r>
          </a:p>
          <a:p>
            <a:pPr algn="ctr" eaLnBrk="1" hangingPunct="1">
              <a:lnSpc>
                <a:spcPct val="100000"/>
              </a:lnSpc>
            </a:pPr>
            <a:r>
              <a:rPr lang="es-CO" altLang="es-CO" sz="1600" b="1">
                <a:solidFill>
                  <a:srgbClr val="000000"/>
                </a:solidFill>
              </a:rPr>
              <a:t>SATELITES SOCIALES</a:t>
            </a:r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00B7B8E0-70FF-C274-5816-232D2B53F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55" y="809792"/>
            <a:ext cx="4189328" cy="2499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54E29AD-B555-EA6E-AD8D-B0DCE0FE5A3D}"/>
              </a:ext>
            </a:extLst>
          </p:cNvPr>
          <p:cNvSpPr txBox="1"/>
          <p:nvPr/>
        </p:nvSpPr>
        <p:spPr>
          <a:xfrm>
            <a:off x="0" y="3338504"/>
            <a:ext cx="45608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>
              <a:defRPr sz="2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/>
              <a:t>Suramérica-Norteamérica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F6F9506D-3F82-0537-CFC6-BD44B5430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598" y="809792"/>
            <a:ext cx="4314365" cy="2573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88A83EF-D971-47C5-431F-654DFC9EEDDF}"/>
              </a:ext>
            </a:extLst>
          </p:cNvPr>
          <p:cNvSpPr txBox="1"/>
          <p:nvPr/>
        </p:nvSpPr>
        <p:spPr>
          <a:xfrm>
            <a:off x="6651189" y="3383432"/>
            <a:ext cx="2720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>
              <a:defRPr sz="2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 err="1"/>
              <a:t>Índia</a:t>
            </a:r>
            <a:r>
              <a:rPr lang="es-CO" dirty="0"/>
              <a:t>-Mongolia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8DE26B-539F-1387-6645-04DEF9B14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056" y="3861725"/>
            <a:ext cx="4314017" cy="2573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27E503B-2C5A-D204-A70F-9DEE9D3B41FB}"/>
              </a:ext>
            </a:extLst>
          </p:cNvPr>
          <p:cNvSpPr txBox="1"/>
          <p:nvPr/>
        </p:nvSpPr>
        <p:spPr>
          <a:xfrm>
            <a:off x="3003550" y="6390438"/>
            <a:ext cx="41216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>
              <a:defRPr sz="2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/>
              <a:t>Australia-Centro-China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3451CF5-E99F-FFF3-5DB3-B6DB483B4FD8}"/>
              </a:ext>
            </a:extLst>
          </p:cNvPr>
          <p:cNvSpPr txBox="1"/>
          <p:nvPr/>
        </p:nvSpPr>
        <p:spPr>
          <a:xfrm>
            <a:off x="7650773" y="4313508"/>
            <a:ext cx="34420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visualizaron todas las franjas del mundo en cuanto a polución de Aerosol</a:t>
            </a:r>
          </a:p>
        </p:txBody>
      </p:sp>
      <p:pic>
        <p:nvPicPr>
          <p:cNvPr id="9" name="Imagen 7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4E101E4E-4B7D-7C75-6ADE-4509C4B01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225681"/>
            <a:ext cx="1423988" cy="39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306A22B-2817-08F5-6BF8-B616889DB4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71195" y="225681"/>
            <a:ext cx="1157345" cy="66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68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20">
            <a:extLst>
              <a:ext uri="{FF2B5EF4-FFF2-40B4-BE49-F238E27FC236}">
                <a16:creationId xmlns:a16="http://schemas.microsoft.com/office/drawing/2014/main" id="{51B26774-C0B0-476B-A81A-62CD9701C867}"/>
              </a:ext>
            </a:extLst>
          </p:cNvPr>
          <p:cNvSpPr txBox="1"/>
          <p:nvPr/>
        </p:nvSpPr>
        <p:spPr>
          <a:xfrm>
            <a:off x="4625915" y="83343"/>
            <a:ext cx="2399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</a:p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SATELITES SOCIALES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FD52A43-8BFC-490C-8644-138D1B7667A4}"/>
              </a:ext>
            </a:extLst>
          </p:cNvPr>
          <p:cNvSpPr txBox="1"/>
          <p:nvPr/>
        </p:nvSpPr>
        <p:spPr>
          <a:xfrm>
            <a:off x="779206" y="2197394"/>
            <a:ext cx="106335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Calidad de aire: NO2</a:t>
            </a:r>
            <a:r>
              <a:rPr lang="es-CO" sz="6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vs Coronavirus en el mundo</a:t>
            </a:r>
          </a:p>
        </p:txBody>
      </p:sp>
      <p:pic>
        <p:nvPicPr>
          <p:cNvPr id="2" name="Imagen 7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E8ACB4A4-FCC0-E658-5C4B-7AA375B10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225681"/>
            <a:ext cx="1423988" cy="39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5E7FC03-251D-909E-3889-635C3DEC3B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1195" y="225681"/>
            <a:ext cx="1157345" cy="66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050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0000"/>
    </mc:Choice>
    <mc:Fallback>
      <p:transition spd="slow" advClick="0" advTm="1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20">
            <a:extLst>
              <a:ext uri="{FF2B5EF4-FFF2-40B4-BE49-F238E27FC236}">
                <a16:creationId xmlns:a16="http://schemas.microsoft.com/office/drawing/2014/main" id="{51B26774-C0B0-476B-A81A-62CD9701C867}"/>
              </a:ext>
            </a:extLst>
          </p:cNvPr>
          <p:cNvSpPr txBox="1"/>
          <p:nvPr/>
        </p:nvSpPr>
        <p:spPr>
          <a:xfrm>
            <a:off x="4625915" y="83343"/>
            <a:ext cx="2399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</a:p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SATELITES SOCIALES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B41157D-2657-4CCE-9C38-61DDEED6076B}"/>
              </a:ext>
            </a:extLst>
          </p:cNvPr>
          <p:cNvSpPr txBox="1"/>
          <p:nvPr/>
        </p:nvSpPr>
        <p:spPr>
          <a:xfrm>
            <a:off x="3779811" y="1307068"/>
            <a:ext cx="34034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400" b="1" dirty="0">
                <a:latin typeface="Arial" panose="020B0604020202020204" pitchFamily="34" charset="0"/>
                <a:cs typeface="Arial" panose="020B0604020202020204" pitchFamily="34" charset="0"/>
              </a:rPr>
              <a:t>Bogotá: imagen global. Índice de </a:t>
            </a:r>
            <a:r>
              <a:rPr lang="es-CO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NO2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4920D72-1274-4A4E-BBED-7F33849ACB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3185" y="2880196"/>
            <a:ext cx="2381250" cy="1590675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A0E4473B-EC28-4B18-87A0-812CE3638D3A}"/>
              </a:ext>
            </a:extLst>
          </p:cNvPr>
          <p:cNvSpPr/>
          <p:nvPr/>
        </p:nvSpPr>
        <p:spPr>
          <a:xfrm>
            <a:off x="71600" y="1460957"/>
            <a:ext cx="930076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NO2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El dióxido de nitrógeno </a:t>
            </a:r>
            <a:r>
              <a:rPr lang="es-MX" sz="1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NO2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es un compuesto químico gaseoso de color marrón amarillento formado por la combinación de un átomo de nitrógeno y dos de oxígeno. Es un </a:t>
            </a: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gas tóxico e irritante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MX" sz="1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NO2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 es un </a:t>
            </a: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contaminante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en las ciudades.</a:t>
            </a:r>
          </a:p>
          <a:p>
            <a:pPr algn="just"/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¿Cómo se produce?</a:t>
            </a:r>
          </a:p>
          <a:p>
            <a:pPr algn="just"/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En la naturaleza se produce por los </a:t>
            </a: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incendios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forestales o las erupciones volcánicas. También se produce de forma natural por la </a:t>
            </a: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descomposición de nitratos orgánicos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. El volumen total  que se produce de forma natural es infinitamente menor que el que se produce por efecto del hombre.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Se produce en la combustión de los </a:t>
            </a: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motores de los vehículos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, fundamentalmente los </a:t>
            </a:r>
            <a:r>
              <a:rPr lang="es-MX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diesel</a:t>
            </a:r>
            <a:endParaRPr lang="es-MX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Qué efectos tiene en la salud:</a:t>
            </a:r>
          </a:p>
          <a:p>
            <a:pPr algn="just"/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Enfermedades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de las </a:t>
            </a: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vía respiratorias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como disminución de la capacidad pulmonar, bronquitis agudas, asma y se considera el culpable de los procesos alérgicos, sobre todo en niños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Enfisema pulmonar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, irritación ocular y de las mucosas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Posible Incremento en la </a:t>
            </a: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mortalidad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De forma indirecta, y puesto que es uno de los causantes del material particulado fino  MP2,5 , se puede relacionar con múltiples enfermedades como al autismo, fallos del sistema cardiovascular, Ictus, enfermedades renales y con el cáncer ya que es un precursor del Material Particulado y éste fue declarado </a:t>
            </a: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cancerígeno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humano del Grupo1 en octubre de 2013.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7055889-C374-4DCA-B423-C556B61AB818}"/>
              </a:ext>
            </a:extLst>
          </p:cNvPr>
          <p:cNvSpPr/>
          <p:nvPr/>
        </p:nvSpPr>
        <p:spPr>
          <a:xfrm>
            <a:off x="2499400" y="6405325"/>
            <a:ext cx="5800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>
                <a:hlinkClick r:id="rId4"/>
              </a:rPr>
              <a:t>https://www.saludgeoambiental.org/dioxido-nitrogeno-no2</a:t>
            </a:r>
            <a:endParaRPr lang="es-CO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9B8569D-8E93-426C-9F36-C76D6992EFFC}"/>
              </a:ext>
            </a:extLst>
          </p:cNvPr>
          <p:cNvSpPr txBox="1"/>
          <p:nvPr/>
        </p:nvSpPr>
        <p:spPr>
          <a:xfrm>
            <a:off x="4083831" y="696932"/>
            <a:ext cx="3147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Calidad de aire: Proyecto II</a:t>
            </a:r>
          </a:p>
        </p:txBody>
      </p:sp>
      <p:pic>
        <p:nvPicPr>
          <p:cNvPr id="3" name="Imagen 7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0F7241C5-BCA7-A377-6EE0-2FCB94B3D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225681"/>
            <a:ext cx="1423988" cy="39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43845A7-72E2-6D97-340A-6427BAA6D1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71195" y="225681"/>
            <a:ext cx="1157345" cy="66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514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0000"/>
    </mc:Choice>
    <mc:Fallback>
      <p:transition spd="slow" advClick="0" advTm="1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20">
            <a:extLst>
              <a:ext uri="{FF2B5EF4-FFF2-40B4-BE49-F238E27FC236}">
                <a16:creationId xmlns:a16="http://schemas.microsoft.com/office/drawing/2014/main" id="{51B26774-C0B0-476B-A81A-62CD9701C867}"/>
              </a:ext>
            </a:extLst>
          </p:cNvPr>
          <p:cNvSpPr txBox="1"/>
          <p:nvPr/>
        </p:nvSpPr>
        <p:spPr>
          <a:xfrm>
            <a:off x="4625915" y="83343"/>
            <a:ext cx="2399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</a:p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SATELITES SOCIALES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3CFD572-08EC-4F9F-A876-ABF1CB1A46A2}"/>
              </a:ext>
            </a:extLst>
          </p:cNvPr>
          <p:cNvSpPr txBox="1"/>
          <p:nvPr/>
        </p:nvSpPr>
        <p:spPr>
          <a:xfrm>
            <a:off x="3261081" y="571534"/>
            <a:ext cx="655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Calidad de aire: </a:t>
            </a:r>
            <a:r>
              <a:rPr lang="es-CO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de </a:t>
            </a:r>
            <a:r>
              <a:rPr lang="es-CO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NO2</a:t>
            </a: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A3FB768A-D891-41D6-BB65-BFD47816172A}"/>
              </a:ext>
            </a:extLst>
          </p:cNvPr>
          <p:cNvGrpSpPr/>
          <p:nvPr/>
        </p:nvGrpSpPr>
        <p:grpSpPr>
          <a:xfrm>
            <a:off x="216696" y="1086645"/>
            <a:ext cx="11739266" cy="5312667"/>
            <a:chOff x="216696" y="1086645"/>
            <a:chExt cx="11739266" cy="5312667"/>
          </a:xfrm>
        </p:grpSpPr>
        <p:pic>
          <p:nvPicPr>
            <p:cNvPr id="5" name="Imagen 4" descr="Interfaz de usuario gráfica, Texto, Aplicación, Correo electrónico&#10;&#10;Descripción generada automáticamente">
              <a:extLst>
                <a:ext uri="{FF2B5EF4-FFF2-40B4-BE49-F238E27FC236}">
                  <a16:creationId xmlns:a16="http://schemas.microsoft.com/office/drawing/2014/main" id="{696F7744-4A40-429C-9C2A-E6D29708A4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696" y="1086645"/>
              <a:ext cx="6808402" cy="5153901"/>
            </a:xfrm>
            <a:prstGeom prst="rect">
              <a:avLst/>
            </a:prstGeom>
          </p:spPr>
        </p:pic>
        <p:pic>
          <p:nvPicPr>
            <p:cNvPr id="8" name="Imagen 7" descr="Interfaz de usuario gráfica&#10;&#10;Descripción generada automáticamente">
              <a:extLst>
                <a:ext uri="{FF2B5EF4-FFF2-40B4-BE49-F238E27FC236}">
                  <a16:creationId xmlns:a16="http://schemas.microsoft.com/office/drawing/2014/main" id="{142E342E-33B8-465F-A136-733413707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2779060"/>
              <a:ext cx="5859962" cy="3620252"/>
            </a:xfrm>
            <a:prstGeom prst="rect">
              <a:avLst/>
            </a:prstGeom>
          </p:spPr>
        </p:pic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C0C4E061-ED95-4DEC-AB1D-3C4AE6211A7C}"/>
                </a:ext>
              </a:extLst>
            </p:cNvPr>
            <p:cNvSpPr txBox="1"/>
            <p:nvPr/>
          </p:nvSpPr>
          <p:spPr>
            <a:xfrm>
              <a:off x="717466" y="3919620"/>
              <a:ext cx="5263131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CO" sz="10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no2 = </a:t>
              </a:r>
              <a:r>
                <a:rPr lang="es-CO" sz="1000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harp.import_product</a:t>
              </a:r>
              <a:r>
                <a:rPr lang="es-CO" sz="10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es-CO" sz="1000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r"D</a:t>
              </a:r>
              <a:r>
                <a:rPr lang="es-CO" sz="10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:\mapas\calidad-del-aire\tutorial\no2\datos-del-satelite\S5P_OFFL_L2__NO2____20191031T171217_20191031T185347_10617_01_010302_20191106T191523.nc")</a:t>
              </a:r>
            </a:p>
          </p:txBody>
        </p:sp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1418F37B-0A5F-49FC-A5EE-6BB5D1983B09}"/>
                </a:ext>
              </a:extLst>
            </p:cNvPr>
            <p:cNvSpPr/>
            <p:nvPr/>
          </p:nvSpPr>
          <p:spPr>
            <a:xfrm>
              <a:off x="646999" y="2222859"/>
              <a:ext cx="5947795" cy="440010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cxnSp>
          <p:nvCxnSpPr>
            <p:cNvPr id="4" name="Conector recto de flecha 3">
              <a:extLst>
                <a:ext uri="{FF2B5EF4-FFF2-40B4-BE49-F238E27FC236}">
                  <a16:creationId xmlns:a16="http://schemas.microsoft.com/office/drawing/2014/main" id="{87D3226D-D587-4115-9963-E3A664F448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4190" y="2717504"/>
              <a:ext cx="2467102" cy="120211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Cerrar llave 2">
              <a:extLst>
                <a:ext uri="{FF2B5EF4-FFF2-40B4-BE49-F238E27FC236}">
                  <a16:creationId xmlns:a16="http://schemas.microsoft.com/office/drawing/2014/main" id="{748A7BA9-BDB5-48B2-AEA8-009E93C7E719}"/>
                </a:ext>
              </a:extLst>
            </p:cNvPr>
            <p:cNvSpPr/>
            <p:nvPr/>
          </p:nvSpPr>
          <p:spPr>
            <a:xfrm>
              <a:off x="7126941" y="2231473"/>
              <a:ext cx="89647" cy="440010"/>
            </a:xfrm>
            <a:prstGeom prst="rightBrac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0FA893E2-F9B3-4D9C-A72C-F387DF5E56D5}"/>
                </a:ext>
              </a:extLst>
            </p:cNvPr>
            <p:cNvSpPr txBox="1"/>
            <p:nvPr/>
          </p:nvSpPr>
          <p:spPr>
            <a:xfrm>
              <a:off x="7247912" y="2132729"/>
              <a:ext cx="44852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600" dirty="0">
                  <a:latin typeface="Arial" panose="020B0604020202020204" pitchFamily="34" charset="0"/>
                  <a:cs typeface="Arial" panose="020B0604020202020204" pitchFamily="34" charset="0"/>
                </a:rPr>
                <a:t>Este comando se debe dar “a mano” para poner la información disponible</a:t>
              </a:r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09CA0700-83B5-412B-94A9-54A9CE4CAAC9}"/>
                </a:ext>
              </a:extLst>
            </p:cNvPr>
            <p:cNvSpPr/>
            <p:nvPr/>
          </p:nvSpPr>
          <p:spPr>
            <a:xfrm>
              <a:off x="860612" y="2680448"/>
              <a:ext cx="806823" cy="20618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0" name="Cerrar llave 9">
              <a:extLst>
                <a:ext uri="{FF2B5EF4-FFF2-40B4-BE49-F238E27FC236}">
                  <a16:creationId xmlns:a16="http://schemas.microsoft.com/office/drawing/2014/main" id="{20CC1E4D-EF09-4BB5-9534-51F813B7066C}"/>
                </a:ext>
              </a:extLst>
            </p:cNvPr>
            <p:cNvSpPr/>
            <p:nvPr/>
          </p:nvSpPr>
          <p:spPr>
            <a:xfrm>
              <a:off x="1782838" y="2689412"/>
              <a:ext cx="107411" cy="206189"/>
            </a:xfrm>
            <a:prstGeom prst="rightBrac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0885B37A-D8DA-4FC7-9340-DB6B5BBB6227}"/>
                </a:ext>
              </a:extLst>
            </p:cNvPr>
            <p:cNvSpPr txBox="1"/>
            <p:nvPr/>
          </p:nvSpPr>
          <p:spPr>
            <a:xfrm>
              <a:off x="1921573" y="2598747"/>
              <a:ext cx="38675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200" dirty="0">
                  <a:latin typeface="Arial" panose="020B0604020202020204" pitchFamily="34" charset="0"/>
                  <a:cs typeface="Arial" panose="020B0604020202020204" pitchFamily="34" charset="0"/>
                </a:rPr>
                <a:t>Para generar el mapamundi de la franja polo a polo recorrida por el satélite</a:t>
              </a:r>
            </a:p>
          </p:txBody>
        </p:sp>
      </p:grpSp>
      <p:pic>
        <p:nvPicPr>
          <p:cNvPr id="12" name="Imagen 7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2C7AF511-6164-A3A3-08A1-EBF7E753B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225681"/>
            <a:ext cx="1423988" cy="39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275644BD-DB58-8C7B-0588-6BEB4240FB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71195" y="225681"/>
            <a:ext cx="1157345" cy="66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956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0000"/>
    </mc:Choice>
    <mc:Fallback>
      <p:transition spd="slow" advClick="0" advTm="10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20">
            <a:extLst>
              <a:ext uri="{FF2B5EF4-FFF2-40B4-BE49-F238E27FC236}">
                <a16:creationId xmlns:a16="http://schemas.microsoft.com/office/drawing/2014/main" id="{51B26774-C0B0-476B-A81A-62CD9701C867}"/>
              </a:ext>
            </a:extLst>
          </p:cNvPr>
          <p:cNvSpPr txBox="1"/>
          <p:nvPr/>
        </p:nvSpPr>
        <p:spPr>
          <a:xfrm>
            <a:off x="4625915" y="83343"/>
            <a:ext cx="2399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</a:p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SATELITES SOCIALES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3CFD572-08EC-4F9F-A876-ABF1CB1A46A2}"/>
              </a:ext>
            </a:extLst>
          </p:cNvPr>
          <p:cNvSpPr txBox="1"/>
          <p:nvPr/>
        </p:nvSpPr>
        <p:spPr>
          <a:xfrm>
            <a:off x="1213502" y="582022"/>
            <a:ext cx="10032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Calidad de aire: </a:t>
            </a:r>
            <a:r>
              <a:rPr lang="es-CO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de </a:t>
            </a:r>
            <a:r>
              <a:rPr lang="es-CO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NO2 manipular el mapamundi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8BEB9DEF-236A-44BA-A672-6DFA4DCD1E6D}"/>
              </a:ext>
            </a:extLst>
          </p:cNvPr>
          <p:cNvGrpSpPr/>
          <p:nvPr/>
        </p:nvGrpSpPr>
        <p:grpSpPr>
          <a:xfrm>
            <a:off x="170415" y="1120788"/>
            <a:ext cx="10619066" cy="5724460"/>
            <a:chOff x="170415" y="1120788"/>
            <a:chExt cx="10619066" cy="5724460"/>
          </a:xfrm>
        </p:grpSpPr>
        <p:pic>
          <p:nvPicPr>
            <p:cNvPr id="5" name="Imagen 4" descr="Interfaz de usuario gráfica&#10;&#10;Descripción generada automáticamente">
              <a:extLst>
                <a:ext uri="{FF2B5EF4-FFF2-40B4-BE49-F238E27FC236}">
                  <a16:creationId xmlns:a16="http://schemas.microsoft.com/office/drawing/2014/main" id="{BEC0B9C6-91CF-4CFE-B9B2-14E840D2FF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415" y="1120788"/>
              <a:ext cx="4626119" cy="2857991"/>
            </a:xfrm>
            <a:prstGeom prst="rect">
              <a:avLst/>
            </a:prstGeom>
          </p:spPr>
        </p:pic>
        <p:pic>
          <p:nvPicPr>
            <p:cNvPr id="8" name="Imagen 7" descr="Imagen que contiene Interfaz de usuario gráfica&#10;&#10;Descripción generada automáticamente">
              <a:extLst>
                <a:ext uri="{FF2B5EF4-FFF2-40B4-BE49-F238E27FC236}">
                  <a16:creationId xmlns:a16="http://schemas.microsoft.com/office/drawing/2014/main" id="{91AFF867-F853-4328-8ACE-93E8952EE5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3362" y="1128342"/>
              <a:ext cx="4626119" cy="2850437"/>
            </a:xfrm>
            <a:prstGeom prst="rect">
              <a:avLst/>
            </a:prstGeom>
          </p:spPr>
        </p:pic>
        <p:pic>
          <p:nvPicPr>
            <p:cNvPr id="10" name="Imagen 9" descr="Interfaz de usuario gráfica&#10;&#10;Descripción generada automáticamente">
              <a:extLst>
                <a:ext uri="{FF2B5EF4-FFF2-40B4-BE49-F238E27FC236}">
                  <a16:creationId xmlns:a16="http://schemas.microsoft.com/office/drawing/2014/main" id="{43C154EF-55B6-45EE-9241-EEDBBBFC58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328" y="4020448"/>
              <a:ext cx="4570206" cy="2824800"/>
            </a:xfrm>
            <a:prstGeom prst="rect">
              <a:avLst/>
            </a:prstGeom>
          </p:spPr>
        </p:pic>
        <p:sp>
          <p:nvSpPr>
            <p:cNvPr id="2" name="Flecha: a la derecha 1">
              <a:extLst>
                <a:ext uri="{FF2B5EF4-FFF2-40B4-BE49-F238E27FC236}">
                  <a16:creationId xmlns:a16="http://schemas.microsoft.com/office/drawing/2014/main" id="{9ED8E2B3-3920-4FD3-8872-353DA8D84758}"/>
                </a:ext>
              </a:extLst>
            </p:cNvPr>
            <p:cNvSpPr/>
            <p:nvPr/>
          </p:nvSpPr>
          <p:spPr>
            <a:xfrm>
              <a:off x="4990744" y="2341548"/>
              <a:ext cx="978408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BD9A48E9-18B6-4DDB-9451-1EC08B6A1449}"/>
                </a:ext>
              </a:extLst>
            </p:cNvPr>
            <p:cNvSpPr txBox="1"/>
            <p:nvPr/>
          </p:nvSpPr>
          <p:spPr>
            <a:xfrm>
              <a:off x="5097143" y="2414587"/>
              <a:ext cx="6415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Girar</a:t>
              </a:r>
            </a:p>
          </p:txBody>
        </p:sp>
        <p:sp>
          <p:nvSpPr>
            <p:cNvPr id="12" name="Flecha: a la derecha 11">
              <a:extLst>
                <a:ext uri="{FF2B5EF4-FFF2-40B4-BE49-F238E27FC236}">
                  <a16:creationId xmlns:a16="http://schemas.microsoft.com/office/drawing/2014/main" id="{2C23366F-02D7-4658-9C9E-1D042FA53079}"/>
                </a:ext>
              </a:extLst>
            </p:cNvPr>
            <p:cNvSpPr/>
            <p:nvPr/>
          </p:nvSpPr>
          <p:spPr>
            <a:xfrm rot="10800000">
              <a:off x="5606796" y="4998892"/>
              <a:ext cx="2537346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1F6BBCCE-EAC6-48E6-BE26-09B66307DFCE}"/>
                </a:ext>
              </a:extLst>
            </p:cNvPr>
            <p:cNvSpPr txBox="1"/>
            <p:nvPr/>
          </p:nvSpPr>
          <p:spPr>
            <a:xfrm>
              <a:off x="5842601" y="5071931"/>
              <a:ext cx="253734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Adecuar la visualización del mapamundi</a:t>
              </a:r>
            </a:p>
          </p:txBody>
        </p:sp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7D64B1E0-57DE-4040-8090-95234EAE9F03}"/>
                </a:ext>
              </a:extLst>
            </p:cNvPr>
            <p:cNvSpPr/>
            <p:nvPr/>
          </p:nvSpPr>
          <p:spPr>
            <a:xfrm>
              <a:off x="3338818" y="4269996"/>
              <a:ext cx="1392573" cy="1386710"/>
            </a:xfrm>
            <a:prstGeom prst="rect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pic>
        <p:nvPicPr>
          <p:cNvPr id="9" name="Imagen 7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8075DAD3-9C45-8F19-1B97-0228BEEF8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225681"/>
            <a:ext cx="1423988" cy="39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5BCE9FF-2F2B-D159-70A3-4B72D3D368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71195" y="225681"/>
            <a:ext cx="1157345" cy="66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76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0000"/>
    </mc:Choice>
    <mc:Fallback>
      <p:transition spd="slow" advClick="0" advTm="10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20">
            <a:extLst>
              <a:ext uri="{FF2B5EF4-FFF2-40B4-BE49-F238E27FC236}">
                <a16:creationId xmlns:a16="http://schemas.microsoft.com/office/drawing/2014/main" id="{51B26774-C0B0-476B-A81A-62CD9701C867}"/>
              </a:ext>
            </a:extLst>
          </p:cNvPr>
          <p:cNvSpPr txBox="1"/>
          <p:nvPr/>
        </p:nvSpPr>
        <p:spPr>
          <a:xfrm>
            <a:off x="4625915" y="83343"/>
            <a:ext cx="2399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</a:p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SATELITES SOCIALES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3CFD572-08EC-4F9F-A876-ABF1CB1A46A2}"/>
              </a:ext>
            </a:extLst>
          </p:cNvPr>
          <p:cNvSpPr txBox="1"/>
          <p:nvPr/>
        </p:nvSpPr>
        <p:spPr>
          <a:xfrm>
            <a:off x="2465398" y="620388"/>
            <a:ext cx="8268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Calidad del aire vs Corona Virus en el mundo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BE01C51-53D5-764F-4711-756C08827781}"/>
              </a:ext>
            </a:extLst>
          </p:cNvPr>
          <p:cNvSpPr txBox="1"/>
          <p:nvPr/>
        </p:nvSpPr>
        <p:spPr>
          <a:xfrm>
            <a:off x="1117421" y="3338102"/>
            <a:ext cx="40799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Suramérica Occidental</a:t>
            </a:r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DE1B3AEA-EF24-BC36-9171-BB53346B2C9B}"/>
              </a:ext>
            </a:extLst>
          </p:cNvPr>
          <p:cNvGrpSpPr/>
          <p:nvPr/>
        </p:nvGrpSpPr>
        <p:grpSpPr>
          <a:xfrm>
            <a:off x="237949" y="1120788"/>
            <a:ext cx="5012477" cy="2274964"/>
            <a:chOff x="1" y="576010"/>
            <a:chExt cx="12160782" cy="6299648"/>
          </a:xfrm>
        </p:grpSpPr>
        <p:pic>
          <p:nvPicPr>
            <p:cNvPr id="19" name="Imagen 18" descr="Imagen que contiene competencia de atletismo, bola&#10;&#10;Descripción generada automáticamente">
              <a:extLst>
                <a:ext uri="{FF2B5EF4-FFF2-40B4-BE49-F238E27FC236}">
                  <a16:creationId xmlns:a16="http://schemas.microsoft.com/office/drawing/2014/main" id="{649DCBBE-72FE-5D68-A854-280BB65BCA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230" y="599420"/>
              <a:ext cx="10445540" cy="6276238"/>
            </a:xfrm>
            <a:prstGeom prst="rect">
              <a:avLst/>
            </a:prstGeom>
          </p:spPr>
        </p:pic>
        <p:pic>
          <p:nvPicPr>
            <p:cNvPr id="20" name="Imagen 19" descr="Captura de pantalla de un celular&#10;&#10;Descripción generada automáticamente">
              <a:extLst>
                <a:ext uri="{FF2B5EF4-FFF2-40B4-BE49-F238E27FC236}">
                  <a16:creationId xmlns:a16="http://schemas.microsoft.com/office/drawing/2014/main" id="{6223F9C8-E12A-9517-CF11-A3CAE95E42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576010"/>
              <a:ext cx="3145872" cy="6267066"/>
            </a:xfrm>
            <a:prstGeom prst="rect">
              <a:avLst/>
            </a:prstGeom>
          </p:spPr>
        </p:pic>
        <p:pic>
          <p:nvPicPr>
            <p:cNvPr id="22" name="Imagen 21" descr="Captura de pantalla de un celular&#10;&#10;Descripción generada automáticamente">
              <a:extLst>
                <a:ext uri="{FF2B5EF4-FFF2-40B4-BE49-F238E27FC236}">
                  <a16:creationId xmlns:a16="http://schemas.microsoft.com/office/drawing/2014/main" id="{28869644-9AA1-6C36-ECBB-C2C940A81E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2939" y="576010"/>
              <a:ext cx="3427844" cy="6281990"/>
            </a:xfrm>
            <a:prstGeom prst="rect">
              <a:avLst/>
            </a:prstGeom>
          </p:spPr>
        </p:pic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37A3CEA3-2DCA-213C-FB41-C26BA7E145E0}"/>
              </a:ext>
            </a:extLst>
          </p:cNvPr>
          <p:cNvGrpSpPr/>
          <p:nvPr/>
        </p:nvGrpSpPr>
        <p:grpSpPr>
          <a:xfrm>
            <a:off x="6312310" y="1186878"/>
            <a:ext cx="5147187" cy="2268587"/>
            <a:chOff x="1" y="576010"/>
            <a:chExt cx="12160782" cy="6299648"/>
          </a:xfrm>
        </p:grpSpPr>
        <p:pic>
          <p:nvPicPr>
            <p:cNvPr id="24" name="Imagen 23" descr="Imagen que contiene competencia de atletismo, bola&#10;&#10;Descripción generada automáticamente">
              <a:extLst>
                <a:ext uri="{FF2B5EF4-FFF2-40B4-BE49-F238E27FC236}">
                  <a16:creationId xmlns:a16="http://schemas.microsoft.com/office/drawing/2014/main" id="{476D02FE-D6ED-BE10-A9E5-7C4AB90A7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230" y="599420"/>
              <a:ext cx="10445540" cy="6276238"/>
            </a:xfrm>
            <a:prstGeom prst="rect">
              <a:avLst/>
            </a:prstGeom>
          </p:spPr>
        </p:pic>
        <p:pic>
          <p:nvPicPr>
            <p:cNvPr id="25" name="Imagen 24" descr="Captura de pantalla de un celular&#10;&#10;Descripción generada automáticamente">
              <a:extLst>
                <a:ext uri="{FF2B5EF4-FFF2-40B4-BE49-F238E27FC236}">
                  <a16:creationId xmlns:a16="http://schemas.microsoft.com/office/drawing/2014/main" id="{3039D82A-D647-6EDF-E47E-FA92654A4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576010"/>
              <a:ext cx="3145872" cy="6267066"/>
            </a:xfrm>
            <a:prstGeom prst="rect">
              <a:avLst/>
            </a:prstGeom>
          </p:spPr>
        </p:pic>
        <p:pic>
          <p:nvPicPr>
            <p:cNvPr id="26" name="Imagen 25" descr="Captura de pantalla de un celular&#10;&#10;Descripción generada automáticamente">
              <a:extLst>
                <a:ext uri="{FF2B5EF4-FFF2-40B4-BE49-F238E27FC236}">
                  <a16:creationId xmlns:a16="http://schemas.microsoft.com/office/drawing/2014/main" id="{737A13E3-1830-CC49-0495-17DC02C887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2939" y="576010"/>
              <a:ext cx="3427844" cy="6281990"/>
            </a:xfrm>
            <a:prstGeom prst="rect">
              <a:avLst/>
            </a:prstGeom>
          </p:spPr>
        </p:pic>
      </p:grpSp>
      <p:sp>
        <p:nvSpPr>
          <p:cNvPr id="28" name="CuadroTexto 27">
            <a:extLst>
              <a:ext uri="{FF2B5EF4-FFF2-40B4-BE49-F238E27FC236}">
                <a16:creationId xmlns:a16="http://schemas.microsoft.com/office/drawing/2014/main" id="{0F3D7419-14EC-D292-837C-BB631DF2AE30}"/>
              </a:ext>
            </a:extLst>
          </p:cNvPr>
          <p:cNvSpPr txBox="1"/>
          <p:nvPr/>
        </p:nvSpPr>
        <p:spPr>
          <a:xfrm>
            <a:off x="7661714" y="3395752"/>
            <a:ext cx="3384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>
              <a:defRPr sz="2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/>
              <a:t>Suramérica Oriental</a:t>
            </a:r>
          </a:p>
        </p:txBody>
      </p:sp>
      <p:grpSp>
        <p:nvGrpSpPr>
          <p:cNvPr id="35" name="Grupo 34">
            <a:extLst>
              <a:ext uri="{FF2B5EF4-FFF2-40B4-BE49-F238E27FC236}">
                <a16:creationId xmlns:a16="http://schemas.microsoft.com/office/drawing/2014/main" id="{BE917A16-EE1C-AE29-12EA-9D9C2AFA60A4}"/>
              </a:ext>
            </a:extLst>
          </p:cNvPr>
          <p:cNvGrpSpPr/>
          <p:nvPr/>
        </p:nvGrpSpPr>
        <p:grpSpPr>
          <a:xfrm>
            <a:off x="314869" y="3860722"/>
            <a:ext cx="5181779" cy="2518611"/>
            <a:chOff x="1" y="563894"/>
            <a:chExt cx="12171901" cy="6285715"/>
          </a:xfrm>
        </p:grpSpPr>
        <p:pic>
          <p:nvPicPr>
            <p:cNvPr id="32" name="Imagen 31" descr="Imagen que contiene competencia de atletismo, bola&#10;&#10;Descripción generada automáticamente">
              <a:extLst>
                <a:ext uri="{FF2B5EF4-FFF2-40B4-BE49-F238E27FC236}">
                  <a16:creationId xmlns:a16="http://schemas.microsoft.com/office/drawing/2014/main" id="{155D1B15-5565-8DDE-01AD-A83FA1547BB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493" y="575100"/>
              <a:ext cx="10213881" cy="6257267"/>
            </a:xfrm>
            <a:prstGeom prst="rect">
              <a:avLst/>
            </a:prstGeom>
          </p:spPr>
        </p:pic>
        <p:pic>
          <p:nvPicPr>
            <p:cNvPr id="33" name="Imagen 32" descr="Captura de pantalla de un celular&#10;&#10;Descripción generada automáticamente">
              <a:extLst>
                <a:ext uri="{FF2B5EF4-FFF2-40B4-BE49-F238E27FC236}">
                  <a16:creationId xmlns:a16="http://schemas.microsoft.com/office/drawing/2014/main" id="{52891221-8925-A46D-02BF-C934C7F9BAB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563895"/>
              <a:ext cx="3187816" cy="6285714"/>
            </a:xfrm>
            <a:prstGeom prst="rect">
              <a:avLst/>
            </a:prstGeom>
          </p:spPr>
        </p:pic>
        <p:pic>
          <p:nvPicPr>
            <p:cNvPr id="34" name="Imagen 33">
              <a:extLst>
                <a:ext uri="{FF2B5EF4-FFF2-40B4-BE49-F238E27FC236}">
                  <a16:creationId xmlns:a16="http://schemas.microsoft.com/office/drawing/2014/main" id="{C5EB1D98-4544-451E-73CC-C535ADAA4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9050" y="563894"/>
              <a:ext cx="3522852" cy="6285714"/>
            </a:xfrm>
            <a:prstGeom prst="rect">
              <a:avLst/>
            </a:prstGeom>
          </p:spPr>
        </p:pic>
      </p:grpSp>
      <p:sp>
        <p:nvSpPr>
          <p:cNvPr id="36" name="CuadroTexto 35">
            <a:extLst>
              <a:ext uri="{FF2B5EF4-FFF2-40B4-BE49-F238E27FC236}">
                <a16:creationId xmlns:a16="http://schemas.microsoft.com/office/drawing/2014/main" id="{D476B78A-DC21-F102-5ACD-5E01CA74C719}"/>
              </a:ext>
            </a:extLst>
          </p:cNvPr>
          <p:cNvSpPr txBox="1"/>
          <p:nvPr/>
        </p:nvSpPr>
        <p:spPr>
          <a:xfrm>
            <a:off x="1841305" y="6380715"/>
            <a:ext cx="30620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>
              <a:defRPr sz="2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/>
              <a:t>África-España-UK</a:t>
            </a:r>
          </a:p>
        </p:txBody>
      </p:sp>
      <p:grpSp>
        <p:nvGrpSpPr>
          <p:cNvPr id="40" name="Grupo 39">
            <a:extLst>
              <a:ext uri="{FF2B5EF4-FFF2-40B4-BE49-F238E27FC236}">
                <a16:creationId xmlns:a16="http://schemas.microsoft.com/office/drawing/2014/main" id="{F7A2D5F4-D7F7-EFC4-45F4-31F8887E4D57}"/>
              </a:ext>
            </a:extLst>
          </p:cNvPr>
          <p:cNvGrpSpPr/>
          <p:nvPr/>
        </p:nvGrpSpPr>
        <p:grpSpPr>
          <a:xfrm>
            <a:off x="6084693" y="3860722"/>
            <a:ext cx="5737738" cy="2547682"/>
            <a:chOff x="1" y="563894"/>
            <a:chExt cx="12171901" cy="6295016"/>
          </a:xfrm>
        </p:grpSpPr>
        <p:pic>
          <p:nvPicPr>
            <p:cNvPr id="37" name="Imagen 36" descr="Imagen que contiene competencia de atletismo, bola&#10;&#10;Descripción generada automáticamente">
              <a:extLst>
                <a:ext uri="{FF2B5EF4-FFF2-40B4-BE49-F238E27FC236}">
                  <a16:creationId xmlns:a16="http://schemas.microsoft.com/office/drawing/2014/main" id="{86343EA6-9B2C-CC0F-CB49-3E7CA5813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612" y="576010"/>
              <a:ext cx="9982856" cy="6282900"/>
            </a:xfrm>
            <a:prstGeom prst="rect">
              <a:avLst/>
            </a:prstGeom>
          </p:spPr>
        </p:pic>
        <p:pic>
          <p:nvPicPr>
            <p:cNvPr id="38" name="Imagen 37" descr="Captura de pantalla de un celular&#10;&#10;Descripción generada automáticamente">
              <a:extLst>
                <a:ext uri="{FF2B5EF4-FFF2-40B4-BE49-F238E27FC236}">
                  <a16:creationId xmlns:a16="http://schemas.microsoft.com/office/drawing/2014/main" id="{5B7D15C4-B18D-45AD-B56D-E8900782B45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563895"/>
              <a:ext cx="3187816" cy="6285714"/>
            </a:xfrm>
            <a:prstGeom prst="rect">
              <a:avLst/>
            </a:prstGeom>
          </p:spPr>
        </p:pic>
        <p:pic>
          <p:nvPicPr>
            <p:cNvPr id="39" name="Imagen 38">
              <a:extLst>
                <a:ext uri="{FF2B5EF4-FFF2-40B4-BE49-F238E27FC236}">
                  <a16:creationId xmlns:a16="http://schemas.microsoft.com/office/drawing/2014/main" id="{1CDC52CE-E13E-8206-D119-F5524A1E913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9050" y="563894"/>
              <a:ext cx="3522852" cy="6285714"/>
            </a:xfrm>
            <a:prstGeom prst="rect">
              <a:avLst/>
            </a:prstGeom>
          </p:spPr>
        </p:pic>
      </p:grpSp>
      <p:sp>
        <p:nvSpPr>
          <p:cNvPr id="41" name="CuadroTexto 40">
            <a:extLst>
              <a:ext uri="{FF2B5EF4-FFF2-40B4-BE49-F238E27FC236}">
                <a16:creationId xmlns:a16="http://schemas.microsoft.com/office/drawing/2014/main" id="{87DCAF8F-6AD7-F265-E93B-5A6474412A66}"/>
              </a:ext>
            </a:extLst>
          </p:cNvPr>
          <p:cNvSpPr txBox="1"/>
          <p:nvPr/>
        </p:nvSpPr>
        <p:spPr>
          <a:xfrm>
            <a:off x="8439506" y="6367736"/>
            <a:ext cx="9444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>
              <a:defRPr sz="2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/>
              <a:t>Italia</a:t>
            </a:r>
          </a:p>
        </p:txBody>
      </p:sp>
      <p:pic>
        <p:nvPicPr>
          <p:cNvPr id="42" name="Imagen 7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0AFF2ABA-560B-3971-6CA5-926254A28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225681"/>
            <a:ext cx="1423988" cy="39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54A22AA0-206C-EAD8-1885-1CB1B891FE9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71195" y="225681"/>
            <a:ext cx="1157345" cy="66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506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0000"/>
    </mc:Choice>
    <mc:Fallback>
      <p:transition spd="slow" advClick="0" advTm="10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96EE38F5-111C-F1E1-6EB1-27972E353F97}"/>
              </a:ext>
            </a:extLst>
          </p:cNvPr>
          <p:cNvGrpSpPr/>
          <p:nvPr/>
        </p:nvGrpSpPr>
        <p:grpSpPr>
          <a:xfrm>
            <a:off x="1250368" y="619995"/>
            <a:ext cx="9242915" cy="4336326"/>
            <a:chOff x="1357372" y="-60941"/>
            <a:chExt cx="9242915" cy="4336326"/>
          </a:xfrm>
        </p:grpSpPr>
        <p:pic>
          <p:nvPicPr>
            <p:cNvPr id="3" name="Imagen 7" descr="Un dibujo de una persona&#10;&#10;Descripción generada automáticamente con confianza baja">
              <a:extLst>
                <a:ext uri="{FF2B5EF4-FFF2-40B4-BE49-F238E27FC236}">
                  <a16:creationId xmlns:a16="http://schemas.microsoft.com/office/drawing/2014/main" id="{6599E19B-8501-728B-1D66-D1913390E2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7372" y="228600"/>
              <a:ext cx="2343091" cy="668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388E1F80-6829-A01C-F5B4-A75E51EE8B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91073" y="-60941"/>
              <a:ext cx="1909214" cy="1103592"/>
            </a:xfrm>
            <a:prstGeom prst="rect">
              <a:avLst/>
            </a:prstGeom>
          </p:spPr>
        </p:pic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A20E1E62-B7B9-42B5-AEBF-47FB228BADFE}"/>
                </a:ext>
              </a:extLst>
            </p:cNvPr>
            <p:cNvSpPr txBox="1"/>
            <p:nvPr/>
          </p:nvSpPr>
          <p:spPr>
            <a:xfrm>
              <a:off x="4349809" y="2705725"/>
              <a:ext cx="2167581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9600" dirty="0">
                  <a:solidFill>
                    <a:schemeClr val="accent1"/>
                  </a:solidFill>
                </a:rPr>
                <a:t>FIN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5996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0000"/>
    </mc:Choice>
    <mc:Fallback>
      <p:transition spd="slow" advClick="0" advTm="1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2FDA9DFD-0FA6-4786-A983-00106CEA07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647" y="1569482"/>
            <a:ext cx="1193766" cy="958062"/>
          </a:xfrm>
          <a:prstGeom prst="rect">
            <a:avLst/>
          </a:prstGeom>
        </p:spPr>
      </p:pic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id="{10346791-7F60-4DB0-84FD-FC88E8A1F2B7}"/>
              </a:ext>
            </a:extLst>
          </p:cNvPr>
          <p:cNvSpPr/>
          <p:nvPr/>
        </p:nvSpPr>
        <p:spPr>
          <a:xfrm>
            <a:off x="1615149" y="2147730"/>
            <a:ext cx="181074" cy="284015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0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E004CC13-8F43-4CDA-8215-3BDBEF38124D}"/>
              </a:ext>
            </a:extLst>
          </p:cNvPr>
          <p:cNvSpPr/>
          <p:nvPr/>
        </p:nvSpPr>
        <p:spPr>
          <a:xfrm>
            <a:off x="202769" y="1493523"/>
            <a:ext cx="1371422" cy="1165372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errar llave 23">
            <a:extLst>
              <a:ext uri="{FF2B5EF4-FFF2-40B4-BE49-F238E27FC236}">
                <a16:creationId xmlns:a16="http://schemas.microsoft.com/office/drawing/2014/main" id="{08E08648-526F-46F1-80D9-AC120087EB50}"/>
              </a:ext>
            </a:extLst>
          </p:cNvPr>
          <p:cNvSpPr/>
          <p:nvPr/>
        </p:nvSpPr>
        <p:spPr>
          <a:xfrm rot="5400000">
            <a:off x="851221" y="2209550"/>
            <a:ext cx="75629" cy="1152778"/>
          </a:xfrm>
          <a:prstGeom prst="rightBrace">
            <a:avLst>
              <a:gd name="adj1" fmla="val 8333"/>
              <a:gd name="adj2" fmla="val 5364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C656A543-6FB5-42E9-A883-5F17512D7190}"/>
              </a:ext>
            </a:extLst>
          </p:cNvPr>
          <p:cNvSpPr txBox="1"/>
          <p:nvPr/>
        </p:nvSpPr>
        <p:spPr>
          <a:xfrm>
            <a:off x="457777" y="2912985"/>
            <a:ext cx="1031949" cy="39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Misiones satelitales</a:t>
            </a:r>
            <a:endParaRPr lang="es-CO" sz="1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7" name="Grupo 146">
            <a:extLst>
              <a:ext uri="{FF2B5EF4-FFF2-40B4-BE49-F238E27FC236}">
                <a16:creationId xmlns:a16="http://schemas.microsoft.com/office/drawing/2014/main" id="{697806D8-F0A4-70D5-8C68-E0B20A48B94B}"/>
              </a:ext>
            </a:extLst>
          </p:cNvPr>
          <p:cNvGrpSpPr/>
          <p:nvPr/>
        </p:nvGrpSpPr>
        <p:grpSpPr>
          <a:xfrm>
            <a:off x="1819420" y="758617"/>
            <a:ext cx="10116449" cy="3028967"/>
            <a:chOff x="1465243" y="545260"/>
            <a:chExt cx="10812242" cy="3261198"/>
          </a:xfrm>
        </p:grpSpPr>
        <p:sp>
          <p:nvSpPr>
            <p:cNvPr id="78" name="Diagrama de flujo: disco magnético 77">
              <a:extLst>
                <a:ext uri="{FF2B5EF4-FFF2-40B4-BE49-F238E27FC236}">
                  <a16:creationId xmlns:a16="http://schemas.microsoft.com/office/drawing/2014/main" id="{E2678077-3128-4B00-8988-7E48546C7715}"/>
                </a:ext>
              </a:extLst>
            </p:cNvPr>
            <p:cNvSpPr/>
            <p:nvPr/>
          </p:nvSpPr>
          <p:spPr>
            <a:xfrm>
              <a:off x="1839124" y="2091968"/>
              <a:ext cx="329226" cy="226075"/>
            </a:xfrm>
            <a:prstGeom prst="flowChartMagneticDisk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Diagrama de flujo: disco magnético 79">
              <a:extLst>
                <a:ext uri="{FF2B5EF4-FFF2-40B4-BE49-F238E27FC236}">
                  <a16:creationId xmlns:a16="http://schemas.microsoft.com/office/drawing/2014/main" id="{A9D16741-4FBB-451E-8369-300F94A31A5F}"/>
                </a:ext>
              </a:extLst>
            </p:cNvPr>
            <p:cNvSpPr/>
            <p:nvPr/>
          </p:nvSpPr>
          <p:spPr>
            <a:xfrm>
              <a:off x="1846115" y="3421168"/>
              <a:ext cx="329226" cy="226075"/>
            </a:xfrm>
            <a:prstGeom prst="flowChartMagneticDisk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Diagrama de flujo: disco magnético 80">
              <a:extLst>
                <a:ext uri="{FF2B5EF4-FFF2-40B4-BE49-F238E27FC236}">
                  <a16:creationId xmlns:a16="http://schemas.microsoft.com/office/drawing/2014/main" id="{83C2D56C-C26D-407F-BB4C-FE64B1D8ED0A}"/>
                </a:ext>
              </a:extLst>
            </p:cNvPr>
            <p:cNvSpPr/>
            <p:nvPr/>
          </p:nvSpPr>
          <p:spPr>
            <a:xfrm>
              <a:off x="1846115" y="2361578"/>
              <a:ext cx="329226" cy="226075"/>
            </a:xfrm>
            <a:prstGeom prst="flowChartMagneticDisk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Diagrama de flujo: disco magnético 81">
              <a:extLst>
                <a:ext uri="{FF2B5EF4-FFF2-40B4-BE49-F238E27FC236}">
                  <a16:creationId xmlns:a16="http://schemas.microsoft.com/office/drawing/2014/main" id="{980E198D-C888-463E-B65F-5EFCEF4BAB75}"/>
                </a:ext>
              </a:extLst>
            </p:cNvPr>
            <p:cNvSpPr/>
            <p:nvPr/>
          </p:nvSpPr>
          <p:spPr>
            <a:xfrm>
              <a:off x="1839124" y="2625847"/>
              <a:ext cx="329226" cy="226075"/>
            </a:xfrm>
            <a:prstGeom prst="flowChartMagneticDisk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Diagrama de flujo: disco magnético 82">
              <a:extLst>
                <a:ext uri="{FF2B5EF4-FFF2-40B4-BE49-F238E27FC236}">
                  <a16:creationId xmlns:a16="http://schemas.microsoft.com/office/drawing/2014/main" id="{DBEBEC59-A11B-4B9E-A630-9036E8233D45}"/>
                </a:ext>
              </a:extLst>
            </p:cNvPr>
            <p:cNvSpPr/>
            <p:nvPr/>
          </p:nvSpPr>
          <p:spPr>
            <a:xfrm>
              <a:off x="1836590" y="2883628"/>
              <a:ext cx="329226" cy="226075"/>
            </a:xfrm>
            <a:prstGeom prst="flowChartMagneticDisk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Diagrama de flujo: disco magnético 83">
              <a:extLst>
                <a:ext uri="{FF2B5EF4-FFF2-40B4-BE49-F238E27FC236}">
                  <a16:creationId xmlns:a16="http://schemas.microsoft.com/office/drawing/2014/main" id="{114C756B-5523-4C77-84BE-8D9AB2F935C6}"/>
                </a:ext>
              </a:extLst>
            </p:cNvPr>
            <p:cNvSpPr/>
            <p:nvPr/>
          </p:nvSpPr>
          <p:spPr>
            <a:xfrm>
              <a:off x="1847602" y="3147666"/>
              <a:ext cx="329226" cy="226075"/>
            </a:xfrm>
            <a:prstGeom prst="flowChartMagneticDisk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Rectángulo: esquinas redondeadas 84">
              <a:extLst>
                <a:ext uri="{FF2B5EF4-FFF2-40B4-BE49-F238E27FC236}">
                  <a16:creationId xmlns:a16="http://schemas.microsoft.com/office/drawing/2014/main" id="{AF152148-B155-458D-AA7C-EBE8BBFF0156}"/>
                </a:ext>
              </a:extLst>
            </p:cNvPr>
            <p:cNvSpPr/>
            <p:nvPr/>
          </p:nvSpPr>
          <p:spPr>
            <a:xfrm>
              <a:off x="1690992" y="774204"/>
              <a:ext cx="660758" cy="293977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17B38FCC-FDD3-4474-95AE-031016B8D2F4}"/>
                </a:ext>
              </a:extLst>
            </p:cNvPr>
            <p:cNvSpPr txBox="1"/>
            <p:nvPr/>
          </p:nvSpPr>
          <p:spPr>
            <a:xfrm>
              <a:off x="1629123" y="734425"/>
              <a:ext cx="812913" cy="1538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Aerosoles, </a:t>
              </a:r>
              <a:r>
                <a:rPr lang="es-CO" sz="1000" dirty="0">
                  <a:latin typeface="Arial" panose="020B0604020202020204" pitchFamily="34" charset="0"/>
                  <a:cs typeface="Arial" panose="020B0604020202020204" pitchFamily="34" charset="0"/>
                </a:rPr>
                <a:t>9 archivos, </a:t>
              </a:r>
              <a:r>
                <a:rPr kumimoji="0" lang="es-CO" sz="9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Tipo de Producto   L2__AER_AI, Nivel </a:t>
              </a:r>
              <a:r>
                <a:rPr kumimoji="0" lang="es-CO" sz="9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deprocesamiento</a:t>
              </a:r>
              <a:r>
                <a:rPr kumimoji="0" lang="es-CO" sz="9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L2</a:t>
              </a:r>
            </a:p>
            <a:p>
              <a:endParaRPr lang="es-CO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Flecha: a la derecha 86">
              <a:extLst>
                <a:ext uri="{FF2B5EF4-FFF2-40B4-BE49-F238E27FC236}">
                  <a16:creationId xmlns:a16="http://schemas.microsoft.com/office/drawing/2014/main" id="{519EE9AA-10D2-4048-AD37-155CA50B34B5}"/>
                </a:ext>
              </a:extLst>
            </p:cNvPr>
            <p:cNvSpPr/>
            <p:nvPr/>
          </p:nvSpPr>
          <p:spPr>
            <a:xfrm>
              <a:off x="2415228" y="2100497"/>
              <a:ext cx="206989" cy="307777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Rectángulo: esquinas redondeadas 31">
              <a:extLst>
                <a:ext uri="{FF2B5EF4-FFF2-40B4-BE49-F238E27FC236}">
                  <a16:creationId xmlns:a16="http://schemas.microsoft.com/office/drawing/2014/main" id="{0C474694-1C14-3EF5-B55E-EB09AD5E841E}"/>
                </a:ext>
              </a:extLst>
            </p:cNvPr>
            <p:cNvSpPr/>
            <p:nvPr/>
          </p:nvSpPr>
          <p:spPr>
            <a:xfrm>
              <a:off x="2681900" y="1622082"/>
              <a:ext cx="1792859" cy="127380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9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Instala</a:t>
              </a:r>
              <a:r>
                <a:rPr lang="es-CO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</a:p>
            <a:p>
              <a:r>
                <a:rPr lang="es-CO" sz="9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Visan</a:t>
              </a:r>
              <a:r>
                <a:rPr lang="es-CO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kumimoji="0" lang="es-ES" altLang="es-CO" sz="900" b="0" i="0" u="none" strike="noStrike" cap="none" normalizeH="0" baseline="0" dirty="0">
                  <a:ln>
                    <a:noFill/>
                  </a:ln>
                  <a:solidFill>
                    <a:srgbClr val="202124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para </a:t>
              </a:r>
              <a:r>
                <a:rPr kumimoji="0" lang="es-ES" altLang="es-CO" sz="900" b="0" i="0" u="none" strike="noStrike" cap="none" normalizeH="0" baseline="0" dirty="0" err="1">
                  <a:ln>
                    <a:noFill/>
                  </a:ln>
                  <a:solidFill>
                    <a:srgbClr val="202124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er</a:t>
              </a:r>
              <a:r>
                <a:rPr kumimoji="0" lang="es-ES" altLang="es-CO" sz="900" b="0" i="0" u="none" strike="noStrike" cap="none" normalizeH="0" baseline="0" dirty="0">
                  <a:ln>
                    <a:noFill/>
                  </a:ln>
                  <a:solidFill>
                    <a:srgbClr val="202124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datos de productos de instrumentos atmosféricos</a:t>
              </a:r>
              <a:endParaRPr lang="es-CO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s-CO" sz="9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Conda</a:t>
              </a:r>
              <a:r>
                <a:rPr lang="es-CO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r>
                <a:rPr lang="es-ES" altLang="es-CO" sz="900" dirty="0">
                  <a:solidFill>
                    <a:srgbClr val="20212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administrador de paquetes </a:t>
              </a:r>
              <a:endParaRPr lang="es-CO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s-CO" sz="9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Harp</a:t>
              </a:r>
              <a:r>
                <a:rPr lang="es-CO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kumimoji="0" lang="es-CO" altLang="es-CO" sz="900" b="0" i="0" u="none" strike="noStrike" cap="none" normalizeH="0" baseline="0" dirty="0">
                  <a:ln>
                    <a:noFill/>
                  </a:ln>
                  <a:solidFill>
                    <a:srgbClr val="22222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armonización de datos para los formatos de observación de la Tierra</a:t>
              </a:r>
              <a:endParaRPr lang="es-CO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CuadroTexto 33">
              <a:extLst>
                <a:ext uri="{FF2B5EF4-FFF2-40B4-BE49-F238E27FC236}">
                  <a16:creationId xmlns:a16="http://schemas.microsoft.com/office/drawing/2014/main" id="{1B084472-602D-CFEF-27CE-530E0DD9E681}"/>
                </a:ext>
              </a:extLst>
            </p:cNvPr>
            <p:cNvSpPr txBox="1"/>
            <p:nvPr/>
          </p:nvSpPr>
          <p:spPr>
            <a:xfrm>
              <a:off x="4853101" y="2193411"/>
              <a:ext cx="606407" cy="2982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200" dirty="0">
                  <a:latin typeface="Arial" panose="020B0604020202020204" pitchFamily="34" charset="0"/>
                  <a:cs typeface="Arial" panose="020B0604020202020204" pitchFamily="34" charset="0"/>
                </a:rPr>
                <a:t>Visan</a:t>
              </a:r>
            </a:p>
          </p:txBody>
        </p:sp>
        <p:sp>
          <p:nvSpPr>
            <p:cNvPr id="35" name="Flecha: a la derecha 34">
              <a:extLst>
                <a:ext uri="{FF2B5EF4-FFF2-40B4-BE49-F238E27FC236}">
                  <a16:creationId xmlns:a16="http://schemas.microsoft.com/office/drawing/2014/main" id="{6E3B1FD4-2FEF-C993-42F7-05FE64964CD2}"/>
                </a:ext>
              </a:extLst>
            </p:cNvPr>
            <p:cNvSpPr/>
            <p:nvPr/>
          </p:nvSpPr>
          <p:spPr>
            <a:xfrm>
              <a:off x="4580582" y="2175224"/>
              <a:ext cx="206989" cy="307777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Rectángulo: esquinas redondeadas 35">
              <a:extLst>
                <a:ext uri="{FF2B5EF4-FFF2-40B4-BE49-F238E27FC236}">
                  <a16:creationId xmlns:a16="http://schemas.microsoft.com/office/drawing/2014/main" id="{007FBDA7-A6FE-5276-1FA2-1C075904285E}"/>
                </a:ext>
              </a:extLst>
            </p:cNvPr>
            <p:cNvSpPr/>
            <p:nvPr/>
          </p:nvSpPr>
          <p:spPr>
            <a:xfrm>
              <a:off x="4937367" y="2175224"/>
              <a:ext cx="467972" cy="30777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38" name="Imagen 37" descr="Imagen que contiene Texto&#10;&#10;Descripción generada automáticamente">
              <a:extLst>
                <a:ext uri="{FF2B5EF4-FFF2-40B4-BE49-F238E27FC236}">
                  <a16:creationId xmlns:a16="http://schemas.microsoft.com/office/drawing/2014/main" id="{2C8053BE-958D-0621-730F-54166C5F6E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3567" y="1320990"/>
              <a:ext cx="1130772" cy="845596"/>
            </a:xfrm>
            <a:prstGeom prst="rect">
              <a:avLst/>
            </a:prstGeom>
          </p:spPr>
        </p:pic>
        <p:pic>
          <p:nvPicPr>
            <p:cNvPr id="39" name="Imagen 38" descr="Interfaz de usuario gráfica&#10;&#10;Descripción generada automáticamente">
              <a:extLst>
                <a:ext uri="{FF2B5EF4-FFF2-40B4-BE49-F238E27FC236}">
                  <a16:creationId xmlns:a16="http://schemas.microsoft.com/office/drawing/2014/main" id="{9B907501-3FDA-43A9-6B6D-B61FFD63DB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9665" y="2691841"/>
              <a:ext cx="709847" cy="843849"/>
            </a:xfrm>
            <a:prstGeom prst="rect">
              <a:avLst/>
            </a:prstGeom>
          </p:spPr>
        </p:pic>
        <p:sp>
          <p:nvSpPr>
            <p:cNvPr id="40" name="Rectángulo: esquinas redondeadas 39">
              <a:extLst>
                <a:ext uri="{FF2B5EF4-FFF2-40B4-BE49-F238E27FC236}">
                  <a16:creationId xmlns:a16="http://schemas.microsoft.com/office/drawing/2014/main" id="{B3634963-3258-E72D-495B-C14940B26893}"/>
                </a:ext>
              </a:extLst>
            </p:cNvPr>
            <p:cNvSpPr/>
            <p:nvPr/>
          </p:nvSpPr>
          <p:spPr>
            <a:xfrm>
              <a:off x="5728226" y="1090886"/>
              <a:ext cx="1299371" cy="121241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41" name="CuadroTexto 40">
              <a:extLst>
                <a:ext uri="{FF2B5EF4-FFF2-40B4-BE49-F238E27FC236}">
                  <a16:creationId xmlns:a16="http://schemas.microsoft.com/office/drawing/2014/main" id="{48F2781C-AEBD-F93D-9F72-4BA7DC81C4EE}"/>
                </a:ext>
              </a:extLst>
            </p:cNvPr>
            <p:cNvSpPr txBox="1"/>
            <p:nvPr/>
          </p:nvSpPr>
          <p:spPr>
            <a:xfrm>
              <a:off x="5871892" y="1035265"/>
              <a:ext cx="1089973" cy="3313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1400" dirty="0">
                  <a:latin typeface="Arial" panose="020B0604020202020204" pitchFamily="34" charset="0"/>
                  <a:cs typeface="Arial" panose="020B0604020202020204" pitchFamily="34" charset="0"/>
                </a:rPr>
                <a:t>Metadatos</a:t>
              </a:r>
            </a:p>
          </p:txBody>
        </p:sp>
        <p:sp>
          <p:nvSpPr>
            <p:cNvPr id="43" name="Rectángulo: esquinas redondeadas 42">
              <a:extLst>
                <a:ext uri="{FF2B5EF4-FFF2-40B4-BE49-F238E27FC236}">
                  <a16:creationId xmlns:a16="http://schemas.microsoft.com/office/drawing/2014/main" id="{2F8620A0-F27C-0DA6-3389-FA19E3F0690B}"/>
                </a:ext>
              </a:extLst>
            </p:cNvPr>
            <p:cNvSpPr/>
            <p:nvPr/>
          </p:nvSpPr>
          <p:spPr>
            <a:xfrm>
              <a:off x="5849869" y="2426917"/>
              <a:ext cx="973275" cy="121241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44" name="CuadroTexto 43">
              <a:extLst>
                <a:ext uri="{FF2B5EF4-FFF2-40B4-BE49-F238E27FC236}">
                  <a16:creationId xmlns:a16="http://schemas.microsoft.com/office/drawing/2014/main" id="{461461CF-D310-5202-08D4-65AF8FAFDCAF}"/>
                </a:ext>
              </a:extLst>
            </p:cNvPr>
            <p:cNvSpPr txBox="1"/>
            <p:nvPr/>
          </p:nvSpPr>
          <p:spPr>
            <a:xfrm>
              <a:off x="5851349" y="2400656"/>
              <a:ext cx="1059135" cy="3313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s-CO"/>
              </a:defPPr>
              <a:lvl1pPr>
                <a:defRPr sz="1400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s-CO" dirty="0"/>
                <a:t>Productos</a:t>
              </a:r>
            </a:p>
          </p:txBody>
        </p:sp>
        <p:sp>
          <p:nvSpPr>
            <p:cNvPr id="45" name="Flecha: a la derecha 44">
              <a:extLst>
                <a:ext uri="{FF2B5EF4-FFF2-40B4-BE49-F238E27FC236}">
                  <a16:creationId xmlns:a16="http://schemas.microsoft.com/office/drawing/2014/main" id="{F6C190A8-053D-8280-E14C-2CC73E9564D7}"/>
                </a:ext>
              </a:extLst>
            </p:cNvPr>
            <p:cNvSpPr/>
            <p:nvPr/>
          </p:nvSpPr>
          <p:spPr>
            <a:xfrm>
              <a:off x="5451601" y="2175224"/>
              <a:ext cx="206989" cy="307777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Rectángulo 45">
              <a:extLst>
                <a:ext uri="{FF2B5EF4-FFF2-40B4-BE49-F238E27FC236}">
                  <a16:creationId xmlns:a16="http://schemas.microsoft.com/office/drawing/2014/main" id="{027FC50B-EEF0-27B9-F976-C087236EC511}"/>
                </a:ext>
              </a:extLst>
            </p:cNvPr>
            <p:cNvSpPr/>
            <p:nvPr/>
          </p:nvSpPr>
          <p:spPr>
            <a:xfrm>
              <a:off x="5658589" y="882715"/>
              <a:ext cx="1400459" cy="2845523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8" name="Imagen 47">
              <a:extLst>
                <a:ext uri="{FF2B5EF4-FFF2-40B4-BE49-F238E27FC236}">
                  <a16:creationId xmlns:a16="http://schemas.microsoft.com/office/drawing/2014/main" id="{46862B95-4281-4A9A-8793-15AB65D821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0563" y="1188557"/>
              <a:ext cx="1059013" cy="590797"/>
            </a:xfrm>
            <a:prstGeom prst="rect">
              <a:avLst/>
            </a:prstGeom>
          </p:spPr>
        </p:pic>
        <p:sp>
          <p:nvSpPr>
            <p:cNvPr id="49" name="Rectángulo: esquinas redondeadas 48">
              <a:extLst>
                <a:ext uri="{FF2B5EF4-FFF2-40B4-BE49-F238E27FC236}">
                  <a16:creationId xmlns:a16="http://schemas.microsoft.com/office/drawing/2014/main" id="{06F61C22-5EE0-876B-8091-8A510B7F0A33}"/>
                </a:ext>
              </a:extLst>
            </p:cNvPr>
            <p:cNvSpPr/>
            <p:nvPr/>
          </p:nvSpPr>
          <p:spPr>
            <a:xfrm>
              <a:off x="7437619" y="774204"/>
              <a:ext cx="1184940" cy="176597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50" name="CuadroTexto 49">
              <a:extLst>
                <a:ext uri="{FF2B5EF4-FFF2-40B4-BE49-F238E27FC236}">
                  <a16:creationId xmlns:a16="http://schemas.microsoft.com/office/drawing/2014/main" id="{40C88731-9F3E-3D29-E8B6-EC86C87670DC}"/>
                </a:ext>
              </a:extLst>
            </p:cNvPr>
            <p:cNvSpPr txBox="1"/>
            <p:nvPr/>
          </p:nvSpPr>
          <p:spPr>
            <a:xfrm>
              <a:off x="7556144" y="703646"/>
              <a:ext cx="1026582" cy="5633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1400" dirty="0">
                  <a:latin typeface="Arial" panose="020B0604020202020204" pitchFamily="34" charset="0"/>
                  <a:cs typeface="Arial" panose="020B0604020202020204" pitchFamily="34" charset="0"/>
                </a:rPr>
                <a:t>Índice de </a:t>
              </a:r>
            </a:p>
            <a:p>
              <a:r>
                <a:rPr lang="es-CO" sz="1400" dirty="0">
                  <a:latin typeface="Arial" panose="020B0604020202020204" pitchFamily="34" charset="0"/>
                  <a:cs typeface="Arial" panose="020B0604020202020204" pitchFamily="34" charset="0"/>
                </a:rPr>
                <a:t>aerosoles</a:t>
              </a:r>
            </a:p>
          </p:txBody>
        </p:sp>
        <p:sp>
          <p:nvSpPr>
            <p:cNvPr id="51" name="Flecha: a la derecha 50">
              <a:extLst>
                <a:ext uri="{FF2B5EF4-FFF2-40B4-BE49-F238E27FC236}">
                  <a16:creationId xmlns:a16="http://schemas.microsoft.com/office/drawing/2014/main" id="{A1D3DB83-52D8-F89F-9225-67227FCD60A3}"/>
                </a:ext>
              </a:extLst>
            </p:cNvPr>
            <p:cNvSpPr/>
            <p:nvPr/>
          </p:nvSpPr>
          <p:spPr>
            <a:xfrm>
              <a:off x="7108103" y="1592570"/>
              <a:ext cx="206989" cy="307777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3" name="Imagen 52">
              <a:extLst>
                <a:ext uri="{FF2B5EF4-FFF2-40B4-BE49-F238E27FC236}">
                  <a16:creationId xmlns:a16="http://schemas.microsoft.com/office/drawing/2014/main" id="{1DC7C1A5-F902-F709-058F-7E016E2AF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6067" y="1908386"/>
              <a:ext cx="897432" cy="505126"/>
            </a:xfrm>
            <a:prstGeom prst="rect">
              <a:avLst/>
            </a:prstGeom>
          </p:spPr>
        </p:pic>
        <p:pic>
          <p:nvPicPr>
            <p:cNvPr id="55" name="Imagen 54">
              <a:extLst>
                <a:ext uri="{FF2B5EF4-FFF2-40B4-BE49-F238E27FC236}">
                  <a16:creationId xmlns:a16="http://schemas.microsoft.com/office/drawing/2014/main" id="{A71B4133-E0FB-09A7-A6DD-CF7548DE2D0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4962" y="2971455"/>
              <a:ext cx="1117366" cy="690085"/>
            </a:xfrm>
            <a:prstGeom prst="rect">
              <a:avLst/>
            </a:prstGeom>
          </p:spPr>
        </p:pic>
        <p:sp>
          <p:nvSpPr>
            <p:cNvPr id="56" name="Flecha: a la derecha 55">
              <a:extLst>
                <a:ext uri="{FF2B5EF4-FFF2-40B4-BE49-F238E27FC236}">
                  <a16:creationId xmlns:a16="http://schemas.microsoft.com/office/drawing/2014/main" id="{9078EAFF-E4FB-5BA7-AB60-D0F7AAA278A2}"/>
                </a:ext>
              </a:extLst>
            </p:cNvPr>
            <p:cNvSpPr/>
            <p:nvPr/>
          </p:nvSpPr>
          <p:spPr>
            <a:xfrm>
              <a:off x="7119611" y="3064849"/>
              <a:ext cx="206989" cy="307777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8" name="Imagen 57">
              <a:extLst>
                <a:ext uri="{FF2B5EF4-FFF2-40B4-BE49-F238E27FC236}">
                  <a16:creationId xmlns:a16="http://schemas.microsoft.com/office/drawing/2014/main" id="{3446D187-358E-B187-79D6-05BE78ABCD9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1010" y="1731490"/>
              <a:ext cx="2197274" cy="1346439"/>
            </a:xfrm>
            <a:prstGeom prst="rect">
              <a:avLst/>
            </a:prstGeom>
          </p:spPr>
        </p:pic>
        <p:sp>
          <p:nvSpPr>
            <p:cNvPr id="61" name="Rectángulo: esquinas redondeadas 60">
              <a:extLst>
                <a:ext uri="{FF2B5EF4-FFF2-40B4-BE49-F238E27FC236}">
                  <a16:creationId xmlns:a16="http://schemas.microsoft.com/office/drawing/2014/main" id="{2814BCD3-F074-D759-E19B-167430045FD7}"/>
                </a:ext>
              </a:extLst>
            </p:cNvPr>
            <p:cNvSpPr/>
            <p:nvPr/>
          </p:nvSpPr>
          <p:spPr>
            <a:xfrm>
              <a:off x="7462313" y="2572448"/>
              <a:ext cx="1262358" cy="115579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70" name="CuadroTexto 69">
              <a:extLst>
                <a:ext uri="{FF2B5EF4-FFF2-40B4-BE49-F238E27FC236}">
                  <a16:creationId xmlns:a16="http://schemas.microsoft.com/office/drawing/2014/main" id="{761EAA49-9A28-5BD4-E47F-7693703F3026}"/>
                </a:ext>
              </a:extLst>
            </p:cNvPr>
            <p:cNvSpPr txBox="1"/>
            <p:nvPr/>
          </p:nvSpPr>
          <p:spPr>
            <a:xfrm>
              <a:off x="7378834" y="2522919"/>
              <a:ext cx="1366251" cy="497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200" dirty="0">
                  <a:latin typeface="Arial" panose="020B0604020202020204" pitchFamily="34" charset="0"/>
                  <a:cs typeface="Arial" panose="020B0604020202020204" pitchFamily="34" charset="0"/>
                </a:rPr>
                <a:t>Una sola franja polo a polo</a:t>
              </a:r>
            </a:p>
          </p:txBody>
        </p:sp>
        <p:sp>
          <p:nvSpPr>
            <p:cNvPr id="73" name="CuadroTexto 72">
              <a:extLst>
                <a:ext uri="{FF2B5EF4-FFF2-40B4-BE49-F238E27FC236}">
                  <a16:creationId xmlns:a16="http://schemas.microsoft.com/office/drawing/2014/main" id="{3A59E1C5-E853-8DD7-4480-B5C16A751367}"/>
                </a:ext>
              </a:extLst>
            </p:cNvPr>
            <p:cNvSpPr txBox="1"/>
            <p:nvPr/>
          </p:nvSpPr>
          <p:spPr>
            <a:xfrm>
              <a:off x="8903103" y="2303302"/>
              <a:ext cx="650863" cy="463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Harp</a:t>
              </a:r>
              <a:r>
                <a:rPr lang="es-CO" sz="1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CO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merge</a:t>
              </a:r>
              <a:endParaRPr lang="es-CO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Flecha: a la derecha 73">
              <a:extLst>
                <a:ext uri="{FF2B5EF4-FFF2-40B4-BE49-F238E27FC236}">
                  <a16:creationId xmlns:a16="http://schemas.microsoft.com/office/drawing/2014/main" id="{B73C3481-5FF4-9EB7-0E8B-40AD7FF415E9}"/>
                </a:ext>
              </a:extLst>
            </p:cNvPr>
            <p:cNvSpPr/>
            <p:nvPr/>
          </p:nvSpPr>
          <p:spPr>
            <a:xfrm>
              <a:off x="8671321" y="2329113"/>
              <a:ext cx="206989" cy="307777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Rectángulo: esquinas redondeadas 74">
              <a:extLst>
                <a:ext uri="{FF2B5EF4-FFF2-40B4-BE49-F238E27FC236}">
                  <a16:creationId xmlns:a16="http://schemas.microsoft.com/office/drawing/2014/main" id="{ADB69AC9-C182-0053-9769-73D1BFE5A03F}"/>
                </a:ext>
              </a:extLst>
            </p:cNvPr>
            <p:cNvSpPr/>
            <p:nvPr/>
          </p:nvSpPr>
          <p:spPr>
            <a:xfrm>
              <a:off x="8911076" y="2293205"/>
              <a:ext cx="739070" cy="47552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76" name="Rectángulo: esquinas redondeadas 75">
              <a:extLst>
                <a:ext uri="{FF2B5EF4-FFF2-40B4-BE49-F238E27FC236}">
                  <a16:creationId xmlns:a16="http://schemas.microsoft.com/office/drawing/2014/main" id="{D84E147D-F3CC-844B-8EE8-2457DCDEA91E}"/>
                </a:ext>
              </a:extLst>
            </p:cNvPr>
            <p:cNvSpPr/>
            <p:nvPr/>
          </p:nvSpPr>
          <p:spPr>
            <a:xfrm>
              <a:off x="9719955" y="1026411"/>
              <a:ext cx="2438137" cy="214817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77" name="CuadroTexto 76">
              <a:extLst>
                <a:ext uri="{FF2B5EF4-FFF2-40B4-BE49-F238E27FC236}">
                  <a16:creationId xmlns:a16="http://schemas.microsoft.com/office/drawing/2014/main" id="{2C8FC010-07D6-4CF4-C854-BBBD6871F317}"/>
                </a:ext>
              </a:extLst>
            </p:cNvPr>
            <p:cNvSpPr txBox="1"/>
            <p:nvPr/>
          </p:nvSpPr>
          <p:spPr>
            <a:xfrm>
              <a:off x="9771617" y="1085159"/>
              <a:ext cx="2290354" cy="629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600" dirty="0">
                  <a:latin typeface="Arial" panose="020B0604020202020204" pitchFamily="34" charset="0"/>
                  <a:cs typeface="Arial" panose="020B0604020202020204" pitchFamily="34" charset="0"/>
                </a:rPr>
                <a:t>Todas las franjas del mundo polo a polo</a:t>
              </a:r>
            </a:p>
          </p:txBody>
        </p:sp>
        <p:sp>
          <p:nvSpPr>
            <p:cNvPr id="143" name="Flecha: a la derecha 142">
              <a:extLst>
                <a:ext uri="{FF2B5EF4-FFF2-40B4-BE49-F238E27FC236}">
                  <a16:creationId xmlns:a16="http://schemas.microsoft.com/office/drawing/2014/main" id="{6AC155C2-5EC9-0F71-8D7E-D23A2869F064}"/>
                </a:ext>
              </a:extLst>
            </p:cNvPr>
            <p:cNvSpPr/>
            <p:nvPr/>
          </p:nvSpPr>
          <p:spPr>
            <a:xfrm>
              <a:off x="9494999" y="2318070"/>
              <a:ext cx="206989" cy="307777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5" name="CuadroTexto 144">
              <a:extLst>
                <a:ext uri="{FF2B5EF4-FFF2-40B4-BE49-F238E27FC236}">
                  <a16:creationId xmlns:a16="http://schemas.microsoft.com/office/drawing/2014/main" id="{7C1316B1-5B7F-6427-CC1B-5FC78F87C3CF}"/>
                </a:ext>
              </a:extLst>
            </p:cNvPr>
            <p:cNvSpPr txBox="1"/>
            <p:nvPr/>
          </p:nvSpPr>
          <p:spPr>
            <a:xfrm>
              <a:off x="5641888" y="545260"/>
              <a:ext cx="1746150" cy="397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AEROSOLES</a:t>
              </a:r>
            </a:p>
          </p:txBody>
        </p:sp>
        <p:sp>
          <p:nvSpPr>
            <p:cNvPr id="146" name="Rectángulo 145">
              <a:extLst>
                <a:ext uri="{FF2B5EF4-FFF2-40B4-BE49-F238E27FC236}">
                  <a16:creationId xmlns:a16="http://schemas.microsoft.com/office/drawing/2014/main" id="{D4423600-E097-9A5F-CDF5-8BB0F28DBFA6}"/>
                </a:ext>
              </a:extLst>
            </p:cNvPr>
            <p:cNvSpPr/>
            <p:nvPr/>
          </p:nvSpPr>
          <p:spPr>
            <a:xfrm>
              <a:off x="1465243" y="582976"/>
              <a:ext cx="10812242" cy="3223482"/>
            </a:xfrm>
            <a:prstGeom prst="rect">
              <a:avLst/>
            </a:prstGeom>
            <a:noFill/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151" name="Grupo 150">
            <a:extLst>
              <a:ext uri="{FF2B5EF4-FFF2-40B4-BE49-F238E27FC236}">
                <a16:creationId xmlns:a16="http://schemas.microsoft.com/office/drawing/2014/main" id="{FB140613-3812-F462-EB73-09B833037474}"/>
              </a:ext>
            </a:extLst>
          </p:cNvPr>
          <p:cNvGrpSpPr/>
          <p:nvPr/>
        </p:nvGrpSpPr>
        <p:grpSpPr>
          <a:xfrm>
            <a:off x="1815944" y="3834821"/>
            <a:ext cx="10223656" cy="2931311"/>
            <a:chOff x="1577788" y="3784550"/>
            <a:chExt cx="10614212" cy="3073450"/>
          </a:xfrm>
        </p:grpSpPr>
        <p:sp>
          <p:nvSpPr>
            <p:cNvPr id="19" name="Diagrama de flujo: disco magnético 18">
              <a:extLst>
                <a:ext uri="{FF2B5EF4-FFF2-40B4-BE49-F238E27FC236}">
                  <a16:creationId xmlns:a16="http://schemas.microsoft.com/office/drawing/2014/main" id="{8EED2FEE-305A-7780-1F6A-78940F37A457}"/>
                </a:ext>
              </a:extLst>
            </p:cNvPr>
            <p:cNvSpPr/>
            <p:nvPr/>
          </p:nvSpPr>
          <p:spPr>
            <a:xfrm>
              <a:off x="1805762" y="5225500"/>
              <a:ext cx="329226" cy="226075"/>
            </a:xfrm>
            <a:prstGeom prst="flowChartMagneticDisk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Diagrama de flujo: disco magnético 20">
              <a:extLst>
                <a:ext uri="{FF2B5EF4-FFF2-40B4-BE49-F238E27FC236}">
                  <a16:creationId xmlns:a16="http://schemas.microsoft.com/office/drawing/2014/main" id="{BABC7273-4EDF-0F9D-E94A-EF57C189FFF5}"/>
                </a:ext>
              </a:extLst>
            </p:cNvPr>
            <p:cNvSpPr/>
            <p:nvPr/>
          </p:nvSpPr>
          <p:spPr>
            <a:xfrm>
              <a:off x="1794839" y="6564422"/>
              <a:ext cx="329226" cy="226075"/>
            </a:xfrm>
            <a:prstGeom prst="flowChartMagneticDisk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Diagrama de flujo: disco magnético 21">
              <a:extLst>
                <a:ext uri="{FF2B5EF4-FFF2-40B4-BE49-F238E27FC236}">
                  <a16:creationId xmlns:a16="http://schemas.microsoft.com/office/drawing/2014/main" id="{5E1A2453-C208-A9FE-BB0B-45C58BCEB469}"/>
                </a:ext>
              </a:extLst>
            </p:cNvPr>
            <p:cNvSpPr/>
            <p:nvPr/>
          </p:nvSpPr>
          <p:spPr>
            <a:xfrm>
              <a:off x="1812753" y="5495110"/>
              <a:ext cx="329226" cy="226075"/>
            </a:xfrm>
            <a:prstGeom prst="flowChartMagneticDisk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Diagrama de flujo: disco magnético 22">
              <a:extLst>
                <a:ext uri="{FF2B5EF4-FFF2-40B4-BE49-F238E27FC236}">
                  <a16:creationId xmlns:a16="http://schemas.microsoft.com/office/drawing/2014/main" id="{47B1C0C0-5070-6E06-8C84-00F363586DDE}"/>
                </a:ext>
              </a:extLst>
            </p:cNvPr>
            <p:cNvSpPr/>
            <p:nvPr/>
          </p:nvSpPr>
          <p:spPr>
            <a:xfrm>
              <a:off x="1805762" y="5759379"/>
              <a:ext cx="329226" cy="226075"/>
            </a:xfrm>
            <a:prstGeom prst="flowChartMagneticDisk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Diagrama de flujo: disco magnético 25">
              <a:extLst>
                <a:ext uri="{FF2B5EF4-FFF2-40B4-BE49-F238E27FC236}">
                  <a16:creationId xmlns:a16="http://schemas.microsoft.com/office/drawing/2014/main" id="{0B4F4D0E-0E59-5117-A105-67730374F9FE}"/>
                </a:ext>
              </a:extLst>
            </p:cNvPr>
            <p:cNvSpPr/>
            <p:nvPr/>
          </p:nvSpPr>
          <p:spPr>
            <a:xfrm>
              <a:off x="1803228" y="6017160"/>
              <a:ext cx="329226" cy="226075"/>
            </a:xfrm>
            <a:prstGeom prst="flowChartMagneticDisk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Diagrama de flujo: disco magnético 26">
              <a:extLst>
                <a:ext uri="{FF2B5EF4-FFF2-40B4-BE49-F238E27FC236}">
                  <a16:creationId xmlns:a16="http://schemas.microsoft.com/office/drawing/2014/main" id="{B4DC5169-7DEA-C5D3-1574-852D2DEF3F00}"/>
                </a:ext>
              </a:extLst>
            </p:cNvPr>
            <p:cNvSpPr/>
            <p:nvPr/>
          </p:nvSpPr>
          <p:spPr>
            <a:xfrm>
              <a:off x="1805762" y="6290662"/>
              <a:ext cx="329226" cy="226075"/>
            </a:xfrm>
            <a:prstGeom prst="flowChartMagneticDisk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ectángulo: esquinas redondeadas 27">
              <a:extLst>
                <a:ext uri="{FF2B5EF4-FFF2-40B4-BE49-F238E27FC236}">
                  <a16:creationId xmlns:a16="http://schemas.microsoft.com/office/drawing/2014/main" id="{05D4BBA9-B45C-8E56-1074-1E9062D23DD0}"/>
                </a:ext>
              </a:extLst>
            </p:cNvPr>
            <p:cNvSpPr/>
            <p:nvPr/>
          </p:nvSpPr>
          <p:spPr>
            <a:xfrm>
              <a:off x="1609566" y="3800448"/>
              <a:ext cx="791455" cy="301541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EEAEE970-D33B-69BA-C369-73F4194CA4B5}"/>
                </a:ext>
              </a:extLst>
            </p:cNvPr>
            <p:cNvSpPr txBox="1"/>
            <p:nvPr/>
          </p:nvSpPr>
          <p:spPr>
            <a:xfrm>
              <a:off x="1653283" y="3800448"/>
              <a:ext cx="711287" cy="1419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No2</a:t>
              </a:r>
              <a:r>
                <a:rPr lang="es-CO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r>
                <a:rPr lang="es-CO" sz="900" dirty="0">
                  <a:latin typeface="Arial" panose="020B0604020202020204" pitchFamily="34" charset="0"/>
                  <a:cs typeface="Arial" panose="020B0604020202020204" pitchFamily="34" charset="0"/>
                </a:rPr>
                <a:t>9 </a:t>
              </a:r>
              <a:r>
                <a:rPr lang="es-CO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archivos,Tipo</a:t>
              </a:r>
              <a:r>
                <a:rPr lang="es-CO" sz="900" dirty="0">
                  <a:latin typeface="Arial" panose="020B0604020202020204" pitchFamily="34" charset="0"/>
                  <a:cs typeface="Arial" panose="020B0604020202020204" pitchFamily="34" charset="0"/>
                </a:rPr>
                <a:t> de Producto   L2__NO2, Nivel de procesamiento L2</a:t>
              </a:r>
              <a:r>
                <a:rPr lang="es-CO" sz="1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89" name="Flecha: a la derecha 88">
              <a:extLst>
                <a:ext uri="{FF2B5EF4-FFF2-40B4-BE49-F238E27FC236}">
                  <a16:creationId xmlns:a16="http://schemas.microsoft.com/office/drawing/2014/main" id="{B9FB23B3-038D-766D-20B2-7C9A794D2178}"/>
                </a:ext>
              </a:extLst>
            </p:cNvPr>
            <p:cNvSpPr/>
            <p:nvPr/>
          </p:nvSpPr>
          <p:spPr>
            <a:xfrm>
              <a:off x="2428296" y="4963985"/>
              <a:ext cx="206989" cy="307777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Rectángulo: esquinas redondeadas 89">
              <a:extLst>
                <a:ext uri="{FF2B5EF4-FFF2-40B4-BE49-F238E27FC236}">
                  <a16:creationId xmlns:a16="http://schemas.microsoft.com/office/drawing/2014/main" id="{BC616703-9BF8-E8C1-8BF7-AD4A9735FF1A}"/>
                </a:ext>
              </a:extLst>
            </p:cNvPr>
            <p:cNvSpPr/>
            <p:nvPr/>
          </p:nvSpPr>
          <p:spPr>
            <a:xfrm>
              <a:off x="2694968" y="4485570"/>
              <a:ext cx="1792859" cy="127380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9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Instala</a:t>
              </a:r>
              <a:r>
                <a:rPr lang="es-CO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</a:p>
            <a:p>
              <a:r>
                <a:rPr lang="es-CO" sz="9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Visan</a:t>
              </a:r>
              <a:r>
                <a:rPr lang="es-CO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kumimoji="0" lang="es-ES" altLang="es-CO" sz="900" b="0" i="0" u="none" strike="noStrike" cap="none" normalizeH="0" baseline="0" dirty="0">
                  <a:ln>
                    <a:noFill/>
                  </a:ln>
                  <a:solidFill>
                    <a:srgbClr val="202124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para </a:t>
              </a:r>
              <a:r>
                <a:rPr kumimoji="0" lang="es-ES" altLang="es-CO" sz="900" b="0" i="0" u="none" strike="noStrike" cap="none" normalizeH="0" baseline="0" dirty="0" err="1">
                  <a:ln>
                    <a:noFill/>
                  </a:ln>
                  <a:solidFill>
                    <a:srgbClr val="202124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er</a:t>
              </a:r>
              <a:r>
                <a:rPr kumimoji="0" lang="es-ES" altLang="es-CO" sz="900" b="0" i="0" u="none" strike="noStrike" cap="none" normalizeH="0" baseline="0" dirty="0">
                  <a:ln>
                    <a:noFill/>
                  </a:ln>
                  <a:solidFill>
                    <a:srgbClr val="202124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datos de productos de instrumentos atmosféricos</a:t>
              </a:r>
              <a:endParaRPr lang="es-CO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s-CO" sz="9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Conda</a:t>
              </a:r>
              <a:r>
                <a:rPr lang="es-CO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r>
                <a:rPr lang="es-ES" altLang="es-CO" sz="900" dirty="0">
                  <a:solidFill>
                    <a:srgbClr val="20212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administrador de paquetes </a:t>
              </a:r>
              <a:endParaRPr lang="es-CO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s-CO" sz="9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Harp</a:t>
              </a:r>
              <a:r>
                <a:rPr lang="es-CO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kumimoji="0" lang="es-CO" altLang="es-CO" sz="900" b="0" i="0" u="none" strike="noStrike" cap="none" normalizeH="0" baseline="0" dirty="0">
                  <a:ln>
                    <a:noFill/>
                  </a:ln>
                  <a:solidFill>
                    <a:srgbClr val="22222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armonización de datos para los formatos de observación de la Tierra</a:t>
              </a:r>
              <a:endParaRPr lang="es-CO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CuadroTexto 92">
              <a:extLst>
                <a:ext uri="{FF2B5EF4-FFF2-40B4-BE49-F238E27FC236}">
                  <a16:creationId xmlns:a16="http://schemas.microsoft.com/office/drawing/2014/main" id="{66E42D8E-FC5E-5F8B-258B-8703E4605E7A}"/>
                </a:ext>
              </a:extLst>
            </p:cNvPr>
            <p:cNvSpPr txBox="1"/>
            <p:nvPr/>
          </p:nvSpPr>
          <p:spPr>
            <a:xfrm>
              <a:off x="4748947" y="4954265"/>
              <a:ext cx="586611" cy="2904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s-CO"/>
              </a:defPPr>
              <a:lvl1pPr>
                <a:defRPr sz="1100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s-CO" sz="1200" dirty="0"/>
                <a:t>Visan</a:t>
              </a:r>
            </a:p>
          </p:txBody>
        </p:sp>
        <p:sp>
          <p:nvSpPr>
            <p:cNvPr id="99" name="Flecha: a la derecha 98">
              <a:extLst>
                <a:ext uri="{FF2B5EF4-FFF2-40B4-BE49-F238E27FC236}">
                  <a16:creationId xmlns:a16="http://schemas.microsoft.com/office/drawing/2014/main" id="{1FC3DE35-A67B-F1E6-F1BF-8126303224C2}"/>
                </a:ext>
              </a:extLst>
            </p:cNvPr>
            <p:cNvSpPr/>
            <p:nvPr/>
          </p:nvSpPr>
          <p:spPr>
            <a:xfrm>
              <a:off x="4563953" y="4954049"/>
              <a:ext cx="206989" cy="307777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Rectángulo: esquinas redondeadas 100">
              <a:extLst>
                <a:ext uri="{FF2B5EF4-FFF2-40B4-BE49-F238E27FC236}">
                  <a16:creationId xmlns:a16="http://schemas.microsoft.com/office/drawing/2014/main" id="{069C5476-38A0-D92F-BB44-3AAE5EBC1C81}"/>
                </a:ext>
              </a:extLst>
            </p:cNvPr>
            <p:cNvSpPr/>
            <p:nvPr/>
          </p:nvSpPr>
          <p:spPr>
            <a:xfrm>
              <a:off x="4838108" y="4939846"/>
              <a:ext cx="396643" cy="30777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08" name="Rectángulo: esquinas redondeadas 107">
              <a:extLst>
                <a:ext uri="{FF2B5EF4-FFF2-40B4-BE49-F238E27FC236}">
                  <a16:creationId xmlns:a16="http://schemas.microsoft.com/office/drawing/2014/main" id="{BE600668-1C0C-568C-D693-64A4477EE24B}"/>
                </a:ext>
              </a:extLst>
            </p:cNvPr>
            <p:cNvSpPr/>
            <p:nvPr/>
          </p:nvSpPr>
          <p:spPr>
            <a:xfrm>
              <a:off x="5730429" y="4497015"/>
              <a:ext cx="973275" cy="121241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09" name="CuadroTexto 108">
              <a:extLst>
                <a:ext uri="{FF2B5EF4-FFF2-40B4-BE49-F238E27FC236}">
                  <a16:creationId xmlns:a16="http://schemas.microsoft.com/office/drawing/2014/main" id="{F6973A9B-7EA0-C54B-2D98-3DAAB65E9673}"/>
                </a:ext>
              </a:extLst>
            </p:cNvPr>
            <p:cNvSpPr txBox="1"/>
            <p:nvPr/>
          </p:nvSpPr>
          <p:spPr>
            <a:xfrm>
              <a:off x="5759006" y="4472530"/>
              <a:ext cx="1028834" cy="3227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1400" dirty="0">
                  <a:latin typeface="Arial" panose="020B0604020202020204" pitchFamily="34" charset="0"/>
                  <a:cs typeface="Arial" panose="020B0604020202020204" pitchFamily="34" charset="0"/>
                </a:rPr>
                <a:t>Productos</a:t>
              </a:r>
            </a:p>
          </p:txBody>
        </p:sp>
        <p:sp>
          <p:nvSpPr>
            <p:cNvPr id="110" name="Flecha: a la derecha 109">
              <a:extLst>
                <a:ext uri="{FF2B5EF4-FFF2-40B4-BE49-F238E27FC236}">
                  <a16:creationId xmlns:a16="http://schemas.microsoft.com/office/drawing/2014/main" id="{9912B2B6-D461-F567-C007-91BDD6D7A3C4}"/>
                </a:ext>
              </a:extLst>
            </p:cNvPr>
            <p:cNvSpPr/>
            <p:nvPr/>
          </p:nvSpPr>
          <p:spPr>
            <a:xfrm>
              <a:off x="5325366" y="4954049"/>
              <a:ext cx="206989" cy="307777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Rectángulo 110">
              <a:extLst>
                <a:ext uri="{FF2B5EF4-FFF2-40B4-BE49-F238E27FC236}">
                  <a16:creationId xmlns:a16="http://schemas.microsoft.com/office/drawing/2014/main" id="{9A4F44F5-7A17-42A2-CBE5-A3292A9DFA51}"/>
                </a:ext>
              </a:extLst>
            </p:cNvPr>
            <p:cNvSpPr/>
            <p:nvPr/>
          </p:nvSpPr>
          <p:spPr>
            <a:xfrm>
              <a:off x="5580053" y="4462584"/>
              <a:ext cx="1478995" cy="1304530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13" name="Flecha: a la derecha 112">
              <a:extLst>
                <a:ext uri="{FF2B5EF4-FFF2-40B4-BE49-F238E27FC236}">
                  <a16:creationId xmlns:a16="http://schemas.microsoft.com/office/drawing/2014/main" id="{B31CF54C-B612-E13C-F0A0-5F3B4EA1DFBF}"/>
                </a:ext>
              </a:extLst>
            </p:cNvPr>
            <p:cNvSpPr/>
            <p:nvPr/>
          </p:nvSpPr>
          <p:spPr>
            <a:xfrm>
              <a:off x="7188071" y="4867262"/>
              <a:ext cx="206989" cy="307777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6" name="Imagen 115">
              <a:extLst>
                <a:ext uri="{FF2B5EF4-FFF2-40B4-BE49-F238E27FC236}">
                  <a16:creationId xmlns:a16="http://schemas.microsoft.com/office/drawing/2014/main" id="{4977FBF4-A758-4FC5-72B2-32AE8F063C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3568" y="4781856"/>
              <a:ext cx="863276" cy="846701"/>
            </a:xfrm>
            <a:prstGeom prst="rect">
              <a:avLst/>
            </a:prstGeom>
          </p:spPr>
        </p:pic>
        <p:pic>
          <p:nvPicPr>
            <p:cNvPr id="123" name="Imagen 122">
              <a:extLst>
                <a:ext uri="{FF2B5EF4-FFF2-40B4-BE49-F238E27FC236}">
                  <a16:creationId xmlns:a16="http://schemas.microsoft.com/office/drawing/2014/main" id="{512C2945-B458-4BFD-29A7-1DA582B32C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7833" y="4999075"/>
              <a:ext cx="1095303" cy="676133"/>
            </a:xfrm>
            <a:prstGeom prst="rect">
              <a:avLst/>
            </a:prstGeom>
          </p:spPr>
        </p:pic>
        <p:sp>
          <p:nvSpPr>
            <p:cNvPr id="124" name="Rectángulo: esquinas redondeadas 123">
              <a:extLst>
                <a:ext uri="{FF2B5EF4-FFF2-40B4-BE49-F238E27FC236}">
                  <a16:creationId xmlns:a16="http://schemas.microsoft.com/office/drawing/2014/main" id="{B7BFD45E-128E-7875-CFD4-D0B08ADD5AE0}"/>
                </a:ext>
              </a:extLst>
            </p:cNvPr>
            <p:cNvSpPr/>
            <p:nvPr/>
          </p:nvSpPr>
          <p:spPr>
            <a:xfrm>
              <a:off x="7428895" y="4422833"/>
              <a:ext cx="1293030" cy="129835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27" name="CuadroTexto 126">
              <a:extLst>
                <a:ext uri="{FF2B5EF4-FFF2-40B4-BE49-F238E27FC236}">
                  <a16:creationId xmlns:a16="http://schemas.microsoft.com/office/drawing/2014/main" id="{9FCBD82F-DE6E-E6F5-58FC-74B8DD94EC99}"/>
                </a:ext>
              </a:extLst>
            </p:cNvPr>
            <p:cNvSpPr txBox="1"/>
            <p:nvPr/>
          </p:nvSpPr>
          <p:spPr>
            <a:xfrm>
              <a:off x="7419639" y="4392714"/>
              <a:ext cx="1634789" cy="548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CO"/>
              </a:defPPr>
              <a:lvl1pPr>
                <a:defRPr sz="1400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s-CO" dirty="0"/>
                <a:t>Una sola franja</a:t>
              </a:r>
            </a:p>
            <a:p>
              <a:r>
                <a:rPr lang="es-CO" dirty="0"/>
                <a:t>polo a polo</a:t>
              </a:r>
            </a:p>
          </p:txBody>
        </p:sp>
        <p:sp>
          <p:nvSpPr>
            <p:cNvPr id="128" name="CuadroTexto 127">
              <a:extLst>
                <a:ext uri="{FF2B5EF4-FFF2-40B4-BE49-F238E27FC236}">
                  <a16:creationId xmlns:a16="http://schemas.microsoft.com/office/drawing/2014/main" id="{1D0E90F8-C147-F6BD-FB95-192E944891AD}"/>
                </a:ext>
              </a:extLst>
            </p:cNvPr>
            <p:cNvSpPr txBox="1"/>
            <p:nvPr/>
          </p:nvSpPr>
          <p:spPr>
            <a:xfrm>
              <a:off x="8939682" y="4633880"/>
              <a:ext cx="642811" cy="419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Harp</a:t>
              </a:r>
              <a:r>
                <a:rPr lang="es-CO" sz="1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CO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merge</a:t>
              </a:r>
              <a:endParaRPr lang="es-CO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" name="Flecha: a la derecha 128">
              <a:extLst>
                <a:ext uri="{FF2B5EF4-FFF2-40B4-BE49-F238E27FC236}">
                  <a16:creationId xmlns:a16="http://schemas.microsoft.com/office/drawing/2014/main" id="{BD4F607D-4261-877B-903D-4E6977BB409E}"/>
                </a:ext>
              </a:extLst>
            </p:cNvPr>
            <p:cNvSpPr/>
            <p:nvPr/>
          </p:nvSpPr>
          <p:spPr>
            <a:xfrm>
              <a:off x="8771239" y="4730427"/>
              <a:ext cx="206989" cy="307777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6" name="Rectángulo: esquinas redondeadas 135">
              <a:extLst>
                <a:ext uri="{FF2B5EF4-FFF2-40B4-BE49-F238E27FC236}">
                  <a16:creationId xmlns:a16="http://schemas.microsoft.com/office/drawing/2014/main" id="{8A193A21-6F82-768D-05DF-B0A4D445537A}"/>
                </a:ext>
              </a:extLst>
            </p:cNvPr>
            <p:cNvSpPr/>
            <p:nvPr/>
          </p:nvSpPr>
          <p:spPr>
            <a:xfrm>
              <a:off x="8987264" y="4693441"/>
              <a:ext cx="446072" cy="37367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142" name="Imagen 141">
              <a:extLst>
                <a:ext uri="{FF2B5EF4-FFF2-40B4-BE49-F238E27FC236}">
                  <a16:creationId xmlns:a16="http://schemas.microsoft.com/office/drawing/2014/main" id="{FF76B415-9F6D-C082-CCC8-F6C60EF499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9418" y="4589063"/>
              <a:ext cx="2217793" cy="1373217"/>
            </a:xfrm>
            <a:prstGeom prst="rect">
              <a:avLst/>
            </a:prstGeom>
          </p:spPr>
        </p:pic>
        <p:sp>
          <p:nvSpPr>
            <p:cNvPr id="144" name="Flecha: a la derecha 143">
              <a:extLst>
                <a:ext uri="{FF2B5EF4-FFF2-40B4-BE49-F238E27FC236}">
                  <a16:creationId xmlns:a16="http://schemas.microsoft.com/office/drawing/2014/main" id="{BA994379-2F8F-1410-0682-E644E8B94026}"/>
                </a:ext>
              </a:extLst>
            </p:cNvPr>
            <p:cNvSpPr/>
            <p:nvPr/>
          </p:nvSpPr>
          <p:spPr>
            <a:xfrm>
              <a:off x="9500819" y="4732736"/>
              <a:ext cx="206989" cy="307777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8" name="CuadroTexto 147">
              <a:extLst>
                <a:ext uri="{FF2B5EF4-FFF2-40B4-BE49-F238E27FC236}">
                  <a16:creationId xmlns:a16="http://schemas.microsoft.com/office/drawing/2014/main" id="{112A2D91-858A-F08C-4E6C-91C921EE5A11}"/>
                </a:ext>
              </a:extLst>
            </p:cNvPr>
            <p:cNvSpPr txBox="1"/>
            <p:nvPr/>
          </p:nvSpPr>
          <p:spPr>
            <a:xfrm>
              <a:off x="6096000" y="3800448"/>
              <a:ext cx="684336" cy="3872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NO2</a:t>
              </a:r>
            </a:p>
          </p:txBody>
        </p:sp>
        <p:sp>
          <p:nvSpPr>
            <p:cNvPr id="149" name="Rectángulo 148">
              <a:extLst>
                <a:ext uri="{FF2B5EF4-FFF2-40B4-BE49-F238E27FC236}">
                  <a16:creationId xmlns:a16="http://schemas.microsoft.com/office/drawing/2014/main" id="{EBE26B01-3F7D-F0C8-701D-DB53F56B3115}"/>
                </a:ext>
              </a:extLst>
            </p:cNvPr>
            <p:cNvSpPr/>
            <p:nvPr/>
          </p:nvSpPr>
          <p:spPr>
            <a:xfrm>
              <a:off x="1577788" y="3784550"/>
              <a:ext cx="10614212" cy="3073450"/>
            </a:xfrm>
            <a:prstGeom prst="rect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pic>
        <p:nvPicPr>
          <p:cNvPr id="153" name="Imagen 152">
            <a:extLst>
              <a:ext uri="{FF2B5EF4-FFF2-40B4-BE49-F238E27FC236}">
                <a16:creationId xmlns:a16="http://schemas.microsoft.com/office/drawing/2014/main" id="{74722D6E-886A-B7B0-ECA8-A29A23F91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77" y="4576733"/>
            <a:ext cx="1193766" cy="958062"/>
          </a:xfrm>
          <a:prstGeom prst="rect">
            <a:avLst/>
          </a:prstGeom>
        </p:spPr>
      </p:pic>
      <p:sp>
        <p:nvSpPr>
          <p:cNvPr id="154" name="Flecha: a la derecha 153">
            <a:extLst>
              <a:ext uri="{FF2B5EF4-FFF2-40B4-BE49-F238E27FC236}">
                <a16:creationId xmlns:a16="http://schemas.microsoft.com/office/drawing/2014/main" id="{0F9BF28B-8FB4-A26E-3939-D060B52C7613}"/>
              </a:ext>
            </a:extLst>
          </p:cNvPr>
          <p:cNvSpPr/>
          <p:nvPr/>
        </p:nvSpPr>
        <p:spPr>
          <a:xfrm>
            <a:off x="1596419" y="5064936"/>
            <a:ext cx="181074" cy="284015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0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Rectángulo: esquinas redondeadas 154">
            <a:extLst>
              <a:ext uri="{FF2B5EF4-FFF2-40B4-BE49-F238E27FC236}">
                <a16:creationId xmlns:a16="http://schemas.microsoft.com/office/drawing/2014/main" id="{E8B8ED8A-EBAE-2656-12A4-25F09C67DB1D}"/>
              </a:ext>
            </a:extLst>
          </p:cNvPr>
          <p:cNvSpPr/>
          <p:nvPr/>
        </p:nvSpPr>
        <p:spPr>
          <a:xfrm>
            <a:off x="152399" y="4500774"/>
            <a:ext cx="1371422" cy="1165372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" name="Cerrar llave 155">
            <a:extLst>
              <a:ext uri="{FF2B5EF4-FFF2-40B4-BE49-F238E27FC236}">
                <a16:creationId xmlns:a16="http://schemas.microsoft.com/office/drawing/2014/main" id="{1B88F9F5-1040-46CA-8C8C-3691C3F96A74}"/>
              </a:ext>
            </a:extLst>
          </p:cNvPr>
          <p:cNvSpPr/>
          <p:nvPr/>
        </p:nvSpPr>
        <p:spPr>
          <a:xfrm rot="5400000">
            <a:off x="800851" y="5216801"/>
            <a:ext cx="75629" cy="1152778"/>
          </a:xfrm>
          <a:prstGeom prst="rightBrace">
            <a:avLst>
              <a:gd name="adj1" fmla="val 8333"/>
              <a:gd name="adj2" fmla="val 5364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7" name="CuadroTexto 156">
            <a:extLst>
              <a:ext uri="{FF2B5EF4-FFF2-40B4-BE49-F238E27FC236}">
                <a16:creationId xmlns:a16="http://schemas.microsoft.com/office/drawing/2014/main" id="{F192D94F-1A99-1BD0-98D4-146988D6FC45}"/>
              </a:ext>
            </a:extLst>
          </p:cNvPr>
          <p:cNvSpPr txBox="1"/>
          <p:nvPr/>
        </p:nvSpPr>
        <p:spPr>
          <a:xfrm>
            <a:off x="407408" y="5920237"/>
            <a:ext cx="1031949" cy="39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Misiones satelitales</a:t>
            </a:r>
            <a:endParaRPr lang="es-CO" sz="1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8" name="CuadroTexto 157">
            <a:extLst>
              <a:ext uri="{FF2B5EF4-FFF2-40B4-BE49-F238E27FC236}">
                <a16:creationId xmlns:a16="http://schemas.microsoft.com/office/drawing/2014/main" id="{40678359-170C-7036-8448-46FA13A0E13B}"/>
              </a:ext>
            </a:extLst>
          </p:cNvPr>
          <p:cNvSpPr txBox="1"/>
          <p:nvPr/>
        </p:nvSpPr>
        <p:spPr>
          <a:xfrm>
            <a:off x="9646816" y="3955796"/>
            <a:ext cx="2195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Todas las franjas del mundo polo a polo</a:t>
            </a:r>
          </a:p>
        </p:txBody>
      </p:sp>
      <p:sp>
        <p:nvSpPr>
          <p:cNvPr id="159" name="Rectángulo: esquinas redondeadas 158">
            <a:extLst>
              <a:ext uri="{FF2B5EF4-FFF2-40B4-BE49-F238E27FC236}">
                <a16:creationId xmlns:a16="http://schemas.microsoft.com/office/drawing/2014/main" id="{6F3F7F1C-57EC-3FF8-E271-E4C69F6F1A15}"/>
              </a:ext>
            </a:extLst>
          </p:cNvPr>
          <p:cNvSpPr/>
          <p:nvPr/>
        </p:nvSpPr>
        <p:spPr>
          <a:xfrm>
            <a:off x="9648485" y="3888327"/>
            <a:ext cx="2281237" cy="224126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" name="Imagen 7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D4F7CD2B-8E6D-33FF-4B36-1797AD746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595" y="232706"/>
            <a:ext cx="1523465" cy="43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78EA575-C7FB-F06E-F06C-68A9F95A3A5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95678" y="232706"/>
            <a:ext cx="1131451" cy="66221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A867BA4-54B1-756A-8944-14F0073EA6EA}"/>
              </a:ext>
            </a:extLst>
          </p:cNvPr>
          <p:cNvSpPr txBox="1"/>
          <p:nvPr/>
        </p:nvSpPr>
        <p:spPr>
          <a:xfrm>
            <a:off x="4658806" y="91867"/>
            <a:ext cx="2345504" cy="56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</a:p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SATELITES SOCIALES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3153BB2-AF0D-D818-93B6-4BB09380C00C}"/>
              </a:ext>
            </a:extLst>
          </p:cNvPr>
          <p:cNvSpPr txBox="1"/>
          <p:nvPr/>
        </p:nvSpPr>
        <p:spPr>
          <a:xfrm>
            <a:off x="3478797" y="926369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ALGORITMO</a:t>
            </a:r>
          </a:p>
        </p:txBody>
      </p:sp>
    </p:spTree>
    <p:extLst>
      <p:ext uri="{BB962C8B-B14F-4D97-AF65-F5344CB8AC3E}">
        <p14:creationId xmlns:p14="http://schemas.microsoft.com/office/powerpoint/2010/main" val="706705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0000"/>
    </mc:Choice>
    <mc:Fallback>
      <p:transition spd="slow" advClick="0" advTm="1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20">
            <a:extLst>
              <a:ext uri="{FF2B5EF4-FFF2-40B4-BE49-F238E27FC236}">
                <a16:creationId xmlns:a16="http://schemas.microsoft.com/office/drawing/2014/main" id="{51B26774-C0B0-476B-A81A-62CD9701C867}"/>
              </a:ext>
            </a:extLst>
          </p:cNvPr>
          <p:cNvSpPr txBox="1"/>
          <p:nvPr/>
        </p:nvSpPr>
        <p:spPr>
          <a:xfrm>
            <a:off x="4625915" y="83343"/>
            <a:ext cx="2399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</a:p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SATELITES SOCIALES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FD52A43-8BFC-490C-8644-138D1B7667A4}"/>
              </a:ext>
            </a:extLst>
          </p:cNvPr>
          <p:cNvSpPr txBox="1"/>
          <p:nvPr/>
        </p:nvSpPr>
        <p:spPr>
          <a:xfrm>
            <a:off x="1032387" y="1990916"/>
            <a:ext cx="106335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Calidad del aire: </a:t>
            </a:r>
            <a:r>
              <a:rPr lang="es-CO" sz="6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metadata</a:t>
            </a:r>
            <a:r>
              <a:rPr lang="es-CO" sz="6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productos </a:t>
            </a:r>
            <a:r>
              <a:rPr lang="es-CO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Aerosoles</a:t>
            </a:r>
            <a:endParaRPr lang="es-CO" sz="6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7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8C6AEC14-1452-010E-DF89-CDC8FA324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225681"/>
            <a:ext cx="1423988" cy="39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30FAE57-BFA9-9BEE-3530-B80DA9303E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1195" y="225681"/>
            <a:ext cx="1157345" cy="66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148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0000"/>
    </mc:Choice>
    <mc:Fallback>
      <p:transition spd="slow" advClick="0" advTm="1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AutoShape 3">
            <a:extLst>
              <a:ext uri="{FF2B5EF4-FFF2-40B4-BE49-F238E27FC236}">
                <a16:creationId xmlns:a16="http://schemas.microsoft.com/office/drawing/2014/main" id="{721BF1D1-D54C-1CE7-90BF-F69E758353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5025" y="84138"/>
            <a:ext cx="2362200" cy="577850"/>
          </a:xfrm>
          <a:custGeom>
            <a:avLst/>
            <a:gdLst>
              <a:gd name="T0" fmla="*/ 2362200 w 2362200"/>
              <a:gd name="T1" fmla="*/ 288925 h 577850"/>
              <a:gd name="T2" fmla="*/ 1181100 w 2362200"/>
              <a:gd name="T3" fmla="*/ 577850 h 577850"/>
              <a:gd name="T4" fmla="*/ 0 w 2362200"/>
              <a:gd name="T5" fmla="*/ 288925 h 577850"/>
              <a:gd name="T6" fmla="*/ 1181100 w 2362200"/>
              <a:gd name="T7" fmla="*/ 0 h 57785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362200"/>
              <a:gd name="T13" fmla="*/ 0 h 577850"/>
              <a:gd name="T14" fmla="*/ 2362200 w 2362200"/>
              <a:gd name="T15" fmla="*/ 577850 h 5778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62200" h="577850">
                <a:moveTo>
                  <a:pt x="0" y="0"/>
                </a:moveTo>
                <a:lnTo>
                  <a:pt x="6562" y="0"/>
                </a:lnTo>
                <a:lnTo>
                  <a:pt x="6562" y="1604"/>
                </a:lnTo>
                <a:lnTo>
                  <a:pt x="0" y="160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s-CO" altLang="es-CO" sz="1600" b="1">
                <a:solidFill>
                  <a:srgbClr val="000000"/>
                </a:solidFill>
              </a:rPr>
              <a:t>PROYECTO</a:t>
            </a:r>
          </a:p>
          <a:p>
            <a:pPr algn="ctr" eaLnBrk="1" hangingPunct="1">
              <a:lnSpc>
                <a:spcPct val="100000"/>
              </a:lnSpc>
            </a:pPr>
            <a:r>
              <a:rPr lang="es-CO" altLang="es-CO" sz="1600" b="1">
                <a:solidFill>
                  <a:srgbClr val="000000"/>
                </a:solidFill>
              </a:rPr>
              <a:t>SATELITES SOCIALES</a:t>
            </a:r>
          </a:p>
        </p:txBody>
      </p:sp>
      <p:sp>
        <p:nvSpPr>
          <p:cNvPr id="7173" name="AutoShape 4">
            <a:extLst>
              <a:ext uri="{FF2B5EF4-FFF2-40B4-BE49-F238E27FC236}">
                <a16:creationId xmlns:a16="http://schemas.microsoft.com/office/drawing/2014/main" id="{FCA927EE-A4E2-8922-5C9B-4757ACC26F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4426" y="984865"/>
            <a:ext cx="7191690" cy="521766"/>
          </a:xfrm>
          <a:custGeom>
            <a:avLst/>
            <a:gdLst>
              <a:gd name="T0" fmla="*/ 3657600 w 3657600"/>
              <a:gd name="T1" fmla="*/ 151606 h 303212"/>
              <a:gd name="T2" fmla="*/ 1828800 w 3657600"/>
              <a:gd name="T3" fmla="*/ 303212 h 303212"/>
              <a:gd name="T4" fmla="*/ 0 w 3657600"/>
              <a:gd name="T5" fmla="*/ 151606 h 303212"/>
              <a:gd name="T6" fmla="*/ 1828800 w 3657600"/>
              <a:gd name="T7" fmla="*/ 0 h 30321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3657600"/>
              <a:gd name="T13" fmla="*/ 0 h 303212"/>
              <a:gd name="T14" fmla="*/ 3657600 w 3657600"/>
              <a:gd name="T15" fmla="*/ 303212 h 3032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57600" h="303212">
                <a:moveTo>
                  <a:pt x="0" y="0"/>
                </a:moveTo>
                <a:lnTo>
                  <a:pt x="10160" y="0"/>
                </a:lnTo>
                <a:lnTo>
                  <a:pt x="10160" y="844"/>
                </a:lnTo>
                <a:lnTo>
                  <a:pt x="0" y="84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s-CO" altLang="es-CO" sz="2800" b="1" dirty="0">
                <a:solidFill>
                  <a:srgbClr val="C00000"/>
                </a:solidFill>
              </a:rPr>
              <a:t>Bogotá: imagen global. Índice de aerosol</a:t>
            </a:r>
          </a:p>
        </p:txBody>
      </p:sp>
      <p:sp>
        <p:nvSpPr>
          <p:cNvPr id="7174" name="AutoShape 5">
            <a:extLst>
              <a:ext uri="{FF2B5EF4-FFF2-40B4-BE49-F238E27FC236}">
                <a16:creationId xmlns:a16="http://schemas.microsoft.com/office/drawing/2014/main" id="{CEBF37C2-033B-4912-E2C5-60BCE93EC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118" y="1926886"/>
            <a:ext cx="12003881" cy="952653"/>
          </a:xfrm>
          <a:custGeom>
            <a:avLst/>
            <a:gdLst>
              <a:gd name="T0" fmla="*/ 11815762 w 11815762"/>
              <a:gd name="T1" fmla="*/ 1110456 h 2220912"/>
              <a:gd name="T2" fmla="*/ 5907881 w 11815762"/>
              <a:gd name="T3" fmla="*/ 2220912 h 2220912"/>
              <a:gd name="T4" fmla="*/ 0 w 11815762"/>
              <a:gd name="T5" fmla="*/ 1110456 h 2220912"/>
              <a:gd name="T6" fmla="*/ 5907881 w 11815762"/>
              <a:gd name="T7" fmla="*/ 0 h 222091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1815762"/>
              <a:gd name="T13" fmla="*/ 0 h 2220912"/>
              <a:gd name="T14" fmla="*/ 11815762 w 11815762"/>
              <a:gd name="T15" fmla="*/ 2220912 h 22209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815762" h="2220912">
                <a:moveTo>
                  <a:pt x="0" y="0"/>
                </a:moveTo>
                <a:lnTo>
                  <a:pt x="32822" y="0"/>
                </a:lnTo>
                <a:lnTo>
                  <a:pt x="32822" y="6172"/>
                </a:lnTo>
                <a:lnTo>
                  <a:pt x="0" y="617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s-CO" altLang="es-CO" sz="2800" b="1" dirty="0">
                <a:solidFill>
                  <a:srgbClr val="000000"/>
                </a:solidFill>
              </a:rPr>
              <a:t>Nota: Procesando datos Sentinel-5P y </a:t>
            </a:r>
            <a:r>
              <a:rPr lang="es-CO" altLang="es-CO" sz="2800" b="1" dirty="0">
                <a:solidFill>
                  <a:srgbClr val="FF5050"/>
                </a:solidFill>
              </a:rPr>
              <a:t>ejemplo de cómo se visualiza el Aerosol</a:t>
            </a:r>
            <a:endParaRPr lang="es-CO" altLang="es-CO" sz="2800" dirty="0">
              <a:solidFill>
                <a:srgbClr val="000000"/>
              </a:solidFill>
            </a:endParaRPr>
          </a:p>
        </p:txBody>
      </p:sp>
      <p:sp>
        <p:nvSpPr>
          <p:cNvPr id="7175" name="AutoShape 6">
            <a:extLst>
              <a:ext uri="{FF2B5EF4-FFF2-40B4-BE49-F238E27FC236}">
                <a16:creationId xmlns:a16="http://schemas.microsoft.com/office/drawing/2014/main" id="{50B90968-C069-469A-73CB-E9C76AEBA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963" y="6467475"/>
            <a:ext cx="11368087" cy="303213"/>
          </a:xfrm>
          <a:custGeom>
            <a:avLst/>
            <a:gdLst>
              <a:gd name="T0" fmla="*/ 11368087 w 11368087"/>
              <a:gd name="T1" fmla="*/ 151607 h 303213"/>
              <a:gd name="T2" fmla="*/ 5684044 w 11368087"/>
              <a:gd name="T3" fmla="*/ 303213 h 303213"/>
              <a:gd name="T4" fmla="*/ 0 w 11368087"/>
              <a:gd name="T5" fmla="*/ 151607 h 303213"/>
              <a:gd name="T6" fmla="*/ 5684044 w 11368087"/>
              <a:gd name="T7" fmla="*/ 0 h 30321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1368087"/>
              <a:gd name="T13" fmla="*/ 0 h 303213"/>
              <a:gd name="T14" fmla="*/ 11368087 w 11368087"/>
              <a:gd name="T15" fmla="*/ 303213 h 303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368087" h="303213">
                <a:moveTo>
                  <a:pt x="0" y="0"/>
                </a:moveTo>
                <a:lnTo>
                  <a:pt x="31579" y="0"/>
                </a:lnTo>
                <a:lnTo>
                  <a:pt x="31579" y="844"/>
                </a:lnTo>
                <a:lnTo>
                  <a:pt x="0" y="84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O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C0C8E254-9F9C-3C94-42F7-DEF0DAE01A03}"/>
              </a:ext>
            </a:extLst>
          </p:cNvPr>
          <p:cNvGrpSpPr/>
          <p:nvPr/>
        </p:nvGrpSpPr>
        <p:grpSpPr>
          <a:xfrm>
            <a:off x="1621141" y="3244850"/>
            <a:ext cx="9297988" cy="3222625"/>
            <a:chOff x="2266950" y="3106738"/>
            <a:chExt cx="9297988" cy="3222625"/>
          </a:xfrm>
        </p:grpSpPr>
        <p:pic>
          <p:nvPicPr>
            <p:cNvPr id="7176" name="Picture 7">
              <a:extLst>
                <a:ext uri="{FF2B5EF4-FFF2-40B4-BE49-F238E27FC236}">
                  <a16:creationId xmlns:a16="http://schemas.microsoft.com/office/drawing/2014/main" id="{C474A6C1-0F3A-7F83-0CAA-A63CA27B37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6950" y="3106738"/>
              <a:ext cx="5510213" cy="3222625"/>
            </a:xfrm>
            <a:prstGeom prst="rect">
              <a:avLst/>
            </a:prstGeom>
            <a:noFill/>
            <a:ln w="1908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177" name="AutoShape 8">
              <a:extLst>
                <a:ext uri="{FF2B5EF4-FFF2-40B4-BE49-F238E27FC236}">
                  <a16:creationId xmlns:a16="http://schemas.microsoft.com/office/drawing/2014/main" id="{44C6F8CC-AC66-E543-7999-2D10FDD6AC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86800" y="4106863"/>
              <a:ext cx="2878138" cy="730250"/>
            </a:xfrm>
            <a:custGeom>
              <a:avLst/>
              <a:gdLst>
                <a:gd name="T0" fmla="*/ 2878138 w 2878138"/>
                <a:gd name="T1" fmla="*/ 365125 h 730250"/>
                <a:gd name="T2" fmla="*/ 1439069 w 2878138"/>
                <a:gd name="T3" fmla="*/ 730250 h 730250"/>
                <a:gd name="T4" fmla="*/ 0 w 2878138"/>
                <a:gd name="T5" fmla="*/ 365125 h 730250"/>
                <a:gd name="T6" fmla="*/ 1439069 w 2878138"/>
                <a:gd name="T7" fmla="*/ 0 h 73025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878138"/>
                <a:gd name="T13" fmla="*/ 0 h 730250"/>
                <a:gd name="T14" fmla="*/ 2878138 w 2878138"/>
                <a:gd name="T15" fmla="*/ 730250 h 7302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78138" h="730250">
                  <a:moveTo>
                    <a:pt x="0" y="0"/>
                  </a:moveTo>
                  <a:lnTo>
                    <a:pt x="7997" y="0"/>
                  </a:lnTo>
                  <a:lnTo>
                    <a:pt x="7997" y="2028"/>
                  </a:lnTo>
                  <a:lnTo>
                    <a:pt x="0" y="2028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>
              <a:spAutoFit/>
            </a:bodyPr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Droid Sans Fallback" charset="0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Droid Sans Fallback" charset="0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Droid Sans Fallback" charset="0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Droid Sans Fallback" charset="0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Droid Sans Fallback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Droid Sans Fallback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Droid Sans Fallback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Droid Sans Fallback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Droid Sans Fallback" charset="0"/>
                </a:defRPr>
              </a:lvl9pPr>
            </a:lstStyle>
            <a:p>
              <a:pPr eaLnBrk="1" hangingPunct="1">
                <a:lnSpc>
                  <a:spcPct val="100000"/>
                </a:lnSpc>
              </a:pPr>
              <a:r>
                <a:rPr lang="es-CO" altLang="es-CO" sz="1400" b="1" dirty="0">
                  <a:solidFill>
                    <a:srgbClr val="FF5050"/>
                  </a:solidFill>
                </a:rPr>
                <a:t>Así vamos a ver las </a:t>
              </a:r>
            </a:p>
            <a:p>
              <a:pPr eaLnBrk="1" hangingPunct="1">
                <a:lnSpc>
                  <a:spcPct val="100000"/>
                </a:lnSpc>
              </a:pPr>
              <a:r>
                <a:rPr lang="es-CO" altLang="es-CO" sz="1400" b="1" dirty="0">
                  <a:solidFill>
                    <a:srgbClr val="FF5050"/>
                  </a:solidFill>
                </a:rPr>
                <a:t>señales de aerosol en la región </a:t>
              </a:r>
            </a:p>
            <a:p>
              <a:pPr eaLnBrk="1" hangingPunct="1">
                <a:lnSpc>
                  <a:spcPct val="100000"/>
                </a:lnSpc>
              </a:pPr>
              <a:r>
                <a:rPr lang="es-CO" altLang="es-CO" sz="1400" b="1" dirty="0">
                  <a:solidFill>
                    <a:srgbClr val="FF5050"/>
                  </a:solidFill>
                </a:rPr>
                <a:t>de Bogotá</a:t>
              </a:r>
            </a:p>
          </p:txBody>
        </p:sp>
        <p:cxnSp>
          <p:nvCxnSpPr>
            <p:cNvPr id="7178" name="AutoShape 9">
              <a:extLst>
                <a:ext uri="{FF2B5EF4-FFF2-40B4-BE49-F238E27FC236}">
                  <a16:creationId xmlns:a16="http://schemas.microsoft.com/office/drawing/2014/main" id="{617F95A6-47D9-C597-DDA7-53B7B49DBB3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5387975" y="4418013"/>
              <a:ext cx="3292475" cy="55562"/>
            </a:xfrm>
            <a:prstGeom prst="straightConnector1">
              <a:avLst/>
            </a:prstGeom>
            <a:noFill/>
            <a:ln w="158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7179" name="AutoShape 10">
              <a:extLst>
                <a:ext uri="{FF2B5EF4-FFF2-40B4-BE49-F238E27FC236}">
                  <a16:creationId xmlns:a16="http://schemas.microsoft.com/office/drawing/2014/main" id="{41B31EFC-2B65-0710-847F-8D353CEEA9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4575" y="4560888"/>
              <a:ext cx="398463" cy="293687"/>
            </a:xfrm>
            <a:custGeom>
              <a:avLst/>
              <a:gdLst>
                <a:gd name="T0" fmla="*/ 398463 w 398463"/>
                <a:gd name="T1" fmla="*/ 146844 h 293687"/>
                <a:gd name="T2" fmla="*/ 199232 w 398463"/>
                <a:gd name="T3" fmla="*/ 293687 h 293687"/>
                <a:gd name="T4" fmla="*/ 0 w 398463"/>
                <a:gd name="T5" fmla="*/ 146844 h 293687"/>
                <a:gd name="T6" fmla="*/ 199232 w 398463"/>
                <a:gd name="T7" fmla="*/ 0 h 293687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398463"/>
                <a:gd name="T13" fmla="*/ 0 h 293687"/>
                <a:gd name="T14" fmla="*/ 398463 w 398463"/>
                <a:gd name="T15" fmla="*/ 293687 h 2936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8463" h="293687">
                  <a:moveTo>
                    <a:pt x="0" y="408"/>
                  </a:moveTo>
                  <a:lnTo>
                    <a:pt x="554" y="408"/>
                  </a:lnTo>
                  <a:lnTo>
                    <a:pt x="180" y="90"/>
                  </a:lnTo>
                  <a:lnTo>
                    <a:pt x="554" y="408"/>
                  </a:lnTo>
                  <a:lnTo>
                    <a:pt x="270" y="90"/>
                  </a:lnTo>
                  <a:lnTo>
                    <a:pt x="0" y="408"/>
                  </a:lnTo>
                  <a:close/>
                </a:path>
              </a:pathLst>
            </a:custGeom>
            <a:noFill/>
            <a:ln w="19080" cap="flat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7180" name="AutoShape 11">
              <a:extLst>
                <a:ext uri="{FF2B5EF4-FFF2-40B4-BE49-F238E27FC236}">
                  <a16:creationId xmlns:a16="http://schemas.microsoft.com/office/drawing/2014/main" id="{4D127077-8D3C-BC0F-F8F1-15EFDCA886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3450" y="4038600"/>
              <a:ext cx="398463" cy="293688"/>
            </a:xfrm>
            <a:custGeom>
              <a:avLst/>
              <a:gdLst>
                <a:gd name="T0" fmla="*/ 398463 w 398463"/>
                <a:gd name="T1" fmla="*/ 146844 h 293688"/>
                <a:gd name="T2" fmla="*/ 199232 w 398463"/>
                <a:gd name="T3" fmla="*/ 293688 h 293688"/>
                <a:gd name="T4" fmla="*/ 0 w 398463"/>
                <a:gd name="T5" fmla="*/ 146844 h 293688"/>
                <a:gd name="T6" fmla="*/ 199232 w 398463"/>
                <a:gd name="T7" fmla="*/ 0 h 293688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398463"/>
                <a:gd name="T13" fmla="*/ 0 h 293688"/>
                <a:gd name="T14" fmla="*/ 398463 w 398463"/>
                <a:gd name="T15" fmla="*/ 293688 h 2936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8463" h="293688">
                  <a:moveTo>
                    <a:pt x="0" y="408"/>
                  </a:moveTo>
                  <a:lnTo>
                    <a:pt x="554" y="408"/>
                  </a:lnTo>
                  <a:lnTo>
                    <a:pt x="180" y="90"/>
                  </a:lnTo>
                  <a:lnTo>
                    <a:pt x="554" y="408"/>
                  </a:lnTo>
                  <a:lnTo>
                    <a:pt x="270" y="90"/>
                  </a:lnTo>
                  <a:lnTo>
                    <a:pt x="0" y="408"/>
                  </a:lnTo>
                  <a:close/>
                </a:path>
              </a:pathLst>
            </a:custGeom>
            <a:noFill/>
            <a:ln w="19080" cap="flat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7181" name="AutoShape 12">
              <a:extLst>
                <a:ext uri="{FF2B5EF4-FFF2-40B4-BE49-F238E27FC236}">
                  <a16:creationId xmlns:a16="http://schemas.microsoft.com/office/drawing/2014/main" id="{44DCD07D-5540-0F66-B39A-A7C53F14E2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7375" y="4038600"/>
              <a:ext cx="398463" cy="795338"/>
            </a:xfrm>
            <a:custGeom>
              <a:avLst/>
              <a:gdLst>
                <a:gd name="T0" fmla="*/ 398463 w 398463"/>
                <a:gd name="T1" fmla="*/ 397669 h 795338"/>
                <a:gd name="T2" fmla="*/ 199232 w 398463"/>
                <a:gd name="T3" fmla="*/ 795338 h 795338"/>
                <a:gd name="T4" fmla="*/ 0 w 398463"/>
                <a:gd name="T5" fmla="*/ 397669 h 795338"/>
                <a:gd name="T6" fmla="*/ 199232 w 398463"/>
                <a:gd name="T7" fmla="*/ 0 h 795338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398463"/>
                <a:gd name="T13" fmla="*/ 0 h 795338"/>
                <a:gd name="T14" fmla="*/ 398463 w 398463"/>
                <a:gd name="T15" fmla="*/ 795338 h 7953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8463" h="795338">
                  <a:moveTo>
                    <a:pt x="0" y="0"/>
                  </a:moveTo>
                  <a:lnTo>
                    <a:pt x="1108" y="0"/>
                  </a:lnTo>
                  <a:lnTo>
                    <a:pt x="1108" y="2211"/>
                  </a:lnTo>
                  <a:lnTo>
                    <a:pt x="0" y="221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80" cap="flat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7182" name="AutoShape 13">
              <a:extLst>
                <a:ext uri="{FF2B5EF4-FFF2-40B4-BE49-F238E27FC236}">
                  <a16:creationId xmlns:a16="http://schemas.microsoft.com/office/drawing/2014/main" id="{8C457603-54B9-3414-2949-9C47C44A07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0825" y="4106863"/>
              <a:ext cx="236538" cy="795337"/>
            </a:xfrm>
            <a:custGeom>
              <a:avLst/>
              <a:gdLst>
                <a:gd name="T0" fmla="*/ 236538 w 236538"/>
                <a:gd name="T1" fmla="*/ 397669 h 795337"/>
                <a:gd name="T2" fmla="*/ 118269 w 236538"/>
                <a:gd name="T3" fmla="*/ 795337 h 795337"/>
                <a:gd name="T4" fmla="*/ 0 w 236538"/>
                <a:gd name="T5" fmla="*/ 397669 h 795337"/>
                <a:gd name="T6" fmla="*/ 118269 w 236538"/>
                <a:gd name="T7" fmla="*/ 0 h 795337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36538"/>
                <a:gd name="T13" fmla="*/ 0 h 795337"/>
                <a:gd name="T14" fmla="*/ 236538 w 236538"/>
                <a:gd name="T15" fmla="*/ 795337 h 7953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6538" h="795337" stroke="0">
                  <a:moveTo>
                    <a:pt x="0" y="0"/>
                  </a:moveTo>
                  <a:lnTo>
                    <a:pt x="329" y="-657"/>
                  </a:lnTo>
                  <a:lnTo>
                    <a:pt x="270" y="90"/>
                  </a:lnTo>
                  <a:lnTo>
                    <a:pt x="329" y="-340"/>
                  </a:lnTo>
                  <a:lnTo>
                    <a:pt x="329" y="-657"/>
                  </a:lnTo>
                  <a:lnTo>
                    <a:pt x="180" y="65446"/>
                  </a:lnTo>
                  <a:lnTo>
                    <a:pt x="329" y="-657"/>
                  </a:lnTo>
                  <a:lnTo>
                    <a:pt x="0" y="0"/>
                  </a:lnTo>
                  <a:close/>
                </a:path>
                <a:path w="236538" h="795337" fill="none">
                  <a:moveTo>
                    <a:pt x="270" y="65446"/>
                  </a:moveTo>
                  <a:lnTo>
                    <a:pt x="329" y="2868"/>
                  </a:lnTo>
                  <a:lnTo>
                    <a:pt x="329" y="-657"/>
                  </a:lnTo>
                  <a:lnTo>
                    <a:pt x="1" y="90"/>
                  </a:lnTo>
                  <a:lnTo>
                    <a:pt x="0" y="0"/>
                  </a:lnTo>
                  <a:lnTo>
                    <a:pt x="329" y="-657"/>
                  </a:lnTo>
                  <a:lnTo>
                    <a:pt x="270" y="90"/>
                  </a:lnTo>
                </a:path>
              </a:pathLst>
            </a:custGeom>
            <a:noFill/>
            <a:ln w="19080" cap="flat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O"/>
            </a:p>
          </p:txBody>
        </p:sp>
      </p:grpSp>
      <p:pic>
        <p:nvPicPr>
          <p:cNvPr id="3" name="Imagen 7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BBC4602C-F961-5FB5-359F-2504A8BCD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225681"/>
            <a:ext cx="1423988" cy="39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9EC2DBC-445C-7C26-615F-34F4CCAA1B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1195" y="225681"/>
            <a:ext cx="1157345" cy="6692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20">
            <a:extLst>
              <a:ext uri="{FF2B5EF4-FFF2-40B4-BE49-F238E27FC236}">
                <a16:creationId xmlns:a16="http://schemas.microsoft.com/office/drawing/2014/main" id="{51B26774-C0B0-476B-A81A-62CD9701C867}"/>
              </a:ext>
            </a:extLst>
          </p:cNvPr>
          <p:cNvSpPr txBox="1"/>
          <p:nvPr/>
        </p:nvSpPr>
        <p:spPr>
          <a:xfrm>
            <a:off x="4625915" y="83343"/>
            <a:ext cx="2399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</a:p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SATELITES SOCIALES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FD52A43-8BFC-490C-8644-138D1B7667A4}"/>
              </a:ext>
            </a:extLst>
          </p:cNvPr>
          <p:cNvSpPr txBox="1"/>
          <p:nvPr/>
        </p:nvSpPr>
        <p:spPr>
          <a:xfrm>
            <a:off x="3254211" y="707807"/>
            <a:ext cx="6407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Calidad de aire: </a:t>
            </a:r>
            <a:r>
              <a:rPr lang="es-CO" sz="18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metadata</a:t>
            </a:r>
            <a:r>
              <a:rPr lang="es-CO" sz="1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productos </a:t>
            </a:r>
            <a:r>
              <a:rPr lang="es-CO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Aerosoles</a:t>
            </a:r>
            <a:endParaRPr lang="es-CO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 descr="Interfaz de usuario gráfica, Gráfico&#10;&#10;Descripción generada automáticamente">
            <a:extLst>
              <a:ext uri="{FF2B5EF4-FFF2-40B4-BE49-F238E27FC236}">
                <a16:creationId xmlns:a16="http://schemas.microsoft.com/office/drawing/2014/main" id="{4CD9C4A7-428A-4FAA-8563-59A1D02A7F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376" y="1484921"/>
            <a:ext cx="9403976" cy="5289736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B50A2CD4-0EFF-43D3-B9D1-37CF60D287F5}"/>
              </a:ext>
            </a:extLst>
          </p:cNvPr>
          <p:cNvSpPr txBox="1"/>
          <p:nvPr/>
        </p:nvSpPr>
        <p:spPr>
          <a:xfrm>
            <a:off x="3661677" y="1041060"/>
            <a:ext cx="4301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Aerosol_index_340_380  datos gráficos </a:t>
            </a:r>
          </a:p>
        </p:txBody>
      </p:sp>
      <p:pic>
        <p:nvPicPr>
          <p:cNvPr id="2" name="Imagen 7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C1D34FC5-21A0-EA27-3712-C6270B078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225681"/>
            <a:ext cx="1423988" cy="39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0FB077F-2C0E-3FED-E332-169626FA4E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1195" y="225681"/>
            <a:ext cx="1157345" cy="66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523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0000"/>
    </mc:Choice>
    <mc:Fallback>
      <p:transition spd="slow" advClick="0" advTm="1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20">
            <a:extLst>
              <a:ext uri="{FF2B5EF4-FFF2-40B4-BE49-F238E27FC236}">
                <a16:creationId xmlns:a16="http://schemas.microsoft.com/office/drawing/2014/main" id="{51B26774-C0B0-476B-A81A-62CD9701C867}"/>
              </a:ext>
            </a:extLst>
          </p:cNvPr>
          <p:cNvSpPr txBox="1"/>
          <p:nvPr/>
        </p:nvSpPr>
        <p:spPr>
          <a:xfrm>
            <a:off x="4625915" y="83343"/>
            <a:ext cx="2399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</a:p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SATELITES SOCIALES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D207883-4181-4DB1-B233-11C364DB9C68}"/>
              </a:ext>
            </a:extLst>
          </p:cNvPr>
          <p:cNvSpPr txBox="1"/>
          <p:nvPr/>
        </p:nvSpPr>
        <p:spPr>
          <a:xfrm>
            <a:off x="1607108" y="682258"/>
            <a:ext cx="7693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Calidad de aire: </a:t>
            </a:r>
            <a:r>
              <a:rPr lang="es-CO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vista polo a polo, </a:t>
            </a:r>
            <a:r>
              <a:rPr lang="es-CO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Aerosoles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D1B4151-1CE3-413C-800C-D9CCE3A9B9AE}"/>
              </a:ext>
            </a:extLst>
          </p:cNvPr>
          <p:cNvSpPr txBox="1"/>
          <p:nvPr/>
        </p:nvSpPr>
        <p:spPr>
          <a:xfrm>
            <a:off x="1607108" y="5126990"/>
            <a:ext cx="3052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Se gira el mundo con el mouse</a:t>
            </a:r>
            <a:endParaRPr lang="es-CO" dirty="0"/>
          </a:p>
        </p:txBody>
      </p:sp>
      <p:pic>
        <p:nvPicPr>
          <p:cNvPr id="7" name="Imagen 6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650ECDAE-F2D1-4751-BCD6-5C26502D54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01" y="1361678"/>
            <a:ext cx="5490970" cy="3393916"/>
          </a:xfrm>
          <a:prstGeom prst="rect">
            <a:avLst/>
          </a:prstGeom>
        </p:spPr>
      </p:pic>
      <p:grpSp>
        <p:nvGrpSpPr>
          <p:cNvPr id="25" name="Grupo 24">
            <a:extLst>
              <a:ext uri="{FF2B5EF4-FFF2-40B4-BE49-F238E27FC236}">
                <a16:creationId xmlns:a16="http://schemas.microsoft.com/office/drawing/2014/main" id="{7C817310-0BCC-433F-A15F-88E7099C0567}"/>
              </a:ext>
            </a:extLst>
          </p:cNvPr>
          <p:cNvGrpSpPr/>
          <p:nvPr/>
        </p:nvGrpSpPr>
        <p:grpSpPr>
          <a:xfrm>
            <a:off x="5825506" y="1485682"/>
            <a:ext cx="5617165" cy="4470172"/>
            <a:chOff x="5825506" y="1485682"/>
            <a:chExt cx="5617165" cy="4470172"/>
          </a:xfrm>
        </p:grpSpPr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C966082F-36A5-4471-9A17-56232594C55A}"/>
                </a:ext>
              </a:extLst>
            </p:cNvPr>
            <p:cNvSpPr txBox="1"/>
            <p:nvPr/>
          </p:nvSpPr>
          <p:spPr>
            <a:xfrm>
              <a:off x="6433274" y="1742839"/>
              <a:ext cx="17963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dirty="0">
                  <a:latin typeface="Arial" panose="020B0604020202020204" pitchFamily="34" charset="0"/>
                  <a:cs typeface="Arial" panose="020B0604020202020204" pitchFamily="34" charset="0"/>
                </a:rPr>
                <a:t>View/</a:t>
              </a:r>
              <a:r>
                <a:rPr lang="es-CO" dirty="0" err="1">
                  <a:latin typeface="Arial" panose="020B0604020202020204" pitchFamily="34" charset="0"/>
                  <a:cs typeface="Arial" panose="020B0604020202020204" pitchFamily="34" charset="0"/>
                </a:rPr>
                <a:t>Properties</a:t>
              </a:r>
              <a:endParaRPr lang="es-CO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45FCFCEF-80C3-44B6-A682-5334B92D1FA3}"/>
                </a:ext>
              </a:extLst>
            </p:cNvPr>
            <p:cNvGrpSpPr/>
            <p:nvPr/>
          </p:nvGrpSpPr>
          <p:grpSpPr>
            <a:xfrm>
              <a:off x="5825506" y="2482268"/>
              <a:ext cx="5617165" cy="3473586"/>
              <a:chOff x="5825506" y="2482268"/>
              <a:chExt cx="5617165" cy="3473586"/>
            </a:xfrm>
          </p:grpSpPr>
          <p:pic>
            <p:nvPicPr>
              <p:cNvPr id="13" name="Imagen 12" descr="Diagrama&#10;&#10;Descripción generada automáticamente con confianza media">
                <a:extLst>
                  <a:ext uri="{FF2B5EF4-FFF2-40B4-BE49-F238E27FC236}">
                    <a16:creationId xmlns:a16="http://schemas.microsoft.com/office/drawing/2014/main" id="{AF71AB5D-127E-453E-9348-0EA6231576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25506" y="2482268"/>
                <a:ext cx="5617165" cy="3473586"/>
              </a:xfrm>
              <a:prstGeom prst="rect">
                <a:avLst/>
              </a:prstGeom>
            </p:spPr>
          </p:pic>
          <p:sp>
            <p:nvSpPr>
              <p:cNvPr id="15" name="Rectángulo 14">
                <a:extLst>
                  <a:ext uri="{FF2B5EF4-FFF2-40B4-BE49-F238E27FC236}">
                    <a16:creationId xmlns:a16="http://schemas.microsoft.com/office/drawing/2014/main" id="{6D213ED3-ABE4-405D-9272-838C3B18939E}"/>
                  </a:ext>
                </a:extLst>
              </p:cNvPr>
              <p:cNvSpPr/>
              <p:nvPr/>
            </p:nvSpPr>
            <p:spPr>
              <a:xfrm>
                <a:off x="9768408" y="3890682"/>
                <a:ext cx="1518157" cy="627530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cxnSp>
            <p:nvCxnSpPr>
              <p:cNvPr id="17" name="Conector recto de flecha 16">
                <a:extLst>
                  <a:ext uri="{FF2B5EF4-FFF2-40B4-BE49-F238E27FC236}">
                    <a16:creationId xmlns:a16="http://schemas.microsoft.com/office/drawing/2014/main" id="{DA04AC0C-8232-4DB6-A3C6-32E64DB9792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229600" y="4249271"/>
                <a:ext cx="1518157" cy="0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0B7B4AE2-3D7E-4645-A1CF-E8F8C1790F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69483" y="1485682"/>
              <a:ext cx="1524132" cy="798645"/>
            </a:xfrm>
            <a:prstGeom prst="rect">
              <a:avLst/>
            </a:prstGeom>
          </p:spPr>
        </p:pic>
      </p:grpSp>
      <p:pic>
        <p:nvPicPr>
          <p:cNvPr id="2" name="Imagen 7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B990B79F-E0F3-B2C2-6B7F-90F0D851A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225681"/>
            <a:ext cx="1423988" cy="39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04BE25F-217D-3E8E-041D-DF738744BF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71195" y="225681"/>
            <a:ext cx="1157345" cy="66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193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0000"/>
    </mc:Choice>
    <mc:Fallback>
      <p:transition spd="slow" advClick="0" advTm="1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20">
            <a:extLst>
              <a:ext uri="{FF2B5EF4-FFF2-40B4-BE49-F238E27FC236}">
                <a16:creationId xmlns:a16="http://schemas.microsoft.com/office/drawing/2014/main" id="{51B26774-C0B0-476B-A81A-62CD9701C867}"/>
              </a:ext>
            </a:extLst>
          </p:cNvPr>
          <p:cNvSpPr txBox="1"/>
          <p:nvPr/>
        </p:nvSpPr>
        <p:spPr>
          <a:xfrm>
            <a:off x="4625915" y="83343"/>
            <a:ext cx="2399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</a:p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SATELITES SOCIALES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7E8E8504-AC8B-498C-92C6-CC027F6A40C5}"/>
              </a:ext>
            </a:extLst>
          </p:cNvPr>
          <p:cNvSpPr txBox="1"/>
          <p:nvPr/>
        </p:nvSpPr>
        <p:spPr>
          <a:xfrm>
            <a:off x="254565" y="668118"/>
            <a:ext cx="116828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Calidad del aire: </a:t>
            </a:r>
            <a:r>
              <a:rPr lang="es-CO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ejecución del proceso para ver mapamundi con los resultados de niveles de </a:t>
            </a:r>
            <a:r>
              <a:rPr lang="es-CO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Aerosoles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09FFA095-8A07-462D-A62A-9015A865D0CC}"/>
              </a:ext>
            </a:extLst>
          </p:cNvPr>
          <p:cNvGrpSpPr/>
          <p:nvPr/>
        </p:nvGrpSpPr>
        <p:grpSpPr>
          <a:xfrm>
            <a:off x="376117" y="1633363"/>
            <a:ext cx="11815883" cy="5141294"/>
            <a:chOff x="35124" y="1202821"/>
            <a:chExt cx="12139682" cy="5426525"/>
          </a:xfrm>
        </p:grpSpPr>
        <p:pic>
          <p:nvPicPr>
            <p:cNvPr id="3" name="Imagen 2" descr="Interfaz de usuario gráfica, Texto, Aplicación, Correo electrónico&#10;&#10;Descripción generada automáticamente">
              <a:extLst>
                <a:ext uri="{FF2B5EF4-FFF2-40B4-BE49-F238E27FC236}">
                  <a16:creationId xmlns:a16="http://schemas.microsoft.com/office/drawing/2014/main" id="{E4552784-4BB9-46A1-AD01-60C8682173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24" y="1202821"/>
              <a:ext cx="4868189" cy="3909303"/>
            </a:xfrm>
            <a:prstGeom prst="rect">
              <a:avLst/>
            </a:prstGeom>
          </p:spPr>
        </p:pic>
        <p:pic>
          <p:nvPicPr>
            <p:cNvPr id="4" name="Imagen 3" descr="Pantalla de celular con una pelota de fútbol&#10;&#10;Descripción generada automáticamente con confianza baja">
              <a:extLst>
                <a:ext uri="{FF2B5EF4-FFF2-40B4-BE49-F238E27FC236}">
                  <a16:creationId xmlns:a16="http://schemas.microsoft.com/office/drawing/2014/main" id="{39D94C0F-86CD-4058-926D-07AB6A50F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0567" y="2398007"/>
              <a:ext cx="6894239" cy="4231339"/>
            </a:xfrm>
            <a:prstGeom prst="rect">
              <a:avLst/>
            </a:prstGeom>
          </p:spPr>
        </p:pic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7027A6AC-738D-4113-9AA5-BE30FD702A8F}"/>
                </a:ext>
              </a:extLst>
            </p:cNvPr>
            <p:cNvSpPr/>
            <p:nvPr/>
          </p:nvSpPr>
          <p:spPr>
            <a:xfrm>
              <a:off x="358588" y="2043954"/>
              <a:ext cx="4536141" cy="41237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A79CB818-152A-41CF-ACC2-813ADF750BAF}"/>
                </a:ext>
              </a:extLst>
            </p:cNvPr>
            <p:cNvSpPr/>
            <p:nvPr/>
          </p:nvSpPr>
          <p:spPr>
            <a:xfrm>
              <a:off x="358588" y="3030071"/>
              <a:ext cx="2646450" cy="26739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6" name="Cerrar llave 5">
              <a:extLst>
                <a:ext uri="{FF2B5EF4-FFF2-40B4-BE49-F238E27FC236}">
                  <a16:creationId xmlns:a16="http://schemas.microsoft.com/office/drawing/2014/main" id="{E39B6234-6154-42CB-99D0-D82A69FE5AAF}"/>
                </a:ext>
              </a:extLst>
            </p:cNvPr>
            <p:cNvSpPr/>
            <p:nvPr/>
          </p:nvSpPr>
          <p:spPr>
            <a:xfrm>
              <a:off x="5002306" y="2043954"/>
              <a:ext cx="45719" cy="412375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F5E54AF2-B847-400E-A83A-EDE024AEB5B1}"/>
                </a:ext>
              </a:extLst>
            </p:cNvPr>
            <p:cNvSpPr txBox="1"/>
            <p:nvPr/>
          </p:nvSpPr>
          <p:spPr>
            <a:xfrm>
              <a:off x="5111158" y="2059807"/>
              <a:ext cx="70198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Esta instrucción la carga el comando </a:t>
              </a:r>
              <a:r>
                <a:rPr lang="es-CO" b="1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Harp</a:t>
              </a:r>
              <a:r>
                <a:rPr lang="es-CO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resultado: Mapamundi </a:t>
              </a:r>
            </a:p>
          </p:txBody>
        </p:sp>
        <p:sp>
          <p:nvSpPr>
            <p:cNvPr id="12" name="Cerrar llave 11">
              <a:extLst>
                <a:ext uri="{FF2B5EF4-FFF2-40B4-BE49-F238E27FC236}">
                  <a16:creationId xmlns:a16="http://schemas.microsoft.com/office/drawing/2014/main" id="{F6EE8E82-25BA-4206-BAEE-CA33FC541E5F}"/>
                </a:ext>
              </a:extLst>
            </p:cNvPr>
            <p:cNvSpPr/>
            <p:nvPr/>
          </p:nvSpPr>
          <p:spPr>
            <a:xfrm>
              <a:off x="3229727" y="2951284"/>
              <a:ext cx="45719" cy="412375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3F2AA802-A96B-4EDD-88D5-98B85A9D32FB}"/>
                </a:ext>
              </a:extLst>
            </p:cNvPr>
            <p:cNvSpPr txBox="1"/>
            <p:nvPr/>
          </p:nvSpPr>
          <p:spPr>
            <a:xfrm>
              <a:off x="3383551" y="2825661"/>
              <a:ext cx="144751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4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Esta instrucción se da para ver el mapamundi</a:t>
              </a:r>
            </a:p>
          </p:txBody>
        </p:sp>
        <p:sp>
          <p:nvSpPr>
            <p:cNvPr id="8" name="Flecha: a la derecha 7">
              <a:extLst>
                <a:ext uri="{FF2B5EF4-FFF2-40B4-BE49-F238E27FC236}">
                  <a16:creationId xmlns:a16="http://schemas.microsoft.com/office/drawing/2014/main" id="{74CDA6F7-5CD7-4F86-9603-F3F5600564FB}"/>
                </a:ext>
              </a:extLst>
            </p:cNvPr>
            <p:cNvSpPr/>
            <p:nvPr/>
          </p:nvSpPr>
          <p:spPr>
            <a:xfrm>
              <a:off x="4939172" y="3194993"/>
              <a:ext cx="311196" cy="41237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pic>
        <p:nvPicPr>
          <p:cNvPr id="10" name="Imagen 7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EB57B850-CC9C-A7CA-ABB0-2A808C8E0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225681"/>
            <a:ext cx="1423988" cy="39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934E656-930C-5537-D5B8-6A8D4BD320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71195" y="225681"/>
            <a:ext cx="1157345" cy="66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09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0000"/>
    </mc:Choice>
    <mc:Fallback>
      <p:transition spd="slow" advClick="0" advTm="1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AutoShape 3">
            <a:extLst>
              <a:ext uri="{FF2B5EF4-FFF2-40B4-BE49-F238E27FC236}">
                <a16:creationId xmlns:a16="http://schemas.microsoft.com/office/drawing/2014/main" id="{CEFD82F1-0063-8EB8-D02F-A9D2BD567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5025" y="84138"/>
            <a:ext cx="2362200" cy="577850"/>
          </a:xfrm>
          <a:custGeom>
            <a:avLst/>
            <a:gdLst>
              <a:gd name="T0" fmla="*/ 2362200 w 2362200"/>
              <a:gd name="T1" fmla="*/ 288925 h 577850"/>
              <a:gd name="T2" fmla="*/ 1181100 w 2362200"/>
              <a:gd name="T3" fmla="*/ 577850 h 577850"/>
              <a:gd name="T4" fmla="*/ 0 w 2362200"/>
              <a:gd name="T5" fmla="*/ 288925 h 577850"/>
              <a:gd name="T6" fmla="*/ 1181100 w 2362200"/>
              <a:gd name="T7" fmla="*/ 0 h 57785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362200"/>
              <a:gd name="T13" fmla="*/ 0 h 577850"/>
              <a:gd name="T14" fmla="*/ 2362200 w 2362200"/>
              <a:gd name="T15" fmla="*/ 577850 h 5778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62200" h="577850">
                <a:moveTo>
                  <a:pt x="0" y="0"/>
                </a:moveTo>
                <a:lnTo>
                  <a:pt x="6562" y="0"/>
                </a:lnTo>
                <a:lnTo>
                  <a:pt x="6562" y="1604"/>
                </a:lnTo>
                <a:lnTo>
                  <a:pt x="0" y="160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s-CO" altLang="es-CO" sz="1600" b="1">
                <a:solidFill>
                  <a:srgbClr val="000000"/>
                </a:solidFill>
              </a:rPr>
              <a:t>PROYECTO</a:t>
            </a:r>
          </a:p>
          <a:p>
            <a:pPr algn="ctr" eaLnBrk="1" hangingPunct="1">
              <a:lnSpc>
                <a:spcPct val="100000"/>
              </a:lnSpc>
            </a:pPr>
            <a:r>
              <a:rPr lang="es-CO" altLang="es-CO" sz="1600" b="1">
                <a:solidFill>
                  <a:srgbClr val="000000"/>
                </a:solidFill>
              </a:rPr>
              <a:t>SATELITES SOCIALES</a:t>
            </a:r>
          </a:p>
        </p:txBody>
      </p:sp>
      <p:sp>
        <p:nvSpPr>
          <p:cNvPr id="9221" name="AutoShape 4">
            <a:extLst>
              <a:ext uri="{FF2B5EF4-FFF2-40B4-BE49-F238E27FC236}">
                <a16:creationId xmlns:a16="http://schemas.microsoft.com/office/drawing/2014/main" id="{A33B90A1-AD21-63CA-CBB7-BC8E7C430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4113" y="668338"/>
            <a:ext cx="4262437" cy="303212"/>
          </a:xfrm>
          <a:custGeom>
            <a:avLst/>
            <a:gdLst>
              <a:gd name="T0" fmla="*/ 4262437 w 4262437"/>
              <a:gd name="T1" fmla="*/ 151606 h 303212"/>
              <a:gd name="T2" fmla="*/ 2131219 w 4262437"/>
              <a:gd name="T3" fmla="*/ 303212 h 303212"/>
              <a:gd name="T4" fmla="*/ 0 w 4262437"/>
              <a:gd name="T5" fmla="*/ 151606 h 303212"/>
              <a:gd name="T6" fmla="*/ 2131219 w 4262437"/>
              <a:gd name="T7" fmla="*/ 0 h 30321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4262437"/>
              <a:gd name="T13" fmla="*/ 0 h 303212"/>
              <a:gd name="T14" fmla="*/ 4262437 w 4262437"/>
              <a:gd name="T15" fmla="*/ 303212 h 3032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62437" h="303212">
                <a:moveTo>
                  <a:pt x="0" y="0"/>
                </a:moveTo>
                <a:lnTo>
                  <a:pt x="11841" y="0"/>
                </a:lnTo>
                <a:lnTo>
                  <a:pt x="11841" y="844"/>
                </a:lnTo>
                <a:lnTo>
                  <a:pt x="0" y="84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s-CO" altLang="es-CO" sz="1400" b="1">
                <a:solidFill>
                  <a:srgbClr val="000000"/>
                </a:solidFill>
              </a:rPr>
              <a:t>Bogotá: índice de aerosol noviembre 19 de 2019</a:t>
            </a:r>
          </a:p>
        </p:txBody>
      </p:sp>
      <p:pic>
        <p:nvPicPr>
          <p:cNvPr id="9222" name="Picture 5">
            <a:extLst>
              <a:ext uri="{FF2B5EF4-FFF2-40B4-BE49-F238E27FC236}">
                <a16:creationId xmlns:a16="http://schemas.microsoft.com/office/drawing/2014/main" id="{7D60C9CC-B7A2-799F-3C9B-37BE22FAA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1035050"/>
            <a:ext cx="10352087" cy="582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Imagen 7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A76762E3-C41F-C4BF-76C5-EBD3ED094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225681"/>
            <a:ext cx="1423988" cy="39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08618AC-EA34-D7B2-4011-A161716445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1195" y="225681"/>
            <a:ext cx="1157345" cy="6692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AutoShape 3">
            <a:extLst>
              <a:ext uri="{FF2B5EF4-FFF2-40B4-BE49-F238E27FC236}">
                <a16:creationId xmlns:a16="http://schemas.microsoft.com/office/drawing/2014/main" id="{94DB6445-305A-C079-25C2-5697CEBEFA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5025" y="84138"/>
            <a:ext cx="2362200" cy="577850"/>
          </a:xfrm>
          <a:custGeom>
            <a:avLst/>
            <a:gdLst>
              <a:gd name="T0" fmla="*/ 2362200 w 2362200"/>
              <a:gd name="T1" fmla="*/ 288925 h 577850"/>
              <a:gd name="T2" fmla="*/ 1181100 w 2362200"/>
              <a:gd name="T3" fmla="*/ 577850 h 577850"/>
              <a:gd name="T4" fmla="*/ 0 w 2362200"/>
              <a:gd name="T5" fmla="*/ 288925 h 577850"/>
              <a:gd name="T6" fmla="*/ 1181100 w 2362200"/>
              <a:gd name="T7" fmla="*/ 0 h 57785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362200"/>
              <a:gd name="T13" fmla="*/ 0 h 577850"/>
              <a:gd name="T14" fmla="*/ 2362200 w 2362200"/>
              <a:gd name="T15" fmla="*/ 577850 h 5778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62200" h="577850">
                <a:moveTo>
                  <a:pt x="0" y="0"/>
                </a:moveTo>
                <a:lnTo>
                  <a:pt x="6562" y="0"/>
                </a:lnTo>
                <a:lnTo>
                  <a:pt x="6562" y="1604"/>
                </a:lnTo>
                <a:lnTo>
                  <a:pt x="0" y="160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s-CO" altLang="es-CO" sz="1600" b="1">
                <a:solidFill>
                  <a:srgbClr val="000000"/>
                </a:solidFill>
              </a:rPr>
              <a:t>PROYECTO</a:t>
            </a:r>
          </a:p>
          <a:p>
            <a:pPr algn="ctr" eaLnBrk="1" hangingPunct="1">
              <a:lnSpc>
                <a:spcPct val="100000"/>
              </a:lnSpc>
            </a:pPr>
            <a:r>
              <a:rPr lang="es-CO" altLang="es-CO" sz="1600" b="1">
                <a:solidFill>
                  <a:srgbClr val="000000"/>
                </a:solidFill>
              </a:rPr>
              <a:t>SATELITES SOCIALES</a:t>
            </a:r>
          </a:p>
        </p:txBody>
      </p:sp>
      <p:sp>
        <p:nvSpPr>
          <p:cNvPr id="21509" name="AutoShape 4">
            <a:extLst>
              <a:ext uri="{FF2B5EF4-FFF2-40B4-BE49-F238E27FC236}">
                <a16:creationId xmlns:a16="http://schemas.microsoft.com/office/drawing/2014/main" id="{CA51EB73-8D2E-2C68-85DD-1F9032468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9236" y="1360547"/>
            <a:ext cx="9995343" cy="521766"/>
          </a:xfrm>
          <a:custGeom>
            <a:avLst/>
            <a:gdLst>
              <a:gd name="T0" fmla="*/ 5051425 w 5051425"/>
              <a:gd name="T1" fmla="*/ 151606 h 303212"/>
              <a:gd name="T2" fmla="*/ 2525713 w 5051425"/>
              <a:gd name="T3" fmla="*/ 303212 h 303212"/>
              <a:gd name="T4" fmla="*/ 0 w 5051425"/>
              <a:gd name="T5" fmla="*/ 151606 h 303212"/>
              <a:gd name="T6" fmla="*/ 2525713 w 5051425"/>
              <a:gd name="T7" fmla="*/ 0 h 30321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5051425"/>
              <a:gd name="T13" fmla="*/ 0 h 303212"/>
              <a:gd name="T14" fmla="*/ 5051425 w 5051425"/>
              <a:gd name="T15" fmla="*/ 303212 h 3032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051425" h="303212">
                <a:moveTo>
                  <a:pt x="0" y="0"/>
                </a:moveTo>
                <a:lnTo>
                  <a:pt x="14034" y="0"/>
                </a:lnTo>
                <a:lnTo>
                  <a:pt x="14034" y="844"/>
                </a:lnTo>
                <a:lnTo>
                  <a:pt x="0" y="84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s-CO" altLang="es-CO" sz="2800" b="1" dirty="0">
                <a:solidFill>
                  <a:srgbClr val="C00000"/>
                </a:solidFill>
              </a:rPr>
              <a:t>Bogotá Noviembre 19 de 2019 vs Bogotá Marzo 8 de 2020</a:t>
            </a:r>
          </a:p>
        </p:txBody>
      </p:sp>
      <p:grpSp>
        <p:nvGrpSpPr>
          <p:cNvPr id="21510" name="Group 5">
            <a:extLst>
              <a:ext uri="{FF2B5EF4-FFF2-40B4-BE49-F238E27FC236}">
                <a16:creationId xmlns:a16="http://schemas.microsoft.com/office/drawing/2014/main" id="{4DD52064-13ED-3392-A165-1CA78297331D}"/>
              </a:ext>
            </a:extLst>
          </p:cNvPr>
          <p:cNvGrpSpPr>
            <a:grpSpLocks/>
          </p:cNvGrpSpPr>
          <p:nvPr/>
        </p:nvGrpSpPr>
        <p:grpSpPr bwMode="auto">
          <a:xfrm>
            <a:off x="478283" y="1765360"/>
            <a:ext cx="10798175" cy="3987800"/>
            <a:chOff x="199" y="676"/>
            <a:chExt cx="6802" cy="2512"/>
          </a:xfrm>
        </p:grpSpPr>
        <p:pic>
          <p:nvPicPr>
            <p:cNvPr id="21511" name="Picture 6">
              <a:extLst>
                <a:ext uri="{FF2B5EF4-FFF2-40B4-BE49-F238E27FC236}">
                  <a16:creationId xmlns:a16="http://schemas.microsoft.com/office/drawing/2014/main" id="{370DFAE5-A626-0743-6D6E-8040C50A08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" y="1181"/>
              <a:ext cx="3280" cy="19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1512" name="Picture 7">
              <a:extLst>
                <a:ext uri="{FF2B5EF4-FFF2-40B4-BE49-F238E27FC236}">
                  <a16:creationId xmlns:a16="http://schemas.microsoft.com/office/drawing/2014/main" id="{7096AC88-4054-EC08-5FD0-37587D8A5C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9" y="1236"/>
              <a:ext cx="3272" cy="19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cxnSp>
          <p:nvCxnSpPr>
            <p:cNvPr id="21513" name="AutoShape 8">
              <a:extLst>
                <a:ext uri="{FF2B5EF4-FFF2-40B4-BE49-F238E27FC236}">
                  <a16:creationId xmlns:a16="http://schemas.microsoft.com/office/drawing/2014/main" id="{C0132FEA-18C7-07AA-E199-A57BFA8B5AE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969" y="750"/>
              <a:ext cx="421" cy="1121"/>
            </a:xfrm>
            <a:prstGeom prst="straightConnector1">
              <a:avLst/>
            </a:prstGeom>
            <a:noFill/>
            <a:ln w="6480">
              <a:solidFill>
                <a:srgbClr val="4472C4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21514" name="AutoShape 9">
              <a:extLst>
                <a:ext uri="{FF2B5EF4-FFF2-40B4-BE49-F238E27FC236}">
                  <a16:creationId xmlns:a16="http://schemas.microsoft.com/office/drawing/2014/main" id="{F4752568-BC6C-CA31-6E45-E4299C17DD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0" y="1872"/>
              <a:ext cx="196" cy="189"/>
            </a:xfrm>
            <a:custGeom>
              <a:avLst/>
              <a:gdLst>
                <a:gd name="T0" fmla="*/ 196 w 196"/>
                <a:gd name="T1" fmla="*/ 95 h 189"/>
                <a:gd name="T2" fmla="*/ 98 w 196"/>
                <a:gd name="T3" fmla="*/ 189 h 189"/>
                <a:gd name="T4" fmla="*/ 0 w 196"/>
                <a:gd name="T5" fmla="*/ 95 h 189"/>
                <a:gd name="T6" fmla="*/ 98 w 196"/>
                <a:gd name="T7" fmla="*/ 0 h 189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196"/>
                <a:gd name="T13" fmla="*/ 0 h 189"/>
                <a:gd name="T14" fmla="*/ 196 w 196"/>
                <a:gd name="T15" fmla="*/ 189 h 1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6" h="189">
                  <a:moveTo>
                    <a:pt x="0" y="419"/>
                  </a:moveTo>
                  <a:lnTo>
                    <a:pt x="435" y="419"/>
                  </a:lnTo>
                  <a:lnTo>
                    <a:pt x="180" y="90"/>
                  </a:lnTo>
                  <a:lnTo>
                    <a:pt x="435" y="419"/>
                  </a:lnTo>
                  <a:lnTo>
                    <a:pt x="270" y="90"/>
                  </a:lnTo>
                  <a:lnTo>
                    <a:pt x="0" y="419"/>
                  </a:lnTo>
                  <a:close/>
                </a:path>
              </a:pathLst>
            </a:custGeom>
            <a:noFill/>
            <a:ln w="15840" cap="flat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O"/>
            </a:p>
          </p:txBody>
        </p:sp>
        <p:cxnSp>
          <p:nvCxnSpPr>
            <p:cNvPr id="21515" name="AutoShape 10">
              <a:extLst>
                <a:ext uri="{FF2B5EF4-FFF2-40B4-BE49-F238E27FC236}">
                  <a16:creationId xmlns:a16="http://schemas.microsoft.com/office/drawing/2014/main" id="{B4B065A1-A579-4F68-6B1A-F7FF2755801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158" y="676"/>
              <a:ext cx="1221" cy="1275"/>
            </a:xfrm>
            <a:prstGeom prst="straightConnector1">
              <a:avLst/>
            </a:prstGeom>
            <a:noFill/>
            <a:ln w="6480">
              <a:solidFill>
                <a:srgbClr val="4472C4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21516" name="AutoShape 11">
              <a:extLst>
                <a:ext uri="{FF2B5EF4-FFF2-40B4-BE49-F238E27FC236}">
                  <a16:creationId xmlns:a16="http://schemas.microsoft.com/office/drawing/2014/main" id="{0F9DC096-A473-7265-AE71-8906B8D5A6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9" y="1926"/>
              <a:ext cx="218" cy="185"/>
            </a:xfrm>
            <a:custGeom>
              <a:avLst/>
              <a:gdLst>
                <a:gd name="T0" fmla="*/ 218 w 218"/>
                <a:gd name="T1" fmla="*/ 93 h 185"/>
                <a:gd name="T2" fmla="*/ 109 w 218"/>
                <a:gd name="T3" fmla="*/ 185 h 185"/>
                <a:gd name="T4" fmla="*/ 0 w 218"/>
                <a:gd name="T5" fmla="*/ 93 h 185"/>
                <a:gd name="T6" fmla="*/ 109 w 218"/>
                <a:gd name="T7" fmla="*/ 0 h 185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8"/>
                <a:gd name="T13" fmla="*/ 0 h 185"/>
                <a:gd name="T14" fmla="*/ 218 w 218"/>
                <a:gd name="T15" fmla="*/ 185 h 18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8" h="185">
                  <a:moveTo>
                    <a:pt x="0" y="411"/>
                  </a:moveTo>
                  <a:lnTo>
                    <a:pt x="484" y="411"/>
                  </a:lnTo>
                  <a:lnTo>
                    <a:pt x="180" y="90"/>
                  </a:lnTo>
                  <a:lnTo>
                    <a:pt x="484" y="411"/>
                  </a:lnTo>
                  <a:lnTo>
                    <a:pt x="270" y="90"/>
                  </a:lnTo>
                  <a:lnTo>
                    <a:pt x="0" y="411"/>
                  </a:lnTo>
                  <a:close/>
                </a:path>
              </a:pathLst>
            </a:custGeom>
            <a:noFill/>
            <a:ln w="15840" cap="flat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O"/>
            </a:p>
          </p:txBody>
        </p:sp>
      </p:grpSp>
      <p:pic>
        <p:nvPicPr>
          <p:cNvPr id="4" name="Imagen 7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01FA5E37-6EBB-44EE-DF6F-BDD445C6D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225681"/>
            <a:ext cx="1423988" cy="39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5CF9E8D-16BE-D151-88A2-D1ED0F93F7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71195" y="225681"/>
            <a:ext cx="1157345" cy="6692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6068</TotalTime>
  <Words>800</Words>
  <Application>Microsoft Office PowerPoint</Application>
  <PresentationFormat>Panorámica</PresentationFormat>
  <Paragraphs>146</Paragraphs>
  <Slides>16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Manuel Davila</dc:creator>
  <cp:lastModifiedBy>MANUEL FERNANDO DAVILA SGUERRA</cp:lastModifiedBy>
  <cp:revision>297</cp:revision>
  <dcterms:created xsi:type="dcterms:W3CDTF">2020-04-03T00:20:17Z</dcterms:created>
  <dcterms:modified xsi:type="dcterms:W3CDTF">2023-03-21T00:20:10Z</dcterms:modified>
</cp:coreProperties>
</file>