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7" r:id="rId2"/>
    <p:sldId id="378" r:id="rId3"/>
    <p:sldId id="640" r:id="rId4"/>
    <p:sldId id="639" r:id="rId5"/>
    <p:sldId id="641" r:id="rId6"/>
    <p:sldId id="660" r:id="rId7"/>
    <p:sldId id="669" r:id="rId8"/>
    <p:sldId id="670" r:id="rId9"/>
    <p:sldId id="666" r:id="rId10"/>
    <p:sldId id="580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BB0F1-BA70-4194-935C-813955D42D91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1705-B8CB-4F06-8FBB-4B4C351595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28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3B9FB-1D8D-48E0-B129-5115777A8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784D8-69DD-4D89-BFFA-378C4C098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0BDBC3-0C5B-4C8F-A524-30F108B5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BB976-171C-4EF0-A1A4-EB9435F9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32187F-FC56-4C12-8534-D1E66147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77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B2683-3F3A-4DCC-BEDF-474F7B35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2E9F27-0DF8-44BC-A24A-9F9ED95FB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A8908-BD4D-49C3-8D24-DF3CA7AD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F5B4A-0CB7-41E2-8498-D0C3AA15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A80B0-9146-4A5F-8A16-51349C59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751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E2D739-445F-4B7B-AB74-DA1199CF7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77B1FA-3D54-427D-92D8-DA82E1C81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6C2EC-A509-4907-AB1F-EA97ADDD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7F5093-4D8A-480E-B782-215C2216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FFD28-281A-4515-9B38-F51708DD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083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884A4-DD40-4FA0-8B6E-847D3BF3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7D4216-66D6-43B4-9CCE-5B17A33AA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64456-1765-4353-BCAA-06669A45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39EBD9-EF12-42CC-9E94-7B1D444B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E1F48-B112-4D4D-A56E-93DE5C52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707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77DA0-611D-46E5-BAD0-19B0B5B6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84F759-9579-4C6A-8274-993881D92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50937E-DCD8-4E5E-9DB5-5FD22151D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D7E1F6-87EA-466E-B212-E824E6CC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2CCED5-8659-4D8E-B91F-D45A15D7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531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4BD2C-66F8-4DF2-8175-5EF5934B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FE4B3B-696C-46EB-B898-DC2895AE8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006F2E-4FB9-46F4-BC01-457A8B93F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ACB791-DB69-46C2-902B-4427B6FC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0C39C1-86A5-48B1-A1DF-B6BAEA18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DB9711-E55F-410D-96FA-0ECF240C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99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91FF9-7C98-4464-A3DE-EB79B094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FF69DF-53FE-4280-AD81-9D9D9ECA8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64EA3F-83A6-4AD3-BC73-9DDDCFEE7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697F9C-BA44-4E08-B22A-25504FE11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3FA369-E235-4320-99D5-3C6200F2F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3BDB03-3775-43B1-AF5B-B503B2F28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1FA313-C29F-4D5D-88FA-27AEE47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DE7A18-4728-44DA-9D8F-AA0EFBC9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762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CB91E-C136-413A-8575-54BDE7CE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B48797-72F1-4213-9AD6-FB41C230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2F43FF-D3E7-40BB-9E00-F7597284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9B8E61-7282-4018-993E-6494E28E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675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B1A896E-D648-45DC-9B3B-F52B99F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57276C-5088-49D1-8B2D-9358A19B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3A9A37-EA3D-4449-AFEA-FB3B5779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501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F83DF-2D4F-4E18-9AED-C3D0C3004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A19-B6D1-41BF-A470-611E4EFD6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CDB357-212F-410A-AC62-E97138E9D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7EFCA7-4A15-4A83-B979-43DB4099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EDA13D-6CDF-46F8-AD9A-E482EBEC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D4ECCF-DF46-4EB3-A931-5C1907F7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410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3ECE1-A5D9-42F3-9CA0-50DDD862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7B07C4-851C-45EA-AF25-BED543FC7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71D95A-A825-4C32-98F2-11F635A55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B6744F-620D-430C-B98E-D4DD509A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7AE998-A6B4-46CD-B714-CED71AB5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9B8A74-BA43-4B2B-96CD-6A78B27D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527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EF48822-B16B-4B07-8DA9-A1F11275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CA33A4-C9D0-40E7-B732-741385499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6D5306-1438-4F2C-8CAE-F8653CF31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78F33-44D3-4D52-9661-0E6A487F7B4C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207169-10D0-44C6-A198-F64F6CACC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BD2CAB-32CE-4192-8095-BE09BBEFD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850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.jpg"/><Relationship Id="rId21" Type="http://schemas.openxmlformats.org/officeDocument/2006/relationships/image" Target="../media/image33.png"/><Relationship Id="rId42" Type="http://schemas.openxmlformats.org/officeDocument/2006/relationships/image" Target="../media/image46.png"/><Relationship Id="rId47" Type="http://schemas.openxmlformats.org/officeDocument/2006/relationships/image" Target="../media/image50.png"/><Relationship Id="rId63" Type="http://schemas.openxmlformats.org/officeDocument/2006/relationships/image" Target="../media/image62.png"/><Relationship Id="rId68" Type="http://schemas.openxmlformats.org/officeDocument/2006/relationships/image" Target="../media/image64.png"/><Relationship Id="rId2" Type="http://schemas.openxmlformats.org/officeDocument/2006/relationships/image" Target="../media/image31.jpeg"/><Relationship Id="rId16" Type="http://schemas.openxmlformats.org/officeDocument/2006/relationships/hyperlink" Target="http://e-logicasoftware.com/grupolinux/directorios/catalogados-tutores/tierras-monitoreo-chipre-sentinel-3.pdf" TargetMode="External"/><Relationship Id="rId29" Type="http://schemas.openxmlformats.org/officeDocument/2006/relationships/hyperlink" Target="http://e-logicasoftware.com/copernicus/aire/inicio-animacion-calidad-del-aire.pdf" TargetMode="External"/><Relationship Id="rId11" Type="http://schemas.openxmlformats.org/officeDocument/2006/relationships/hyperlink" Target="http://e-logicasoftware.com/grupolinux/directorios/catalogados-tutores/erosion-costera-proyecto-senegal-africa-sentinel-1.pdf" TargetMode="External"/><Relationship Id="rId24" Type="http://schemas.openxmlformats.org/officeDocument/2006/relationships/image" Target="../media/image35.png"/><Relationship Id="rId32" Type="http://schemas.openxmlformats.org/officeDocument/2006/relationships/image" Target="../media/image40.png"/><Relationship Id="rId37" Type="http://schemas.openxmlformats.org/officeDocument/2006/relationships/hyperlink" Target="https://bit.ly/3NeoMIE" TargetMode="External"/><Relationship Id="rId40" Type="http://schemas.openxmlformats.org/officeDocument/2006/relationships/image" Target="../media/image45.png"/><Relationship Id="rId45" Type="http://schemas.openxmlformats.org/officeDocument/2006/relationships/hyperlink" Target="http://e-logicasoftware.com/copernicus/arroz/inicio-arroz-proyecto-deteccion-de-cultivos-vietnam-sentinel-1.pdf" TargetMode="External"/><Relationship Id="rId53" Type="http://schemas.openxmlformats.org/officeDocument/2006/relationships/image" Target="../media/image54.png"/><Relationship Id="rId58" Type="http://schemas.openxmlformats.org/officeDocument/2006/relationships/image" Target="../media/image58.png"/><Relationship Id="rId66" Type="http://schemas.openxmlformats.org/officeDocument/2006/relationships/image" Target="../media/image1.jpeg"/><Relationship Id="rId74" Type="http://schemas.openxmlformats.org/officeDocument/2006/relationships/image" Target="../media/image70.png"/><Relationship Id="rId5" Type="http://schemas.openxmlformats.org/officeDocument/2006/relationships/hyperlink" Target="http://e-logicasoftware.com/grupolinux/directorios/catalogados-tutores/tutorial-para-medir-calidad-del-aire-con-sentinel-5.pdf" TargetMode="External"/><Relationship Id="rId61" Type="http://schemas.openxmlformats.org/officeDocument/2006/relationships/image" Target="../media/image60.png"/><Relationship Id="rId19" Type="http://schemas.openxmlformats.org/officeDocument/2006/relationships/image" Target="../media/image32.png"/><Relationship Id="rId14" Type="http://schemas.openxmlformats.org/officeDocument/2006/relationships/hyperlink" Target="http://e-logicasoftware.com/grupolinux/directorios/catalogados-tutores/proyecto-deteccion-de-deslizamiento-de-tierra-sentinel-1bck.pdf" TargetMode="External"/><Relationship Id="rId22" Type="http://schemas.openxmlformats.org/officeDocument/2006/relationships/image" Target="../media/image34.png"/><Relationship Id="rId27" Type="http://schemas.openxmlformats.org/officeDocument/2006/relationships/hyperlink" Target="https://bit.ly/3yAZMaE" TargetMode="External"/><Relationship Id="rId30" Type="http://schemas.openxmlformats.org/officeDocument/2006/relationships/image" Target="../media/image39.png"/><Relationship Id="rId35" Type="http://schemas.openxmlformats.org/officeDocument/2006/relationships/hyperlink" Target="http://e-logicasoftware.com/copernicus/sismos-colombia/inicio-sismos-sentinel-1.pdf" TargetMode="External"/><Relationship Id="rId43" Type="http://schemas.openxmlformats.org/officeDocument/2006/relationships/image" Target="../media/image47.png"/><Relationship Id="rId48" Type="http://schemas.openxmlformats.org/officeDocument/2006/relationships/hyperlink" Target="http://e-logicasoftware.com/copernicus/erosion/inicio-animacion-erosion-costera-proyecto-senegal-africa-sentinel-1.pdf" TargetMode="External"/><Relationship Id="rId56" Type="http://schemas.openxmlformats.org/officeDocument/2006/relationships/hyperlink" Target="http://e-logicasoftware.com/copernicus/deslizamiento/inicio-animacion-deteccion-de-deslizamiento-de-tierra-sentinel-1.pdf" TargetMode="External"/><Relationship Id="rId64" Type="http://schemas.openxmlformats.org/officeDocument/2006/relationships/hyperlink" Target="http://e-logicasoftware.com/copernicus/volcanes/inicio-animacion-volcanes-monitoreo-etna-sentinel-2.pdf" TargetMode="External"/><Relationship Id="rId69" Type="http://schemas.openxmlformats.org/officeDocument/2006/relationships/image" Target="../media/image65.png"/><Relationship Id="rId8" Type="http://schemas.openxmlformats.org/officeDocument/2006/relationships/hyperlink" Target="http://e-logicasoftware.com/grupolinux/directorios/catalogados-tutores/incendio-proyectos-catatumbo-2020-sentinel-2.pdf" TargetMode="External"/><Relationship Id="rId51" Type="http://schemas.openxmlformats.org/officeDocument/2006/relationships/hyperlink" Target="http://e-logicasoftware.com/copernicus/sismos/inicio-animacion-hundimiento-mexico.pdf" TargetMode="External"/><Relationship Id="rId72" Type="http://schemas.openxmlformats.org/officeDocument/2006/relationships/image" Target="../media/image68.png"/><Relationship Id="rId3" Type="http://schemas.openxmlformats.org/officeDocument/2006/relationships/hyperlink" Target="http://e-logicasoftware.com/grupolinux/directorios/catalogados-tutores/agua-delieando-masas-maria-la-baja-sentinel-1y-2.pdf" TargetMode="External"/><Relationship Id="rId12" Type="http://schemas.openxmlformats.org/officeDocument/2006/relationships/hyperlink" Target="http://e-logicasoftware.com/grupolinux/directorios/catalogados-tutores/hundimiento-de-tierra-proyecto-mexico-sentinel-1.pdf" TargetMode="External"/><Relationship Id="rId17" Type="http://schemas.openxmlformats.org/officeDocument/2006/relationships/hyperlink" Target="http://e-logicasoftware.com/grupolinux/directorios/catalogados-tutores/volcanes-monitoreo-etna-sentinel-2.pdf" TargetMode="External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38" Type="http://schemas.openxmlformats.org/officeDocument/2006/relationships/image" Target="../media/image44.png"/><Relationship Id="rId46" Type="http://schemas.openxmlformats.org/officeDocument/2006/relationships/image" Target="../media/image49.png"/><Relationship Id="rId59" Type="http://schemas.openxmlformats.org/officeDocument/2006/relationships/hyperlink" Target="http://e-logicasoftware.com/copernicus/sequia/inicio-animacion-sequias-monitoreo-sentinel-2.pdf" TargetMode="External"/><Relationship Id="rId67" Type="http://schemas.openxmlformats.org/officeDocument/2006/relationships/image" Target="../media/image5.png"/><Relationship Id="rId20" Type="http://schemas.openxmlformats.org/officeDocument/2006/relationships/hyperlink" Target="http://e-logicasoftware.com/copernicus/masa/inicio-animacion-perdida-de-agua-laguna-de-suesca.pdf" TargetMode="External"/><Relationship Id="rId41" Type="http://schemas.openxmlformats.org/officeDocument/2006/relationships/hyperlink" Target="https://bit.ly/3FXAbuh" TargetMode="External"/><Relationship Id="rId54" Type="http://schemas.openxmlformats.org/officeDocument/2006/relationships/image" Target="../media/image55.png"/><Relationship Id="rId62" Type="http://schemas.openxmlformats.org/officeDocument/2006/relationships/image" Target="../media/image61.png"/><Relationship Id="rId70" Type="http://schemas.openxmlformats.org/officeDocument/2006/relationships/image" Target="../media/image66.png"/><Relationship Id="rId75" Type="http://schemas.openxmlformats.org/officeDocument/2006/relationships/hyperlink" Target="http://e-logicasoftware.com/grupolinux/directorios/catalogados-tutores/calor-humano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-logicasoftware.com/grupolinux/directorios/catalogados-tutores/200812-presentacion-mapas-guadua-analisis-de-las-zonas-de-cundinamarca.pdf" TargetMode="External"/><Relationship Id="rId15" Type="http://schemas.openxmlformats.org/officeDocument/2006/relationships/hyperlink" Target="http://e-logicasoftware.com/grupolinux/directorios/catalogados-tutores/sequias-monitoreo-sentinel-2.pdf" TargetMode="External"/><Relationship Id="rId23" Type="http://schemas.openxmlformats.org/officeDocument/2006/relationships/hyperlink" Target="http://e-logicasoftware.com/copernicus/calidad/inicio-animacion-calidad-del-agua-tota.pdf" TargetMode="External"/><Relationship Id="rId28" Type="http://schemas.openxmlformats.org/officeDocument/2006/relationships/image" Target="../media/image38.png"/><Relationship Id="rId36" Type="http://schemas.openxmlformats.org/officeDocument/2006/relationships/image" Target="../media/image43.png"/><Relationship Id="rId49" Type="http://schemas.openxmlformats.org/officeDocument/2006/relationships/image" Target="../media/image51.png"/><Relationship Id="rId57" Type="http://schemas.openxmlformats.org/officeDocument/2006/relationships/image" Target="../media/image57.png"/><Relationship Id="rId10" Type="http://schemas.openxmlformats.org/officeDocument/2006/relationships/hyperlink" Target="http://e-logicasoftware.com/grupolinux/directorios/catalogados-tutores/arroz-proyecto-deteccion-de-cultivos-vietnam-sentinel-1.pdf" TargetMode="External"/><Relationship Id="rId31" Type="http://schemas.openxmlformats.org/officeDocument/2006/relationships/hyperlink" Target="https://bit.ly/3FMww2i" TargetMode="External"/><Relationship Id="rId44" Type="http://schemas.openxmlformats.org/officeDocument/2006/relationships/image" Target="../media/image48.png"/><Relationship Id="rId52" Type="http://schemas.openxmlformats.org/officeDocument/2006/relationships/image" Target="../media/image53.png"/><Relationship Id="rId60" Type="http://schemas.openxmlformats.org/officeDocument/2006/relationships/image" Target="../media/image59.png"/><Relationship Id="rId65" Type="http://schemas.openxmlformats.org/officeDocument/2006/relationships/image" Target="../media/image63.png"/><Relationship Id="rId73" Type="http://schemas.openxmlformats.org/officeDocument/2006/relationships/image" Target="../media/image69.png"/><Relationship Id="rId4" Type="http://schemas.openxmlformats.org/officeDocument/2006/relationships/hyperlink" Target="http://e-logicasoftware.com/grupolinux/directorios/catalogados-tutores/201107-proyecto-mapas-calidad-del-agua-tota-linux.pdf" TargetMode="External"/><Relationship Id="rId9" Type="http://schemas.openxmlformats.org/officeDocument/2006/relationships/hyperlink" Target="http://e-logicasoftware.com/grupolinux/directorios/catalogados-tutores/200729-presentacion-mapas-caguan-analisis-de-vegetacion-deforestacion-nuevo.pdf" TargetMode="External"/><Relationship Id="rId13" Type="http://schemas.openxmlformats.org/officeDocument/2006/relationships/hyperlink" Target="http://e-logicasoftware.com/grupolinux/directorios/catalogados-tutores/mapeo-de-cosechas-sevilla.pdf" TargetMode="External"/><Relationship Id="rId18" Type="http://schemas.openxmlformats.org/officeDocument/2006/relationships/hyperlink" Target="https://bit.ly/3yAouru" TargetMode="External"/><Relationship Id="rId39" Type="http://schemas.openxmlformats.org/officeDocument/2006/relationships/hyperlink" Target="http://e-logicasoftware.com/copernicus/incendio/inicio-animacion-incendio-proyectos-catatumbo-2020-sentinel-2.pdf" TargetMode="External"/><Relationship Id="rId34" Type="http://schemas.openxmlformats.org/officeDocument/2006/relationships/image" Target="../media/image42.png"/><Relationship Id="rId50" Type="http://schemas.openxmlformats.org/officeDocument/2006/relationships/image" Target="../media/image52.png"/><Relationship Id="rId55" Type="http://schemas.openxmlformats.org/officeDocument/2006/relationships/image" Target="../media/image56.png"/><Relationship Id="rId76" Type="http://schemas.openxmlformats.org/officeDocument/2006/relationships/hyperlink" Target="http://e-logicasoftware.com/grupolinux/directorios/catalogados-tutores/presentacion-inundaciones-sur-de-africa-sentinel-1.pdf" TargetMode="External"/><Relationship Id="rId7" Type="http://schemas.openxmlformats.org/officeDocument/2006/relationships/hyperlink" Target="http://e-logicasoftware.com/grupolinux/directorios/catalogados-tutores/sismo-proyecto-colombia-los-santos-con-explicaciones-sentinel-1.pdf" TargetMode="External"/><Relationship Id="rId71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5.png"/><Relationship Id="rId21" Type="http://schemas.openxmlformats.org/officeDocument/2006/relationships/hyperlink" Target="http://e-logicasoftware.com/grupolinux/directorios/videos-cursos/03-flujos-de-trabajo.pptx" TargetMode="External"/><Relationship Id="rId42" Type="http://schemas.openxmlformats.org/officeDocument/2006/relationships/hyperlink" Target="http://e-logicasoftware.com/grupolinux/directorios/videos-cursos/12-masas-de-agua-s1s2.mp4" TargetMode="External"/><Relationship Id="rId47" Type="http://schemas.openxmlformats.org/officeDocument/2006/relationships/image" Target="../media/image46.png"/><Relationship Id="rId63" Type="http://schemas.openxmlformats.org/officeDocument/2006/relationships/image" Target="../media/image29.png"/><Relationship Id="rId68" Type="http://schemas.openxmlformats.org/officeDocument/2006/relationships/hyperlink" Target="http://e-logicasoftware.com/grupolinux/directorios/videos-cursos/30-calidad-del-agua-03.mp4" TargetMode="External"/><Relationship Id="rId84" Type="http://schemas.openxmlformats.org/officeDocument/2006/relationships/hyperlink" Target="http://e-logicasoftware.com/grupolinux/directorios/videos-cursos/37-antenas-satelitales.mp4" TargetMode="External"/><Relationship Id="rId89" Type="http://schemas.openxmlformats.org/officeDocument/2006/relationships/hyperlink" Target="http://e-logicasoftware.com/grupolinux/directorios/videos-cursos/38-sismos-s1.pdf" TargetMode="External"/><Relationship Id="rId16" Type="http://schemas.openxmlformats.org/officeDocument/2006/relationships/hyperlink" Target="http://e-logicasoftware.com/grupolinux/directorios/videos-cursos/02-alcances.pdf" TargetMode="External"/><Relationship Id="rId11" Type="http://schemas.openxmlformats.org/officeDocument/2006/relationships/hyperlink" Target="http://e-logicasoftware.com/grupolinux/directorios/videos-cursos/01-coordenadas.pptx" TargetMode="External"/><Relationship Id="rId32" Type="http://schemas.openxmlformats.org/officeDocument/2006/relationships/hyperlink" Target="http://e-logicasoftware.com/grupolinux/directorios/videos-cursos/19-perdida-de-masas-de-agua-02.mp4" TargetMode="External"/><Relationship Id="rId37" Type="http://schemas.openxmlformats.org/officeDocument/2006/relationships/hyperlink" Target="http://e-logicasoftware.com/grupolinux/directorios/videos-cursos/08-geometria-vectorial.pdf" TargetMode="External"/><Relationship Id="rId53" Type="http://schemas.openxmlformats.org/officeDocument/2006/relationships/image" Target="../media/image82.png"/><Relationship Id="rId58" Type="http://schemas.openxmlformats.org/officeDocument/2006/relationships/image" Target="../media/image84.png"/><Relationship Id="rId74" Type="http://schemas.openxmlformats.org/officeDocument/2006/relationships/image" Target="../media/image86.png"/><Relationship Id="rId79" Type="http://schemas.openxmlformats.org/officeDocument/2006/relationships/hyperlink" Target="http://e-logicasoftware.com/grupolinux/directorios/videos-cursos/34-calidad-del-aire-s5.pdf" TargetMode="External"/><Relationship Id="rId5" Type="http://schemas.openxmlformats.org/officeDocument/2006/relationships/image" Target="../media/image64.png"/><Relationship Id="rId90" Type="http://schemas.openxmlformats.org/officeDocument/2006/relationships/hyperlink" Target="http://e-logicasoftware.com/grupolinux/directorios/videos-cursos/38-sismos-s1.pptx" TargetMode="External"/><Relationship Id="rId22" Type="http://schemas.openxmlformats.org/officeDocument/2006/relationships/image" Target="../media/image74.png"/><Relationship Id="rId27" Type="http://schemas.openxmlformats.org/officeDocument/2006/relationships/hyperlink" Target="http://e-logicasoftware.com/grupolinux/directorios/videos-cursos/05-manejo-de-bandas.mp4" TargetMode="External"/><Relationship Id="rId43" Type="http://schemas.openxmlformats.org/officeDocument/2006/relationships/hyperlink" Target="http://e-logicasoftware.com/grupolinux/directorios/videos-cursos/12-masas-de-agua-s1s2.pdf" TargetMode="External"/><Relationship Id="rId48" Type="http://schemas.openxmlformats.org/officeDocument/2006/relationships/hyperlink" Target="http://e-logicasoftware.com/grupolinux/directorios/videos-cursos/16-deforestacion-s2.mp4" TargetMode="External"/><Relationship Id="rId64" Type="http://schemas.openxmlformats.org/officeDocument/2006/relationships/hyperlink" Target="http://e-logicasoftware.com/grupolinux/directorios/videos-cursos/25-NSS.mp4" TargetMode="External"/><Relationship Id="rId69" Type="http://schemas.openxmlformats.org/officeDocument/2006/relationships/hyperlink" Target="http://e-logicasoftware.com/grupolinux/directorios/videos-cursos/31-calidad-del-agua-04.mp4" TargetMode="External"/><Relationship Id="rId8" Type="http://schemas.openxmlformats.org/officeDocument/2006/relationships/image" Target="../media/image71.png"/><Relationship Id="rId51" Type="http://schemas.openxmlformats.org/officeDocument/2006/relationships/image" Target="../media/image81.png"/><Relationship Id="rId72" Type="http://schemas.openxmlformats.org/officeDocument/2006/relationships/hyperlink" Target="http://e-logicasoftware.com/grupolinux/directorios/videos-cursos/32-calidad-del-agua-05.mp4" TargetMode="External"/><Relationship Id="rId80" Type="http://schemas.openxmlformats.org/officeDocument/2006/relationships/hyperlink" Target="http://e-logicasoftware.com/grupolinux/directorios/videos-cursos/34-calidad-del-aire-s5.pptx" TargetMode="External"/><Relationship Id="rId85" Type="http://schemas.openxmlformats.org/officeDocument/2006/relationships/image" Target="../media/image90.png"/><Relationship Id="rId93" Type="http://schemas.openxmlformats.org/officeDocument/2006/relationships/hyperlink" Target="http://e-logicasoftware.com/grupolinux/directorios/videos-cursos/06-cultivos-s2.pdf" TargetMode="External"/><Relationship Id="rId3" Type="http://schemas.openxmlformats.org/officeDocument/2006/relationships/image" Target="../media/image1.jpeg"/><Relationship Id="rId12" Type="http://schemas.openxmlformats.org/officeDocument/2006/relationships/hyperlink" Target="http://e-logicasoftware.com/grupolinux/directorios/videos-cursos/01-componentes.pdf" TargetMode="External"/><Relationship Id="rId17" Type="http://schemas.openxmlformats.org/officeDocument/2006/relationships/hyperlink" Target="http://e-logicasoftware.com/grupolinux/directorios/videos-cursos/02-alcances.pptx" TargetMode="External"/><Relationship Id="rId25" Type="http://schemas.openxmlformats.org/officeDocument/2006/relationships/hyperlink" Target="http://e-logicasoftware.com/grupolinux/directorios/videos-cursos/04-raster.pptx" TargetMode="External"/><Relationship Id="rId33" Type="http://schemas.openxmlformats.org/officeDocument/2006/relationships/hyperlink" Target="http://e-logicasoftware.com/grupolinux/directorios/videos-cursos/20-perdida-de-masas-de-agua-03.mp4" TargetMode="External"/><Relationship Id="rId38" Type="http://schemas.openxmlformats.org/officeDocument/2006/relationships/hyperlink" Target="http://e-logicasoftware.com/grupolinux/directorios/videos-cursos/08-geometria-vectorial.pptx" TargetMode="External"/><Relationship Id="rId46" Type="http://schemas.openxmlformats.org/officeDocument/2006/relationships/hyperlink" Target="http://e-logicasoftware.com/grupolinux/directorios/videos-cursos/15-cubesat.mp4" TargetMode="External"/><Relationship Id="rId59" Type="http://schemas.openxmlformats.org/officeDocument/2006/relationships/hyperlink" Target="http://e-logicasoftware.com/grupolinux/directorios/videos-cursos/23-monitoreo-de-tierras-01.mp4" TargetMode="External"/><Relationship Id="rId67" Type="http://schemas.openxmlformats.org/officeDocument/2006/relationships/hyperlink" Target="http://e-logicasoftware.com/grupolinux/directorios/videos-cursos/28-calidad-del-agua-02.mp4" TargetMode="External"/><Relationship Id="rId20" Type="http://schemas.openxmlformats.org/officeDocument/2006/relationships/hyperlink" Target="http://e-logicasoftware.com/grupolinux/directorios/videos-cursos/03-flujos-de-trabajo.pdf" TargetMode="External"/><Relationship Id="rId41" Type="http://schemas.openxmlformats.org/officeDocument/2006/relationships/image" Target="../media/image79.png"/><Relationship Id="rId54" Type="http://schemas.openxmlformats.org/officeDocument/2006/relationships/hyperlink" Target="http://e-logicasoftware.com/grupolinux/directorios/videos-cursos/18-perdida-de-masas-de-agua-s2.pdf" TargetMode="External"/><Relationship Id="rId62" Type="http://schemas.openxmlformats.org/officeDocument/2006/relationships/hyperlink" Target="http://e-logicasoftware.com/grupolinux/directorios/videos-cursos/23-monitoreo-de-tierras-s3.pptx" TargetMode="External"/><Relationship Id="rId70" Type="http://schemas.openxmlformats.org/officeDocument/2006/relationships/hyperlink" Target="http://e-logicasoftware.com/grupolinux/directorios/videos-cursos/26-calidad-del-agua-s2.pdf" TargetMode="External"/><Relationship Id="rId75" Type="http://schemas.openxmlformats.org/officeDocument/2006/relationships/hyperlink" Target="http://e-logicasoftware.com/grupolinux/directorios/videos-cursos/27-talleres-trabajo-autonomo.mp4" TargetMode="External"/><Relationship Id="rId83" Type="http://schemas.openxmlformats.org/officeDocument/2006/relationships/image" Target="../media/image89.png"/><Relationship Id="rId88" Type="http://schemas.openxmlformats.org/officeDocument/2006/relationships/hyperlink" Target="http://e-logicasoftware.com/grupolinux/directorios/videos-cursos/http:/e-logicasoftware.com/grupolinux/directorios/videos-cursos/40-sismos-03.mp4" TargetMode="External"/><Relationship Id="rId91" Type="http://schemas.openxmlformats.org/officeDocument/2006/relationships/hyperlink" Target="http://e-logicasoftware.com/grupolinux/directorios/videos-cursos/06-cultivos-01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5" Type="http://schemas.openxmlformats.org/officeDocument/2006/relationships/hyperlink" Target="http://e-logicasoftware.com/grupolinux/directorios/videos-cursos/02-alcances.mp4" TargetMode="External"/><Relationship Id="rId23" Type="http://schemas.openxmlformats.org/officeDocument/2006/relationships/hyperlink" Target="http://e-logicasoftware.com/grupolinux/directorios/videos-cursos/04-raster.mp4" TargetMode="External"/><Relationship Id="rId28" Type="http://schemas.openxmlformats.org/officeDocument/2006/relationships/hyperlink" Target="http://e-logicasoftware.com/grupolinux/directorios/videos-cursos/05-manejo-de-bandas.pdf" TargetMode="External"/><Relationship Id="rId36" Type="http://schemas.openxmlformats.org/officeDocument/2006/relationships/hyperlink" Target="http://e-logicasoftware.com/grupolinux/directorios/videos-cursos/08-geometria-vectorial.mp4" TargetMode="External"/><Relationship Id="rId49" Type="http://schemas.openxmlformats.org/officeDocument/2006/relationships/hyperlink" Target="http://e-logicasoftware.com/grupolinux/directorios/videos-cursos/16-deforestacion-s2.pdf" TargetMode="External"/><Relationship Id="rId57" Type="http://schemas.openxmlformats.org/officeDocument/2006/relationships/hyperlink" Target="http://e-logicasoftware.com/grupolinux/directorios/videos-cursos/22-imagenes-satelitales-y-sus-aplicaciones.mp4" TargetMode="External"/><Relationship Id="rId10" Type="http://schemas.openxmlformats.org/officeDocument/2006/relationships/hyperlink" Target="http://e-logicasoftware.com/grupolinux/directorios/videos-cursos/01-coordenadas.pdf" TargetMode="External"/><Relationship Id="rId31" Type="http://schemas.openxmlformats.org/officeDocument/2006/relationships/hyperlink" Target="http://e-logicasoftware.com/grupolinux/directorios/videos-cursos/18-perdida-de-masas-de-agua-01.mp4" TargetMode="External"/><Relationship Id="rId44" Type="http://schemas.openxmlformats.org/officeDocument/2006/relationships/hyperlink" Target="http://e-logicasoftware.com/grupolinux/directorios/videos-cursos/12-masas-de-agua-s1s2.pptx" TargetMode="External"/><Relationship Id="rId52" Type="http://schemas.openxmlformats.org/officeDocument/2006/relationships/hyperlink" Target="http://e-logicasoftware.com/grupolinux/directorios/videos-cursos/17-estaciones-terrenas-satnogs.mp4" TargetMode="External"/><Relationship Id="rId60" Type="http://schemas.openxmlformats.org/officeDocument/2006/relationships/hyperlink" Target="http://e-logicasoftware.com/grupolinux/directorios/videos-cursos/23-monitoreo-de-tierras-02.mp4" TargetMode="External"/><Relationship Id="rId65" Type="http://schemas.openxmlformats.org/officeDocument/2006/relationships/image" Target="../media/image85.png"/><Relationship Id="rId73" Type="http://schemas.openxmlformats.org/officeDocument/2006/relationships/hyperlink" Target="http://e-logicasoftware.com/grupolinux/directorios/videos-cursos/33-calidad-del-agua-06.mp4" TargetMode="External"/><Relationship Id="rId78" Type="http://schemas.openxmlformats.org/officeDocument/2006/relationships/hyperlink" Target="http://e-logicasoftware.com/grupolinux/directorios/videos-cursos/35-calidad-del-aire-02.mp4" TargetMode="External"/><Relationship Id="rId81" Type="http://schemas.openxmlformats.org/officeDocument/2006/relationships/image" Target="../media/image88.png"/><Relationship Id="rId86" Type="http://schemas.openxmlformats.org/officeDocument/2006/relationships/hyperlink" Target="http://e-logicasoftware.com/grupolinux/directorios/videos-cursos/38-calculo-de-longitud-de-onda-y-sismos-01.mp4" TargetMode="External"/><Relationship Id="rId94" Type="http://schemas.openxmlformats.org/officeDocument/2006/relationships/hyperlink" Target="http://e-logicasoftware.com/grupolinux/directorios/videos-cursos/06-cultivos-s2.pptx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://e-logicasoftware.com/grupolinux/directorios/videos-cursos/01-coordenadas.mp4" TargetMode="External"/><Relationship Id="rId13" Type="http://schemas.openxmlformats.org/officeDocument/2006/relationships/hyperlink" Target="http://e-logicasoftware.com/grupolinux/directorios/videos-cursos/01-componentes.pptx" TargetMode="External"/><Relationship Id="rId18" Type="http://schemas.openxmlformats.org/officeDocument/2006/relationships/image" Target="../media/image73.png"/><Relationship Id="rId39" Type="http://schemas.openxmlformats.org/officeDocument/2006/relationships/image" Target="../media/image78.png"/><Relationship Id="rId34" Type="http://schemas.openxmlformats.org/officeDocument/2006/relationships/hyperlink" Target="http://e-logicasoftware.com/grupolinux/directorios/videos-cursos/21-perdida-de-masas-de-agua-04.mp4" TargetMode="External"/><Relationship Id="rId50" Type="http://schemas.openxmlformats.org/officeDocument/2006/relationships/hyperlink" Target="http://e-logicasoftware.com/grupolinux/directorios/videos-cursos/16-deforestacion-s2.pptx" TargetMode="External"/><Relationship Id="rId55" Type="http://schemas.openxmlformats.org/officeDocument/2006/relationships/hyperlink" Target="http://e-logicasoftware.com/grupolinux/directorios/videos-cursos/18-perdida-de-masas-de-agua-s2.pptx" TargetMode="External"/><Relationship Id="rId76" Type="http://schemas.openxmlformats.org/officeDocument/2006/relationships/image" Target="../media/image87.png"/><Relationship Id="rId7" Type="http://schemas.openxmlformats.org/officeDocument/2006/relationships/image" Target="../media/image66.png"/><Relationship Id="rId71" Type="http://schemas.openxmlformats.org/officeDocument/2006/relationships/hyperlink" Target="http://e-logicasoftware.com/grupolinux/directorios/videos-cursos/26-calidad-del-agua-s2.pptx" TargetMode="External"/><Relationship Id="rId92" Type="http://schemas.openxmlformats.org/officeDocument/2006/relationships/hyperlink" Target="http://e-logicasoftware.com/grupolinux/directorios/videos-cursos/29-cultivos-complementaria.mp4" TargetMode="External"/><Relationship Id="rId2" Type="http://schemas.openxmlformats.org/officeDocument/2006/relationships/image" Target="../media/image31.jpeg"/><Relationship Id="rId29" Type="http://schemas.openxmlformats.org/officeDocument/2006/relationships/hyperlink" Target="http://e-logicasoftware.com/grupolinux/directorios/videos-cursos/05-manejo-de-bandas.pptx" TargetMode="External"/><Relationship Id="rId24" Type="http://schemas.openxmlformats.org/officeDocument/2006/relationships/hyperlink" Target="http://e-logicasoftware.com/grupolinux/directorios/videos-cursos/04-raster.pdf" TargetMode="External"/><Relationship Id="rId40" Type="http://schemas.openxmlformats.org/officeDocument/2006/relationships/hyperlink" Target="http://e-logicasoftware.com/grupolinux/directorios/videos-cursos/09-cansat.mp4" TargetMode="External"/><Relationship Id="rId45" Type="http://schemas.openxmlformats.org/officeDocument/2006/relationships/image" Target="../media/image80.png"/><Relationship Id="rId66" Type="http://schemas.openxmlformats.org/officeDocument/2006/relationships/hyperlink" Target="http://e-logicasoftware.com/grupolinux/directorios/videos-cursos/26-calidad-del-agua-01.mp4" TargetMode="External"/><Relationship Id="rId87" Type="http://schemas.openxmlformats.org/officeDocument/2006/relationships/hyperlink" Target="http://e-logicasoftware.com/grupolinux/directorios/videos-cursos/39-sismos-02.mp4" TargetMode="External"/><Relationship Id="rId61" Type="http://schemas.openxmlformats.org/officeDocument/2006/relationships/hyperlink" Target="http://e-logicasoftware.com/grupolinux/directorios/videos-cursos/23-monitoreo-de-tierras-s3.pdf" TargetMode="External"/><Relationship Id="rId82" Type="http://schemas.openxmlformats.org/officeDocument/2006/relationships/hyperlink" Target="http://e-logicasoftware.com/grupolinux/directorios/videos-cursos/36-semilleros.mp4" TargetMode="External"/><Relationship Id="rId19" Type="http://schemas.openxmlformats.org/officeDocument/2006/relationships/hyperlink" Target="http://e-logicasoftware.com/grupolinux/directorios/videos-cursos/03-flujos-de-trabajo.mp4" TargetMode="External"/><Relationship Id="rId14" Type="http://schemas.openxmlformats.org/officeDocument/2006/relationships/image" Target="../media/image72.png"/><Relationship Id="rId30" Type="http://schemas.openxmlformats.org/officeDocument/2006/relationships/image" Target="../media/image76.png"/><Relationship Id="rId35" Type="http://schemas.openxmlformats.org/officeDocument/2006/relationships/image" Target="../media/image77.png"/><Relationship Id="rId56" Type="http://schemas.openxmlformats.org/officeDocument/2006/relationships/image" Target="../media/image83.png"/><Relationship Id="rId77" Type="http://schemas.openxmlformats.org/officeDocument/2006/relationships/hyperlink" Target="http://e-logicasoftware.com/grupolinux/directorios/videos-cursos/34-calidad-del-aire-01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719B951-3A74-4596-B5A9-BB6EAD96C623}"/>
              </a:ext>
            </a:extLst>
          </p:cNvPr>
          <p:cNvSpPr txBox="1"/>
          <p:nvPr/>
        </p:nvSpPr>
        <p:spPr>
          <a:xfrm>
            <a:off x="2569371" y="1994149"/>
            <a:ext cx="75938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SOCIALES, </a:t>
            </a:r>
          </a:p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INCLUSIÓN SOCIAL Y TECNOLOGÍAS</a:t>
            </a:r>
          </a:p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6A446C-B750-6AB5-8635-48FA66F4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90272"/>
            <a:ext cx="521017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1CF7173-9A8F-52A2-6922-AF3C1901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607" y="4586455"/>
            <a:ext cx="210939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22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E31A5E4-1039-409D-AFAA-4B7EB98B6BC5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9F79CD3-47D1-419F-96D6-5A61920DC180}"/>
              </a:ext>
            </a:extLst>
          </p:cNvPr>
          <p:cNvGrpSpPr/>
          <p:nvPr/>
        </p:nvGrpSpPr>
        <p:grpSpPr>
          <a:xfrm>
            <a:off x="507097" y="781574"/>
            <a:ext cx="10990804" cy="6068777"/>
            <a:chOff x="507097" y="781574"/>
            <a:chExt cx="10990804" cy="6068777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3B996DD-3E17-4B0C-845E-3895F9A37B75}"/>
                </a:ext>
              </a:extLst>
            </p:cNvPr>
            <p:cNvSpPr txBox="1"/>
            <p:nvPr/>
          </p:nvSpPr>
          <p:spPr>
            <a:xfrm>
              <a:off x="507097" y="781574"/>
              <a:ext cx="10990804" cy="6068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200"/>
                </a:spcBef>
              </a:pPr>
              <a:r>
                <a:rPr lang="es-CO" sz="1400" b="1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Inclusión social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 </a:t>
              </a:r>
              <a:endParaRPr lang="es-CO" sz="1400" dirty="0">
                <a:solidFill>
                  <a:schemeClr val="accent1"/>
                </a:solidFill>
                <a:effectLst/>
                <a:ea typeface="Arial" panose="020B0604020202020204" pitchFamily="34" charset="0"/>
              </a:endParaRPr>
            </a:p>
            <a:p>
              <a:pPr algn="just">
                <a:lnSpc>
                  <a:spcPct val="115000"/>
                </a:lnSpc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La Unión Europea define la inclusión social como un “Proceso que asegura que aquellas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personas que están en riesgo de pobreza y exclusión social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tengan las oportunidades y recursos necesarios para participar completamente en la vida económica, social y cultural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disfrutando un nivel de vida y bienestar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que se considere normal en la sociedad en la que ellos viven”. Pone énfasis en el derecho de las personas de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 “tener una vida asociada siendo un miembro de una comunidad”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(Andalucía solidaria, 2020).</a:t>
              </a: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 </a:t>
              </a: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Bef>
                  <a:spcPts val="200"/>
                </a:spcBef>
              </a:pPr>
              <a:endParaRPr lang="es-CO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ts val="200"/>
                </a:spcBef>
              </a:pPr>
              <a:r>
                <a:rPr lang="es-CO" sz="1400" b="1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La Ingeniería Humanitaria</a:t>
              </a:r>
            </a:p>
            <a:p>
              <a:pPr algn="just">
                <a:lnSpc>
                  <a:spcPct val="115000"/>
                </a:lnSpc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La Ingeniería Humanitaria por su lado plantea </a:t>
              </a:r>
              <a:r>
                <a:rPr lang="es-CO" sz="1400" dirty="0">
                  <a:solidFill>
                    <a:srgbClr val="000000"/>
                  </a:solidFill>
                  <a:effectLst/>
                  <a:ea typeface="Arial" panose="020B0604020202020204" pitchFamily="34" charset="0"/>
                </a:rPr>
                <a:t>cuatro niveles de acción posibles que son: </a:t>
              </a:r>
            </a:p>
            <a:p>
              <a:pPr algn="just">
                <a:lnSpc>
                  <a:spcPct val="115000"/>
                </a:lnSpc>
              </a:pPr>
              <a:r>
                <a:rPr lang="es-CO" sz="1400" dirty="0">
                  <a:solidFill>
                    <a:srgbClr val="000000"/>
                  </a:solidFill>
                  <a:effectLst/>
                  <a:ea typeface="Arial" panose="020B0604020202020204" pitchFamily="34" charset="0"/>
                </a:rPr>
                <a:t> </a:t>
              </a: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“a)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Desastres naturales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incendios, tormentas, tornados, tsunamis, terremotos, inundaciones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), b)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Crisis humanitarias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(genocidios, guerras, elecciones no democráticas, injusticia), c)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Países en vía de desarrollo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agua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alimentos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refugio, energía, 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saneamiento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salud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), y d)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Países desarrollados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comunidades pobres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envejecidos, personas con discapacidad mental-física, comunidades no representadas)”.  (</a:t>
              </a:r>
              <a:r>
                <a:rPr lang="es-CO" sz="1400" dirty="0" err="1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Research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2015)</a:t>
              </a: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</p:txBody>
        </p:sp>
        <p:pic>
          <p:nvPicPr>
            <p:cNvPr id="3" name="Imagen 2" descr="Nombre de la empresa&#10;&#10;Descripción generada automáticamente">
              <a:extLst>
                <a:ext uri="{FF2B5EF4-FFF2-40B4-BE49-F238E27FC236}">
                  <a16:creationId xmlns:a16="http://schemas.microsoft.com/office/drawing/2014/main" id="{FA1BB695-BF8B-43A1-A8A4-EF27BE854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942" y="2199313"/>
              <a:ext cx="5296750" cy="2780618"/>
            </a:xfrm>
            <a:prstGeom prst="rect">
              <a:avLst/>
            </a:prstGeom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F8C73549-6373-453B-928A-CB57261E4CAD}"/>
                </a:ext>
              </a:extLst>
            </p:cNvPr>
            <p:cNvSpPr/>
            <p:nvPr/>
          </p:nvSpPr>
          <p:spPr>
            <a:xfrm>
              <a:off x="2743200" y="208353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B9AFC91E-8E3E-46BA-8F47-2467168E5070}"/>
                </a:ext>
              </a:extLst>
            </p:cNvPr>
            <p:cNvSpPr/>
            <p:nvPr/>
          </p:nvSpPr>
          <p:spPr>
            <a:xfrm>
              <a:off x="5433831" y="2038525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66CE8BF-1476-4FAA-87E6-296C02DE4446}"/>
                </a:ext>
              </a:extLst>
            </p:cNvPr>
            <p:cNvSpPr/>
            <p:nvPr/>
          </p:nvSpPr>
          <p:spPr>
            <a:xfrm>
              <a:off x="7229343" y="208353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4C6380A-ACCD-42B3-AB12-571445CE6CB0}"/>
                </a:ext>
              </a:extLst>
            </p:cNvPr>
            <p:cNvSpPr/>
            <p:nvPr/>
          </p:nvSpPr>
          <p:spPr>
            <a:xfrm>
              <a:off x="5461503" y="2946745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C35717EB-0B40-43DA-9F28-89F14CD60799}"/>
                </a:ext>
              </a:extLst>
            </p:cNvPr>
            <p:cNvSpPr/>
            <p:nvPr/>
          </p:nvSpPr>
          <p:spPr>
            <a:xfrm>
              <a:off x="2743200" y="387487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83A60616-D9F2-4CF6-9F3F-BC34F03558F1}"/>
                </a:ext>
              </a:extLst>
            </p:cNvPr>
            <p:cNvSpPr/>
            <p:nvPr/>
          </p:nvSpPr>
          <p:spPr>
            <a:xfrm>
              <a:off x="4552416" y="203852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68B6ACEE-8881-4013-B233-2033F0674212}"/>
                </a:ext>
              </a:extLst>
            </p:cNvPr>
            <p:cNvSpPr/>
            <p:nvPr/>
          </p:nvSpPr>
          <p:spPr>
            <a:xfrm>
              <a:off x="4519940" y="3938771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6558DA98-E6B2-C455-2EA4-FB30F34C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E34992-61F8-920B-2382-FE0B04777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99" y="83343"/>
            <a:ext cx="1346673" cy="7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1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3924CC3-89B9-B9B9-CBA7-213E2717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DC38490-587E-2F57-2212-4DFFFF39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8" y="1062669"/>
            <a:ext cx="4608392" cy="518223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5E7C25-DA22-6A16-109A-6B6954AA1945}"/>
              </a:ext>
            </a:extLst>
          </p:cNvPr>
          <p:cNvSpPr txBox="1"/>
          <p:nvPr/>
        </p:nvSpPr>
        <p:spPr>
          <a:xfrm>
            <a:off x="1446823" y="613098"/>
            <a:ext cx="912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Por qué nuestros países deben trabajar con los satélites y en particular con </a:t>
            </a:r>
            <a:r>
              <a:rPr lang="es-CO" dirty="0" err="1"/>
              <a:t>Copernicus</a:t>
            </a:r>
            <a:endParaRPr lang="es-CO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9F92C69-75CC-DF6D-FE0A-2EFD6043EA65}"/>
              </a:ext>
            </a:extLst>
          </p:cNvPr>
          <p:cNvSpPr txBox="1"/>
          <p:nvPr/>
        </p:nvSpPr>
        <p:spPr>
          <a:xfrm>
            <a:off x="5259417" y="1177015"/>
            <a:ext cx="5496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Observación </a:t>
            </a:r>
            <a:r>
              <a:rPr lang="es-CO" sz="1600" dirty="0">
                <a:solidFill>
                  <a:srgbClr val="C00000"/>
                </a:solidFill>
              </a:rPr>
              <a:t>permanente</a:t>
            </a:r>
            <a:r>
              <a:rPr lang="es-CO" sz="1600" dirty="0"/>
              <a:t> de las transformaciones de la tierra (Series de tiempo)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Conocimientos para tomar </a:t>
            </a:r>
            <a:r>
              <a:rPr lang="es-CO" sz="1600" dirty="0">
                <a:solidFill>
                  <a:srgbClr val="C00000"/>
                </a:solidFill>
              </a:rPr>
              <a:t>decisiones</a:t>
            </a:r>
            <a:r>
              <a:rPr lang="es-CO" sz="1600" dirty="0"/>
              <a:t> de tipo Político, Comercial,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C00000"/>
                </a:solidFill>
              </a:rPr>
              <a:t>Apropiación</a:t>
            </a:r>
            <a:r>
              <a:rPr lang="es-CO" sz="1600" dirty="0"/>
              <a:t> en cada país de sus territorios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C00000"/>
                </a:solidFill>
              </a:rPr>
              <a:t>Vigilancia</a:t>
            </a:r>
            <a:r>
              <a:rPr lang="es-CO" sz="1600" dirty="0"/>
              <a:t> para conocer los cambios que suceden en los territorios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B045E078-038C-8D2D-21A8-279C6D7CF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38" y="2992897"/>
            <a:ext cx="4243942" cy="383459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65A491E-CBDB-4174-90F8-42665CCC3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99" y="83343"/>
            <a:ext cx="1346673" cy="7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362FDE1C-5557-1E8F-921E-93AA5C15CE8C}"/>
              </a:ext>
            </a:extLst>
          </p:cNvPr>
          <p:cNvSpPr txBox="1"/>
          <p:nvPr/>
        </p:nvSpPr>
        <p:spPr>
          <a:xfrm>
            <a:off x="8003263" y="1068309"/>
            <a:ext cx="2180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>
                <a:solidFill>
                  <a:srgbClr val="C00000"/>
                </a:solidFill>
              </a:rPr>
              <a:t>116782 estudiantes</a:t>
            </a:r>
          </a:p>
          <a:p>
            <a:pPr algn="ctr"/>
            <a:r>
              <a:rPr lang="es-CO" dirty="0">
                <a:solidFill>
                  <a:srgbClr val="C00000"/>
                </a:solidFill>
              </a:rPr>
              <a:t>80 regiones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F9F6592-3A26-073F-7190-F2A98F1A1AA9}"/>
              </a:ext>
            </a:extLst>
          </p:cNvPr>
          <p:cNvGrpSpPr/>
          <p:nvPr/>
        </p:nvGrpSpPr>
        <p:grpSpPr>
          <a:xfrm>
            <a:off x="88202" y="837488"/>
            <a:ext cx="4842722" cy="5760646"/>
            <a:chOff x="1240325" y="395665"/>
            <a:chExt cx="5201355" cy="6066667"/>
          </a:xfrm>
        </p:grpSpPr>
        <p:pic>
          <p:nvPicPr>
            <p:cNvPr id="13" name="Imagen 12" descr="Mapa&#10;&#10;Descripción generada automáticamente">
              <a:extLst>
                <a:ext uri="{FF2B5EF4-FFF2-40B4-BE49-F238E27FC236}">
                  <a16:creationId xmlns:a16="http://schemas.microsoft.com/office/drawing/2014/main" id="{F2BDC9A8-C8B3-09D3-6F54-64EB4C7D1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537" y="395665"/>
              <a:ext cx="5057143" cy="6066667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955048A-1039-0E0E-4055-D52B080FB9EA}"/>
                </a:ext>
              </a:extLst>
            </p:cNvPr>
            <p:cNvSpPr/>
            <p:nvPr/>
          </p:nvSpPr>
          <p:spPr>
            <a:xfrm>
              <a:off x="1240325" y="395665"/>
              <a:ext cx="5057143" cy="606666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AAA6936-A52B-4FD7-F335-27F904A95C9E}"/>
              </a:ext>
            </a:extLst>
          </p:cNvPr>
          <p:cNvSpPr txBox="1"/>
          <p:nvPr/>
        </p:nvSpPr>
        <p:spPr>
          <a:xfrm>
            <a:off x="3639492" y="54731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Cobertura de </a:t>
            </a:r>
            <a:r>
              <a:rPr lang="es-CO" b="1" dirty="0" err="1">
                <a:solidFill>
                  <a:srgbClr val="C00000"/>
                </a:solidFill>
              </a:rPr>
              <a:t>Uniminuto</a:t>
            </a:r>
            <a:r>
              <a:rPr lang="es-CO" b="1" dirty="0">
                <a:solidFill>
                  <a:srgbClr val="C00000"/>
                </a:solidFill>
              </a:rPr>
              <a:t> en Colombia</a:t>
            </a:r>
          </a:p>
        </p:txBody>
      </p:sp>
      <p:pic>
        <p:nvPicPr>
          <p:cNvPr id="18" name="Imagen 17" descr="Gráfico&#10;&#10;Descripción generada automáticamente">
            <a:extLst>
              <a:ext uri="{FF2B5EF4-FFF2-40B4-BE49-F238E27FC236}">
                <a16:creationId xmlns:a16="http://schemas.microsoft.com/office/drawing/2014/main" id="{A908DA98-12B1-06CB-455F-25551C498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68" y="1983671"/>
            <a:ext cx="6872661" cy="402783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ED6EAC1-A8A5-A08D-A136-7844F0D1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D223A4-818F-3BB1-9014-C630B2D18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99" y="83343"/>
            <a:ext cx="1346673" cy="7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0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79692AB0-F613-E550-482B-46ABE03C3880}"/>
              </a:ext>
            </a:extLst>
          </p:cNvPr>
          <p:cNvGrpSpPr/>
          <p:nvPr/>
        </p:nvGrpSpPr>
        <p:grpSpPr>
          <a:xfrm>
            <a:off x="298840" y="822520"/>
            <a:ext cx="4594094" cy="5816540"/>
            <a:chOff x="3662666" y="181381"/>
            <a:chExt cx="4866667" cy="6495238"/>
          </a:xfrm>
        </p:grpSpPr>
        <p:pic>
          <p:nvPicPr>
            <p:cNvPr id="4" name="Imagen 3" descr="Mapa&#10;&#10;Descripción generada automáticamente">
              <a:extLst>
                <a:ext uri="{FF2B5EF4-FFF2-40B4-BE49-F238E27FC236}">
                  <a16:creationId xmlns:a16="http://schemas.microsoft.com/office/drawing/2014/main" id="{63832406-A652-FA1E-2682-EDE6ECBF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666" y="181381"/>
              <a:ext cx="4866667" cy="6495238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04426110-2A42-0B7E-3ED9-06EA9ADB81F0}"/>
                </a:ext>
              </a:extLst>
            </p:cNvPr>
            <p:cNvSpPr/>
            <p:nvPr/>
          </p:nvSpPr>
          <p:spPr>
            <a:xfrm>
              <a:off x="5537759" y="3005271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80F24C84-B046-412E-1489-DDA01A473919}"/>
                </a:ext>
              </a:extLst>
            </p:cNvPr>
            <p:cNvSpPr/>
            <p:nvPr/>
          </p:nvSpPr>
          <p:spPr>
            <a:xfrm>
              <a:off x="5571942" y="3149647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6C8F4FD5-1C04-8CBA-C08C-0D54DE1B82BB}"/>
                </a:ext>
              </a:extLst>
            </p:cNvPr>
            <p:cNvSpPr/>
            <p:nvPr/>
          </p:nvSpPr>
          <p:spPr>
            <a:xfrm>
              <a:off x="5504618" y="3241705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DE50BD5-E868-EFE1-8FD8-03FD46B65194}"/>
                </a:ext>
              </a:extLst>
            </p:cNvPr>
            <p:cNvSpPr/>
            <p:nvPr/>
          </p:nvSpPr>
          <p:spPr>
            <a:xfrm>
              <a:off x="5741462" y="3081281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B57F3E52-EE8D-F8CF-67C6-13991AF2C23B}"/>
                </a:ext>
              </a:extLst>
            </p:cNvPr>
            <p:cNvSpPr/>
            <p:nvPr/>
          </p:nvSpPr>
          <p:spPr>
            <a:xfrm>
              <a:off x="5269173" y="3392639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C835D3C-50AD-1E70-EC6D-3461CC0FEA80}"/>
                </a:ext>
              </a:extLst>
            </p:cNvPr>
            <p:cNvSpPr/>
            <p:nvPr/>
          </p:nvSpPr>
          <p:spPr>
            <a:xfrm>
              <a:off x="5113755" y="3512322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5EC397B-5AB5-814F-FA70-20298794C7B9}"/>
                </a:ext>
              </a:extLst>
            </p:cNvPr>
            <p:cNvSpPr/>
            <p:nvPr/>
          </p:nvSpPr>
          <p:spPr>
            <a:xfrm>
              <a:off x="6950099" y="2505356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8831A229-89FA-5C55-08D8-CAD843D8471E}"/>
                </a:ext>
              </a:extLst>
            </p:cNvPr>
            <p:cNvSpPr/>
            <p:nvPr/>
          </p:nvSpPr>
          <p:spPr>
            <a:xfrm>
              <a:off x="6695094" y="2921858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DEB9405-2070-8816-C809-BA800031B806}"/>
                </a:ext>
              </a:extLst>
            </p:cNvPr>
            <p:cNvSpPr/>
            <p:nvPr/>
          </p:nvSpPr>
          <p:spPr>
            <a:xfrm>
              <a:off x="6159430" y="3575217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77CD2E5-FB07-DFE8-C28C-64E23AE34A12}"/>
                </a:ext>
              </a:extLst>
            </p:cNvPr>
            <p:cNvSpPr/>
            <p:nvPr/>
          </p:nvSpPr>
          <p:spPr>
            <a:xfrm>
              <a:off x="7515401" y="3149689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43A3FD9C-2C97-139A-0837-8E5F8CE87BE4}"/>
                </a:ext>
              </a:extLst>
            </p:cNvPr>
            <p:cNvSpPr/>
            <p:nvPr/>
          </p:nvSpPr>
          <p:spPr>
            <a:xfrm>
              <a:off x="5200806" y="2351475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6E542536-3A2B-2359-3AC1-5BA38DA5CA4E}"/>
                </a:ext>
              </a:extLst>
            </p:cNvPr>
            <p:cNvSpPr/>
            <p:nvPr/>
          </p:nvSpPr>
          <p:spPr>
            <a:xfrm>
              <a:off x="4624328" y="2721158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29C956E-3046-FE42-696E-359D4625E6B5}"/>
                </a:ext>
              </a:extLst>
            </p:cNvPr>
            <p:cNvSpPr/>
            <p:nvPr/>
          </p:nvSpPr>
          <p:spPr>
            <a:xfrm>
              <a:off x="6138808" y="1775750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3C84EED4-8C45-62D6-1011-28D46F372DC8}"/>
                </a:ext>
              </a:extLst>
            </p:cNvPr>
            <p:cNvSpPr/>
            <p:nvPr/>
          </p:nvSpPr>
          <p:spPr>
            <a:xfrm>
              <a:off x="5809829" y="2379692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341B0DF7-0571-1281-A66F-F328270E9816}"/>
                </a:ext>
              </a:extLst>
            </p:cNvPr>
            <p:cNvSpPr/>
            <p:nvPr/>
          </p:nvSpPr>
          <p:spPr>
            <a:xfrm>
              <a:off x="5176589" y="2948566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DAB56A5-650C-8F1B-93FB-4F68F1E57078}"/>
              </a:ext>
            </a:extLst>
          </p:cNvPr>
          <p:cNvSpPr txBox="1"/>
          <p:nvPr/>
        </p:nvSpPr>
        <p:spPr>
          <a:xfrm>
            <a:off x="2919489" y="216988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Zonas de Colombia con profesores formados en </a:t>
            </a:r>
            <a:r>
              <a:rPr lang="es-CO" b="1" dirty="0" err="1">
                <a:solidFill>
                  <a:srgbClr val="C00000"/>
                </a:solidFill>
              </a:rPr>
              <a:t>Copernicus</a:t>
            </a:r>
            <a:endParaRPr lang="es-CO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96BB3-5A3F-CF7D-577F-50A6B220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543302A-F297-3DAA-3B4B-1BDA1D14C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99" y="83343"/>
            <a:ext cx="1346673" cy="780323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FDA08760-419B-7FDB-4416-2B98AB812873}"/>
              </a:ext>
            </a:extLst>
          </p:cNvPr>
          <p:cNvGrpSpPr/>
          <p:nvPr/>
        </p:nvGrpSpPr>
        <p:grpSpPr>
          <a:xfrm>
            <a:off x="5493592" y="1487836"/>
            <a:ext cx="6234820" cy="4108025"/>
            <a:chOff x="5493592" y="1487836"/>
            <a:chExt cx="6234820" cy="4108025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1F69DD5-9F9C-FBE8-1ADF-B9F39DE5A750}"/>
                </a:ext>
              </a:extLst>
            </p:cNvPr>
            <p:cNvSpPr txBox="1"/>
            <p:nvPr/>
          </p:nvSpPr>
          <p:spPr>
            <a:xfrm>
              <a:off x="5632767" y="3095587"/>
              <a:ext cx="1955256" cy="2292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dirty="0"/>
                <a:t>Girardot</a:t>
              </a:r>
            </a:p>
            <a:p>
              <a:r>
                <a:rPr lang="es-CO" sz="1100" dirty="0"/>
                <a:t>Bogotá</a:t>
              </a:r>
            </a:p>
            <a:p>
              <a:r>
                <a:rPr lang="es-CO" sz="1100" dirty="0"/>
                <a:t>Cundinamarca</a:t>
              </a:r>
            </a:p>
            <a:p>
              <a:r>
                <a:rPr lang="es-CO" sz="1100" dirty="0"/>
                <a:t>Zipaquirá</a:t>
              </a:r>
            </a:p>
            <a:p>
              <a:r>
                <a:rPr lang="es-CO" sz="1100" dirty="0"/>
                <a:t>Tolima y Magdalena Medio</a:t>
              </a:r>
            </a:p>
            <a:p>
              <a:r>
                <a:rPr lang="es-CO" sz="1100" dirty="0"/>
                <a:t>Regional Orinoquía</a:t>
              </a:r>
            </a:p>
            <a:p>
              <a:r>
                <a:rPr lang="es-CO" sz="1100" dirty="0"/>
                <a:t>Seccional Antioquía Chocó</a:t>
              </a:r>
            </a:p>
            <a:p>
              <a:r>
                <a:rPr lang="es-CO" sz="1100" dirty="0"/>
                <a:t>Cúcuta</a:t>
              </a:r>
            </a:p>
            <a:p>
              <a:r>
                <a:rPr lang="es-CO" sz="1100" dirty="0"/>
                <a:t>Bucaramanga</a:t>
              </a:r>
            </a:p>
            <a:p>
              <a:r>
                <a:rPr lang="es-CO" sz="1100" dirty="0"/>
                <a:t>Girardot</a:t>
              </a:r>
            </a:p>
            <a:p>
              <a:r>
                <a:rPr lang="es-CO" sz="1100" dirty="0"/>
                <a:t>Regional Orinoquía</a:t>
              </a:r>
            </a:p>
            <a:p>
              <a:r>
                <a:rPr lang="es-CO" sz="1100" dirty="0"/>
                <a:t>Eje Cafetero</a:t>
              </a:r>
            </a:p>
            <a:p>
              <a:r>
                <a:rPr lang="es-CO" sz="1100" dirty="0"/>
                <a:t>Bucaramanga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1CEEFE9-4DCA-B280-96E4-620410AE9288}"/>
                </a:ext>
              </a:extLst>
            </p:cNvPr>
            <p:cNvSpPr txBox="1"/>
            <p:nvPr/>
          </p:nvSpPr>
          <p:spPr>
            <a:xfrm>
              <a:off x="5559988" y="1932367"/>
              <a:ext cx="16382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15 regiones</a:t>
              </a:r>
            </a:p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20 profesores</a:t>
              </a:r>
            </a:p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Formados en</a:t>
              </a:r>
            </a:p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2 años de trabajo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824B0B8-750F-0D15-C49C-1BC49809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7133" y="2995347"/>
              <a:ext cx="1849102" cy="239317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160817D-62B6-D065-CF9D-545A3572132A}"/>
                </a:ext>
              </a:extLst>
            </p:cNvPr>
            <p:cNvSpPr txBox="1"/>
            <p:nvPr/>
          </p:nvSpPr>
          <p:spPr>
            <a:xfrm>
              <a:off x="7727795" y="1988614"/>
              <a:ext cx="17424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Indígenas de 5 países Centroamericanos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B60DD92-D714-7D21-87A0-72EC8B5E351E}"/>
                </a:ext>
              </a:extLst>
            </p:cNvPr>
            <p:cNvSpPr txBox="1"/>
            <p:nvPr/>
          </p:nvSpPr>
          <p:spPr>
            <a:xfrm>
              <a:off x="9805412" y="1932367"/>
              <a:ext cx="1384718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400" dirty="0">
                  <a:solidFill>
                    <a:schemeClr val="accent1"/>
                  </a:solidFill>
                </a:rPr>
                <a:t>Formación al grupos de Guadua del PCIS: 400 cultivos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B7E3FA8-43EC-0633-3D37-5D5F95DFA1BC}"/>
                </a:ext>
              </a:extLst>
            </p:cNvPr>
            <p:cNvSpPr txBox="1"/>
            <p:nvPr/>
          </p:nvSpPr>
          <p:spPr>
            <a:xfrm>
              <a:off x="6196507" y="1487836"/>
              <a:ext cx="4288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Algunas formaciones sobre </a:t>
              </a:r>
              <a:r>
                <a:rPr lang="es-CO" b="1" dirty="0" err="1">
                  <a:solidFill>
                    <a:srgbClr val="C00000"/>
                  </a:solidFill>
                </a:rPr>
                <a:t>Copérnicus</a:t>
              </a:r>
              <a:endParaRPr lang="es-CO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52B4BA5C-B7CF-C0FB-255E-0E4DC235372E}"/>
                </a:ext>
              </a:extLst>
            </p:cNvPr>
            <p:cNvSpPr/>
            <p:nvPr/>
          </p:nvSpPr>
          <p:spPr>
            <a:xfrm>
              <a:off x="5559988" y="1932367"/>
              <a:ext cx="1982476" cy="358201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B687F99-27CD-D5BD-E31A-37D56B105CF3}"/>
                </a:ext>
              </a:extLst>
            </p:cNvPr>
            <p:cNvSpPr/>
            <p:nvPr/>
          </p:nvSpPr>
          <p:spPr>
            <a:xfrm>
              <a:off x="7622085" y="1932366"/>
              <a:ext cx="1982476" cy="358201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2C122798-00EC-881C-B875-CB1639941F9B}"/>
                </a:ext>
              </a:extLst>
            </p:cNvPr>
            <p:cNvSpPr/>
            <p:nvPr/>
          </p:nvSpPr>
          <p:spPr>
            <a:xfrm>
              <a:off x="9660743" y="1932366"/>
              <a:ext cx="1982476" cy="358201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A7686779-D73C-E300-78DE-89F3471F724D}"/>
                </a:ext>
              </a:extLst>
            </p:cNvPr>
            <p:cNvSpPr/>
            <p:nvPr/>
          </p:nvSpPr>
          <p:spPr>
            <a:xfrm>
              <a:off x="5493592" y="1487836"/>
              <a:ext cx="6234820" cy="410802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FD4C66E-2C83-BAFD-2D58-582FBD128B8F}"/>
              </a:ext>
            </a:extLst>
          </p:cNvPr>
          <p:cNvSpPr txBox="1"/>
          <p:nvPr/>
        </p:nvSpPr>
        <p:spPr>
          <a:xfrm>
            <a:off x="9805412" y="3127523"/>
            <a:ext cx="13847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1"/>
                </a:solidFill>
              </a:rPr>
              <a:t>Semillero de investigación PCIS en la sede de Girardot, Colombia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121CACB-359D-4FA0-4039-FDEFF4F4AB9D}"/>
              </a:ext>
            </a:extLst>
          </p:cNvPr>
          <p:cNvSpPr txBox="1"/>
          <p:nvPr/>
        </p:nvSpPr>
        <p:spPr>
          <a:xfrm>
            <a:off x="9805412" y="4512518"/>
            <a:ext cx="13847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1"/>
                </a:solidFill>
              </a:rPr>
              <a:t>Múltiples conversatorios en ambientes investigativos</a:t>
            </a:r>
          </a:p>
        </p:txBody>
      </p:sp>
    </p:spTree>
    <p:extLst>
      <p:ext uri="{BB962C8B-B14F-4D97-AF65-F5344CB8AC3E}">
        <p14:creationId xmlns:p14="http://schemas.microsoft.com/office/powerpoint/2010/main" val="159870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dificio con letrero en frente y tienda al lado&#10;&#10;Descripción generada automáticamente">
            <a:extLst>
              <a:ext uri="{FF2B5EF4-FFF2-40B4-BE49-F238E27FC236}">
                <a16:creationId xmlns:a16="http://schemas.microsoft.com/office/drawing/2014/main" id="{4DDAE518-79B9-1DFF-35B4-8DDC0FA7D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8" y="740664"/>
            <a:ext cx="4581438" cy="5865408"/>
          </a:xfrm>
          <a:prstGeom prst="rect">
            <a:avLst/>
          </a:prstGeom>
        </p:spPr>
      </p:pic>
      <p:pic>
        <p:nvPicPr>
          <p:cNvPr id="22" name="Imagen 2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55DA5E6-DE9E-7A97-E208-630DE4355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81" y="1023696"/>
            <a:ext cx="2462703" cy="878382"/>
          </a:xfrm>
          <a:prstGeom prst="rect">
            <a:avLst/>
          </a:prstGeom>
        </p:spPr>
      </p:pic>
      <p:pic>
        <p:nvPicPr>
          <p:cNvPr id="27" name="Imagen 2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EEB5EF2-9930-F400-63C4-0A637CA45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91" y="1973731"/>
            <a:ext cx="1107104" cy="697065"/>
          </a:xfrm>
          <a:prstGeom prst="rect">
            <a:avLst/>
          </a:prstGeom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1419D195-360E-E0D5-0314-9FDDAE930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875" y="1688172"/>
            <a:ext cx="1276190" cy="1714286"/>
          </a:xfrm>
          <a:prstGeom prst="rect">
            <a:avLst/>
          </a:prstGeom>
        </p:spPr>
      </p:pic>
      <p:pic>
        <p:nvPicPr>
          <p:cNvPr id="31" name="Imagen 30" descr="Dibujo con letras blancas&#10;&#10;Descripción generada automáticamente">
            <a:extLst>
              <a:ext uri="{FF2B5EF4-FFF2-40B4-BE49-F238E27FC236}">
                <a16:creationId xmlns:a16="http://schemas.microsoft.com/office/drawing/2014/main" id="{287501F5-EE50-7E01-95B5-E625A97B7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02" y="907219"/>
            <a:ext cx="1961905" cy="780952"/>
          </a:xfrm>
          <a:prstGeom prst="rect">
            <a:avLst/>
          </a:prstGeom>
        </p:spPr>
      </p:pic>
      <p:pic>
        <p:nvPicPr>
          <p:cNvPr id="33" name="Imagen 3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C07BE5D-5009-E72B-D921-F7B390F77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18" y="3429000"/>
            <a:ext cx="2191704" cy="1137467"/>
          </a:xfrm>
          <a:prstGeom prst="rect">
            <a:avLst/>
          </a:prstGeom>
        </p:spPr>
      </p:pic>
      <p:pic>
        <p:nvPicPr>
          <p:cNvPr id="35" name="Imagen 34" descr="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7D2C698B-EB78-2F2D-1472-5082AE995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87" y="3725521"/>
            <a:ext cx="3469761" cy="2154972"/>
          </a:xfrm>
          <a:prstGeom prst="rect">
            <a:avLst/>
          </a:prstGeom>
        </p:spPr>
      </p:pic>
      <p:pic>
        <p:nvPicPr>
          <p:cNvPr id="37" name="Imagen 36" descr="Texto&#10;&#10;Descripción generada automáticamente con confianza media">
            <a:extLst>
              <a:ext uri="{FF2B5EF4-FFF2-40B4-BE49-F238E27FC236}">
                <a16:creationId xmlns:a16="http://schemas.microsoft.com/office/drawing/2014/main" id="{78D19C46-4663-0F3B-66BB-595B029D8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4" y="2662421"/>
            <a:ext cx="3841431" cy="109047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B2F37DA-2B2B-798C-925F-CFEC2E73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82765B-B7E0-C1F3-C91F-8A58DB8EE292}"/>
              </a:ext>
            </a:extLst>
          </p:cNvPr>
          <p:cNvSpPr txBox="1"/>
          <p:nvPr/>
        </p:nvSpPr>
        <p:spPr>
          <a:xfrm>
            <a:off x="5400124" y="5908867"/>
            <a:ext cx="3865162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b="1" dirty="0"/>
              <a:t>CANSAT </a:t>
            </a:r>
          </a:p>
          <a:p>
            <a:pPr algn="ctr"/>
            <a:r>
              <a:rPr lang="es-CO" b="1" dirty="0"/>
              <a:t>simulación de pequeños satélites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6DEA139-85FC-469F-A050-0E0E9698F3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19" y="145489"/>
            <a:ext cx="1346673" cy="7803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CB17C3E-8E70-2CDF-424B-0ED176AA2406}"/>
              </a:ext>
            </a:extLst>
          </p:cNvPr>
          <p:cNvSpPr txBox="1"/>
          <p:nvPr/>
        </p:nvSpPr>
        <p:spPr>
          <a:xfrm>
            <a:off x="3023409" y="145489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Qué es el Parque científico de Innovación Social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4127EE2-F659-DDCF-080F-86622AAA688F}"/>
              </a:ext>
            </a:extLst>
          </p:cNvPr>
          <p:cNvSpPr/>
          <p:nvPr/>
        </p:nvSpPr>
        <p:spPr>
          <a:xfrm>
            <a:off x="5255664" y="1982710"/>
            <a:ext cx="4170347" cy="472980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D86EA8-9F79-7087-E87F-03C2F1F4C8BC}"/>
              </a:ext>
            </a:extLst>
          </p:cNvPr>
          <p:cNvSpPr txBox="1"/>
          <p:nvPr/>
        </p:nvSpPr>
        <p:spPr>
          <a:xfrm>
            <a:off x="7492844" y="1987716"/>
            <a:ext cx="163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C00000"/>
                </a:solidFill>
              </a:rPr>
              <a:t>Unidad del Espacio </a:t>
            </a:r>
          </a:p>
        </p:txBody>
      </p:sp>
    </p:spTree>
    <p:extLst>
      <p:ext uri="{BB962C8B-B14F-4D97-AF65-F5344CB8AC3E}">
        <p14:creationId xmlns:p14="http://schemas.microsoft.com/office/powerpoint/2010/main" val="76888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B5F1D02-D37C-C8D4-662C-5228826C9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25" y="29342"/>
            <a:ext cx="2501168" cy="80834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C3C0CE5-09B9-F132-8845-0682DBF9BB4F}"/>
              </a:ext>
            </a:extLst>
          </p:cNvPr>
          <p:cNvSpPr txBox="1"/>
          <p:nvPr/>
        </p:nvSpPr>
        <p:spPr>
          <a:xfrm>
            <a:off x="5078002" y="270533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Aliados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C0DC28-BA46-CEA7-95A3-8D91BF8FA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340" y="57326"/>
            <a:ext cx="1347333" cy="780356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8EB55983-68FD-D82A-1BE5-CD3624A00CEC}"/>
              </a:ext>
            </a:extLst>
          </p:cNvPr>
          <p:cNvGrpSpPr/>
          <p:nvPr/>
        </p:nvGrpSpPr>
        <p:grpSpPr>
          <a:xfrm>
            <a:off x="889858" y="970724"/>
            <a:ext cx="10056143" cy="5580277"/>
            <a:chOff x="590732" y="992036"/>
            <a:chExt cx="10056143" cy="558027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18E3D05-94DE-F8CB-D7B6-6BD4C014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713" y="4472835"/>
              <a:ext cx="1453556" cy="744948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782DF90-B752-030E-18D6-544E62886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270" y="1036974"/>
              <a:ext cx="2110750" cy="1223064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7804A3B-DD30-A4BF-8281-7180042E7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6850" y="1165492"/>
              <a:ext cx="1355414" cy="1355414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5F2250A-083C-CF63-051A-42BC6C72F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594" y="2758285"/>
              <a:ext cx="2425016" cy="808339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ABB2C2D-B371-A01D-271C-1387512FB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739" y="2836477"/>
              <a:ext cx="2951373" cy="80200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7C176F51-8D8B-0B8B-8270-F56CBAE78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816" y="4195784"/>
              <a:ext cx="1898146" cy="1147297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3BB16BDD-20B1-3F9F-FC50-A1EF2676E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931" y="4383058"/>
              <a:ext cx="2877078" cy="928821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2CEAD7D1-A4C8-EC13-623D-9E20E95A9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0732" y="2612936"/>
              <a:ext cx="2694683" cy="1081558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EE3BA9C-078A-B800-26B3-37E1EC822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0733" y="1476557"/>
              <a:ext cx="3024566" cy="901734"/>
            </a:xfrm>
            <a:prstGeom prst="rect">
              <a:avLst/>
            </a:prstGeom>
          </p:spPr>
        </p:pic>
        <p:pic>
          <p:nvPicPr>
            <p:cNvPr id="1026" name="Picture 2" descr="Inicio Logo Minciencias">
              <a:extLst>
                <a:ext uri="{FF2B5EF4-FFF2-40B4-BE49-F238E27FC236}">
                  <a16:creationId xmlns:a16="http://schemas.microsoft.com/office/drawing/2014/main" id="{2853B2CB-E971-8B4B-B1CA-D5B805E31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624" y="5859119"/>
              <a:ext cx="4195256" cy="71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D9D10E51-7247-2848-15A4-457F2AD0945E}"/>
                </a:ext>
              </a:extLst>
            </p:cNvPr>
            <p:cNvSpPr/>
            <p:nvPr/>
          </p:nvSpPr>
          <p:spPr>
            <a:xfrm>
              <a:off x="4331178" y="992036"/>
              <a:ext cx="2664934" cy="1370095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767C1D6-9AA7-7103-7F2C-6670D44ADC6B}"/>
                </a:ext>
              </a:extLst>
            </p:cNvPr>
            <p:cNvSpPr/>
            <p:nvPr/>
          </p:nvSpPr>
          <p:spPr>
            <a:xfrm>
              <a:off x="621899" y="4289787"/>
              <a:ext cx="1618076" cy="1026924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A21B4C7F-BB40-0C2D-C240-21FB97EC0758}"/>
                </a:ext>
              </a:extLst>
            </p:cNvPr>
            <p:cNvSpPr/>
            <p:nvPr/>
          </p:nvSpPr>
          <p:spPr>
            <a:xfrm>
              <a:off x="590732" y="4009520"/>
              <a:ext cx="10056143" cy="172479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02E1DA85-2E12-7320-2787-B96A591F9C34}"/>
                </a:ext>
              </a:extLst>
            </p:cNvPr>
            <p:cNvSpPr/>
            <p:nvPr/>
          </p:nvSpPr>
          <p:spPr>
            <a:xfrm>
              <a:off x="590732" y="2533872"/>
              <a:ext cx="10056143" cy="1347479"/>
            </a:xfrm>
            <a:prstGeom prst="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56C62B4F-69A4-384F-4209-ABC1DE2558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2329" y="4336701"/>
            <a:ext cx="1088743" cy="10887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1EABEA-A824-F019-44BA-DB402CBF3E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3554" y="5823344"/>
            <a:ext cx="753645" cy="7276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A5EE3B-8573-C23E-6B02-BF6D3A3361E9}"/>
              </a:ext>
            </a:extLst>
          </p:cNvPr>
          <p:cNvSpPr txBox="1"/>
          <p:nvPr/>
        </p:nvSpPr>
        <p:spPr>
          <a:xfrm>
            <a:off x="2619086" y="4023798"/>
            <a:ext cx="21677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>
                <a:solidFill>
                  <a:srgbClr val="C00000"/>
                </a:solidFill>
              </a:rPr>
              <a:t>Redes de programas de Ingeniería en Colombia: </a:t>
            </a:r>
            <a:r>
              <a:rPr lang="es-CO" sz="1100" b="1" dirty="0">
                <a:solidFill>
                  <a:schemeClr val="accent1"/>
                </a:solidFill>
              </a:rPr>
              <a:t>Civil, Sistemas 110, Telecomunicaciones 22 Electrónica 25, Mecánica 40, Mecatrónica 39, Industrial 150, Eléctrica 24. 310 programas de ingeniería. </a:t>
            </a:r>
            <a:r>
              <a:rPr lang="es-CO" sz="1100" b="1" dirty="0">
                <a:solidFill>
                  <a:srgbClr val="C00000"/>
                </a:solidFill>
              </a:rPr>
              <a:t>Aulas espejo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4185D42-9730-150D-B08C-AD33FAAC9265}"/>
              </a:ext>
            </a:extLst>
          </p:cNvPr>
          <p:cNvSpPr/>
          <p:nvPr/>
        </p:nvSpPr>
        <p:spPr>
          <a:xfrm>
            <a:off x="2624596" y="4079424"/>
            <a:ext cx="2167748" cy="1603299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35E0FFB-BBCB-81A2-95A3-FC9A3C02F469}"/>
              </a:ext>
            </a:extLst>
          </p:cNvPr>
          <p:cNvSpPr/>
          <p:nvPr/>
        </p:nvSpPr>
        <p:spPr>
          <a:xfrm>
            <a:off x="878959" y="837682"/>
            <a:ext cx="10056143" cy="1620307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1D265E5-4106-47E3-C1F8-EEAF29721539}"/>
              </a:ext>
            </a:extLst>
          </p:cNvPr>
          <p:cNvSpPr/>
          <p:nvPr/>
        </p:nvSpPr>
        <p:spPr>
          <a:xfrm>
            <a:off x="868060" y="5783733"/>
            <a:ext cx="10067042" cy="8852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8038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ilindro 52">
            <a:extLst>
              <a:ext uri="{FF2B5EF4-FFF2-40B4-BE49-F238E27FC236}">
                <a16:creationId xmlns:a16="http://schemas.microsoft.com/office/drawing/2014/main" id="{B8781747-04C2-DAB9-05C7-1C43262A50F7}"/>
              </a:ext>
            </a:extLst>
          </p:cNvPr>
          <p:cNvSpPr/>
          <p:nvPr/>
        </p:nvSpPr>
        <p:spPr>
          <a:xfrm>
            <a:off x="10679061" y="895539"/>
            <a:ext cx="1394338" cy="1344199"/>
          </a:xfrm>
          <a:prstGeom prst="can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893D1BB7-D087-8233-409E-1BFCB498B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248800"/>
              </p:ext>
            </p:extLst>
          </p:nvPr>
        </p:nvGraphicFramePr>
        <p:xfrm>
          <a:off x="1468122" y="-27081"/>
          <a:ext cx="9084179" cy="6334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864">
                  <a:extLst>
                    <a:ext uri="{9D8B030D-6E8A-4147-A177-3AD203B41FA5}">
                      <a16:colId xmlns:a16="http://schemas.microsoft.com/office/drawing/2014/main" val="3970232763"/>
                    </a:ext>
                  </a:extLst>
                </a:gridCol>
                <a:gridCol w="1787612">
                  <a:extLst>
                    <a:ext uri="{9D8B030D-6E8A-4147-A177-3AD203B41FA5}">
                      <a16:colId xmlns:a16="http://schemas.microsoft.com/office/drawing/2014/main" val="943731375"/>
                    </a:ext>
                  </a:extLst>
                </a:gridCol>
                <a:gridCol w="1606259">
                  <a:extLst>
                    <a:ext uri="{9D8B030D-6E8A-4147-A177-3AD203B41FA5}">
                      <a16:colId xmlns:a16="http://schemas.microsoft.com/office/drawing/2014/main" val="4199249680"/>
                    </a:ext>
                  </a:extLst>
                </a:gridCol>
                <a:gridCol w="1960328">
                  <a:extLst>
                    <a:ext uri="{9D8B030D-6E8A-4147-A177-3AD203B41FA5}">
                      <a16:colId xmlns:a16="http://schemas.microsoft.com/office/drawing/2014/main" val="4200061608"/>
                    </a:ext>
                  </a:extLst>
                </a:gridCol>
                <a:gridCol w="1640116">
                  <a:extLst>
                    <a:ext uri="{9D8B030D-6E8A-4147-A177-3AD203B41FA5}">
                      <a16:colId xmlns:a16="http://schemas.microsoft.com/office/drawing/2014/main" val="1741514154"/>
                    </a:ext>
                  </a:extLst>
                </a:gridCol>
              </a:tblGrid>
              <a:tr h="668165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53850"/>
                  </a:ext>
                </a:extLst>
              </a:tr>
              <a:tr h="660611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380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3"/>
                        </a:rPr>
                        <a:t>Cuerpos de agua S1 S2 </a:t>
                      </a:r>
                      <a:r>
                        <a:rPr lang="es-CO" sz="1000" b="1" dirty="0" err="1">
                          <a:hlinkClick r:id="rId3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4"/>
                        </a:rPr>
                        <a:t>Calidad del agua S2 </a:t>
                      </a:r>
                      <a:r>
                        <a:rPr lang="es-CO" sz="1000" b="1" dirty="0" err="1">
                          <a:hlinkClick r:id="rId4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1" dirty="0"/>
                        <a:t>Calidad del aire S5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5"/>
                        </a:rPr>
                        <a:t>Calidad aire NO2 S5 </a:t>
                      </a:r>
                      <a:r>
                        <a:rPr lang="es-CO" sz="1000" b="1" dirty="0" err="1">
                          <a:hlinkClick r:id="rId5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6"/>
                        </a:rPr>
                        <a:t>Cultivos S2 </a:t>
                      </a:r>
                      <a:r>
                        <a:rPr lang="es-CO" sz="1000" b="1" dirty="0" err="1">
                          <a:hlinkClick r:id="rId6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783680"/>
                  </a:ext>
                </a:extLst>
              </a:tr>
              <a:tr h="623496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66832"/>
                  </a:ext>
                </a:extLst>
              </a:tr>
              <a:tr h="657203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18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7"/>
                        </a:rPr>
                        <a:t>Sismos S2 S1 </a:t>
                      </a:r>
                      <a:r>
                        <a:rPr lang="es-CO" sz="1000" b="1" dirty="0" err="1">
                          <a:hlinkClick r:id="rId7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8"/>
                        </a:rPr>
                        <a:t>Incendios S2 </a:t>
                      </a:r>
                      <a:r>
                        <a:rPr lang="es-CO" sz="1000" b="1" dirty="0" err="1">
                          <a:hlinkClick r:id="rId8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9"/>
                        </a:rPr>
                        <a:t>Deforestación S2 </a:t>
                      </a:r>
                      <a:r>
                        <a:rPr lang="es-CO" sz="1000" b="1" dirty="0" err="1">
                          <a:hlinkClick r:id="rId9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10"/>
                        </a:rPr>
                        <a:t>Arroz S1 </a:t>
                      </a:r>
                      <a:r>
                        <a:rPr lang="es-CO" sz="1000" b="1" dirty="0" err="1">
                          <a:hlinkClick r:id="rId10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11"/>
                        </a:rPr>
                        <a:t>Erosión costera </a:t>
                      </a:r>
                      <a:r>
                        <a:rPr lang="es-CO" sz="1000" b="1" dirty="0" err="1">
                          <a:hlinkClick r:id="rId11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56808"/>
                  </a:ext>
                </a:extLst>
              </a:tr>
              <a:tr h="612765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572089"/>
                  </a:ext>
                </a:extLst>
              </a:tr>
              <a:tr h="618434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495488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12"/>
                        </a:rPr>
                        <a:t>Hundimiento de tierra </a:t>
                      </a:r>
                      <a:r>
                        <a:rPr lang="es-CO" sz="1000" b="1" dirty="0" err="1">
                          <a:hlinkClick r:id="rId12"/>
                        </a:rPr>
                        <a:t>Ciiudad</a:t>
                      </a:r>
                      <a:r>
                        <a:rPr lang="es-CO" sz="1000" b="1" dirty="0">
                          <a:hlinkClick r:id="rId12"/>
                        </a:rPr>
                        <a:t> de México S1 </a:t>
                      </a:r>
                      <a:r>
                        <a:rPr lang="es-CO" sz="1000" b="1" dirty="0" err="1">
                          <a:hlinkClick r:id="rId12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13"/>
                        </a:rPr>
                        <a:t>Mapeo de cosechas </a:t>
                      </a:r>
                      <a:r>
                        <a:rPr lang="es-CO" sz="1000" b="1" dirty="0" err="1">
                          <a:hlinkClick r:id="rId13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14"/>
                        </a:rPr>
                        <a:t>Deslizamientos de tierra </a:t>
                      </a:r>
                      <a:r>
                        <a:rPr lang="es-CO" sz="1000" b="1" dirty="0" err="1">
                          <a:hlinkClick r:id="rId14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15"/>
                        </a:rPr>
                        <a:t>Sequías </a:t>
                      </a:r>
                      <a:r>
                        <a:rPr lang="es-CO" sz="1000" b="1" dirty="0" err="1">
                          <a:hlinkClick r:id="rId15"/>
                        </a:rPr>
                        <a:t>pdf</a:t>
                      </a:r>
                      <a:endParaRPr lang="es-CO" sz="1000" b="1" dirty="0"/>
                    </a:p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16"/>
                        </a:rPr>
                        <a:t>Monitoreo de tierras </a:t>
                      </a:r>
                      <a:r>
                        <a:rPr lang="es-CO" sz="1000" b="1" dirty="0" err="1">
                          <a:hlinkClick r:id="rId16"/>
                        </a:rPr>
                        <a:t>pdf</a:t>
                      </a:r>
                      <a:endParaRPr lang="es-CO" sz="1000" b="1" dirty="0"/>
                    </a:p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1764"/>
                  </a:ext>
                </a:extLst>
              </a:tr>
              <a:tr h="680242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16156"/>
                  </a:ext>
                </a:extLst>
              </a:tr>
              <a:tr h="473690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429311"/>
                  </a:ext>
                </a:extLst>
              </a:tr>
              <a:tr h="455487"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>
                          <a:hlinkClick r:id="rId17"/>
                        </a:rPr>
                        <a:t>Volcanes </a:t>
                      </a:r>
                      <a:r>
                        <a:rPr lang="es-CO" sz="1000" b="1" dirty="0" err="1">
                          <a:hlinkClick r:id="rId17"/>
                        </a:rPr>
                        <a:t>pdf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90908"/>
                  </a:ext>
                </a:extLst>
              </a:tr>
            </a:tbl>
          </a:graphicData>
        </a:graphic>
      </p:graphicFrame>
      <p:pic>
        <p:nvPicPr>
          <p:cNvPr id="13" name="Imagen 12" descr="Hombre parado en un cuerpo de agua&#10;&#10;Descripción generada automáticamente">
            <a:hlinkClick r:id="rId18"/>
            <a:extLst>
              <a:ext uri="{FF2B5EF4-FFF2-40B4-BE49-F238E27FC236}">
                <a16:creationId xmlns:a16="http://schemas.microsoft.com/office/drawing/2014/main" id="{6FC1481B-0CFB-563A-416A-56F183075D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9" y="66112"/>
            <a:ext cx="1044376" cy="533228"/>
          </a:xfrm>
          <a:prstGeom prst="rect">
            <a:avLst/>
          </a:prstGeom>
        </p:spPr>
      </p:pic>
      <p:pic>
        <p:nvPicPr>
          <p:cNvPr id="14" name="Imagen 13">
            <a:hlinkClick r:id="rId20"/>
            <a:extLst>
              <a:ext uri="{FF2B5EF4-FFF2-40B4-BE49-F238E27FC236}">
                <a16:creationId xmlns:a16="http://schemas.microsoft.com/office/drawing/2014/main" id="{6561786C-4BBF-AFB0-F5D8-AFDD2C53E4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73976" y="731977"/>
            <a:ext cx="903725" cy="5565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CB2ADB0-4FD1-DED0-B43B-E14D7AD243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99453" y="65287"/>
            <a:ext cx="974218" cy="487109"/>
          </a:xfrm>
          <a:prstGeom prst="rect">
            <a:avLst/>
          </a:prstGeom>
        </p:spPr>
      </p:pic>
      <p:pic>
        <p:nvPicPr>
          <p:cNvPr id="18" name="Imagen 17" descr="Imagen que contiene foto, pasto, mapa, diferente&#10;&#10;Descripción generada automáticamente">
            <a:hlinkClick r:id="rId23"/>
            <a:extLst>
              <a:ext uri="{FF2B5EF4-FFF2-40B4-BE49-F238E27FC236}">
                <a16:creationId xmlns:a16="http://schemas.microsoft.com/office/drawing/2014/main" id="{A1167325-2EEF-3D88-77EE-6C415063592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16" y="764076"/>
            <a:ext cx="861336" cy="48886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C3949F1-9013-2145-86F2-51B3EB1CFD1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28650" y="70611"/>
            <a:ext cx="974218" cy="537111"/>
          </a:xfrm>
          <a:prstGeom prst="rect">
            <a:avLst/>
          </a:prstGeom>
        </p:spPr>
      </p:pic>
      <p:pic>
        <p:nvPicPr>
          <p:cNvPr id="20" name="Imagen 19" descr="Imagen que contiene bola, competencia de atletismo&#10;&#10;Descripción generada automáticamente">
            <a:extLst>
              <a:ext uri="{FF2B5EF4-FFF2-40B4-BE49-F238E27FC236}">
                <a16:creationId xmlns:a16="http://schemas.microsoft.com/office/drawing/2014/main" id="{F49D3E41-A260-A5C3-8FA3-E1B72CCD816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68" y="783356"/>
            <a:ext cx="917174" cy="547230"/>
          </a:xfrm>
          <a:prstGeom prst="rect">
            <a:avLst/>
          </a:prstGeom>
        </p:spPr>
      </p:pic>
      <p:pic>
        <p:nvPicPr>
          <p:cNvPr id="23" name="Imagen 22">
            <a:hlinkClick r:id="rId27"/>
            <a:extLst>
              <a:ext uri="{FF2B5EF4-FFF2-40B4-BE49-F238E27FC236}">
                <a16:creationId xmlns:a16="http://schemas.microsoft.com/office/drawing/2014/main" id="{C2977061-5219-1430-5EC9-E55EA049A55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63351" y="21460"/>
            <a:ext cx="958479" cy="608328"/>
          </a:xfrm>
          <a:prstGeom prst="rect">
            <a:avLst/>
          </a:prstGeom>
        </p:spPr>
      </p:pic>
      <p:pic>
        <p:nvPicPr>
          <p:cNvPr id="24" name="Imagen 23">
            <a:hlinkClick r:id="rId29"/>
            <a:extLst>
              <a:ext uri="{FF2B5EF4-FFF2-40B4-BE49-F238E27FC236}">
                <a16:creationId xmlns:a16="http://schemas.microsoft.com/office/drawing/2014/main" id="{4CBA4DCA-F918-8369-EF84-4F36827FA19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04047" y="784033"/>
            <a:ext cx="915270" cy="545876"/>
          </a:xfrm>
          <a:prstGeom prst="rect">
            <a:avLst/>
          </a:prstGeom>
        </p:spPr>
      </p:pic>
      <p:pic>
        <p:nvPicPr>
          <p:cNvPr id="25" name="Imagen 24">
            <a:hlinkClick r:id="rId31"/>
            <a:extLst>
              <a:ext uri="{FF2B5EF4-FFF2-40B4-BE49-F238E27FC236}">
                <a16:creationId xmlns:a16="http://schemas.microsoft.com/office/drawing/2014/main" id="{3A7CDC13-8EED-95E1-9A52-A1BA6886547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922924" y="55931"/>
            <a:ext cx="827271" cy="51841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A16B142-DB12-8951-B508-AE52B17419F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914736" y="677819"/>
            <a:ext cx="833144" cy="643486"/>
          </a:xfrm>
          <a:prstGeom prst="rect">
            <a:avLst/>
          </a:prstGeom>
        </p:spPr>
      </p:pic>
      <p:pic>
        <p:nvPicPr>
          <p:cNvPr id="27" name="Imagen 26" descr="Mapa&#10;&#10;Descripción generada automáticamente">
            <a:extLst>
              <a:ext uri="{FF2B5EF4-FFF2-40B4-BE49-F238E27FC236}">
                <a16:creationId xmlns:a16="http://schemas.microsoft.com/office/drawing/2014/main" id="{459CC7C1-4BDF-8598-2AB2-E3DBDC62B70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9" y="1553499"/>
            <a:ext cx="886955" cy="573556"/>
          </a:xfrm>
          <a:prstGeom prst="rect">
            <a:avLst/>
          </a:prstGeom>
        </p:spPr>
      </p:pic>
      <p:pic>
        <p:nvPicPr>
          <p:cNvPr id="28" name="Imagen 27">
            <a:hlinkClick r:id="rId35"/>
            <a:extLst>
              <a:ext uri="{FF2B5EF4-FFF2-40B4-BE49-F238E27FC236}">
                <a16:creationId xmlns:a16="http://schemas.microsoft.com/office/drawing/2014/main" id="{8349C4C2-7B1C-E946-69BA-FD3F4C2F103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552567" y="2183885"/>
            <a:ext cx="909390" cy="521932"/>
          </a:xfrm>
          <a:prstGeom prst="rect">
            <a:avLst/>
          </a:prstGeom>
        </p:spPr>
      </p:pic>
      <p:pic>
        <p:nvPicPr>
          <p:cNvPr id="29" name="Imagen 28">
            <a:hlinkClick r:id="rId37"/>
            <a:extLst>
              <a:ext uri="{FF2B5EF4-FFF2-40B4-BE49-F238E27FC236}">
                <a16:creationId xmlns:a16="http://schemas.microsoft.com/office/drawing/2014/main" id="{7C7899A9-5351-1CF1-F216-F345455D791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99083" y="1567255"/>
            <a:ext cx="973664" cy="484757"/>
          </a:xfrm>
          <a:prstGeom prst="rect">
            <a:avLst/>
          </a:prstGeom>
        </p:spPr>
      </p:pic>
      <p:pic>
        <p:nvPicPr>
          <p:cNvPr id="30" name="Imagen 29" descr="Imagen que contiene foto, competencia de atletismo, comida, diferente&#10;&#10;Descripción generada automáticamente">
            <a:hlinkClick r:id="rId39"/>
            <a:extLst>
              <a:ext uri="{FF2B5EF4-FFF2-40B4-BE49-F238E27FC236}">
                <a16:creationId xmlns:a16="http://schemas.microsoft.com/office/drawing/2014/main" id="{9DEC0FFD-FA2A-2FB1-4488-013858EC23E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89" y="2169789"/>
            <a:ext cx="886971" cy="514071"/>
          </a:xfrm>
          <a:prstGeom prst="rect">
            <a:avLst/>
          </a:prstGeom>
        </p:spPr>
      </p:pic>
      <p:pic>
        <p:nvPicPr>
          <p:cNvPr id="31" name="Imagen 30">
            <a:hlinkClick r:id="rId41"/>
            <a:extLst>
              <a:ext uri="{FF2B5EF4-FFF2-40B4-BE49-F238E27FC236}">
                <a16:creationId xmlns:a16="http://schemas.microsoft.com/office/drawing/2014/main" id="{84795E22-E7BD-626D-4243-BDB514EAFEA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376279" y="1585156"/>
            <a:ext cx="947735" cy="53310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421D1F6-1861-7C6B-54D1-405034B3334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425497" y="2179198"/>
            <a:ext cx="965754" cy="533101"/>
          </a:xfrm>
          <a:prstGeom prst="rect">
            <a:avLst/>
          </a:prstGeom>
        </p:spPr>
      </p:pic>
      <p:pic>
        <p:nvPicPr>
          <p:cNvPr id="33" name="Imagen 32" descr="Mapa&#10;&#10;Descripción generada automáticamente">
            <a:extLst>
              <a:ext uri="{FF2B5EF4-FFF2-40B4-BE49-F238E27FC236}">
                <a16:creationId xmlns:a16="http://schemas.microsoft.com/office/drawing/2014/main" id="{72D2EA73-7FAE-E9A2-260D-B5DDDF6C01F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34" y="1585716"/>
            <a:ext cx="909307" cy="541339"/>
          </a:xfrm>
          <a:prstGeom prst="rect">
            <a:avLst/>
          </a:prstGeom>
        </p:spPr>
      </p:pic>
      <p:pic>
        <p:nvPicPr>
          <p:cNvPr id="34" name="Imagen 33" descr="Un dibujo de una persona&#10;&#10;Descripción generada automáticamente con confianza baja">
            <a:hlinkClick r:id="rId45"/>
            <a:extLst>
              <a:ext uri="{FF2B5EF4-FFF2-40B4-BE49-F238E27FC236}">
                <a16:creationId xmlns:a16="http://schemas.microsoft.com/office/drawing/2014/main" id="{96E7E437-1E6C-30A1-3556-AB906490B36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14" y="2221682"/>
            <a:ext cx="611989" cy="514071"/>
          </a:xfrm>
          <a:prstGeom prst="rect">
            <a:avLst/>
          </a:prstGeom>
        </p:spPr>
      </p:pic>
      <p:pic>
        <p:nvPicPr>
          <p:cNvPr id="35" name="Imagen 34" descr="Mapa&#10;&#10;Descripción generada automáticamente">
            <a:extLst>
              <a:ext uri="{FF2B5EF4-FFF2-40B4-BE49-F238E27FC236}">
                <a16:creationId xmlns:a16="http://schemas.microsoft.com/office/drawing/2014/main" id="{CA27BAA8-8F87-6263-E2BE-C5F1006AA94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35" y="1698852"/>
            <a:ext cx="752058" cy="517350"/>
          </a:xfrm>
          <a:prstGeom prst="rect">
            <a:avLst/>
          </a:prstGeom>
        </p:spPr>
      </p:pic>
      <p:pic>
        <p:nvPicPr>
          <p:cNvPr id="36" name="Imagen 35" descr="Mapa&#10;&#10;Descripción generada automáticamente">
            <a:hlinkClick r:id="rId48"/>
            <a:extLst>
              <a:ext uri="{FF2B5EF4-FFF2-40B4-BE49-F238E27FC236}">
                <a16:creationId xmlns:a16="http://schemas.microsoft.com/office/drawing/2014/main" id="{A42A442B-D675-A676-B4EB-9806A9FB3F8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100" y="2216170"/>
            <a:ext cx="752058" cy="560927"/>
          </a:xfrm>
          <a:prstGeom prst="rect">
            <a:avLst/>
          </a:prstGeom>
        </p:spPr>
      </p:pic>
      <p:pic>
        <p:nvPicPr>
          <p:cNvPr id="37" name="Imagen 36" descr="Iglesia en una calle&#10;&#10;Descripción generada automáticamente">
            <a:extLst>
              <a:ext uri="{FF2B5EF4-FFF2-40B4-BE49-F238E27FC236}">
                <a16:creationId xmlns:a16="http://schemas.microsoft.com/office/drawing/2014/main" id="{DD8C65DB-6210-095E-C581-72A582204E0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83" y="3073848"/>
            <a:ext cx="778758" cy="582121"/>
          </a:xfrm>
          <a:prstGeom prst="rect">
            <a:avLst/>
          </a:prstGeom>
        </p:spPr>
      </p:pic>
      <p:pic>
        <p:nvPicPr>
          <p:cNvPr id="39" name="Imagen 38" descr="Imagen borrosa de una persona&#10;&#10;Descripción generada automáticamente con confianza media">
            <a:hlinkClick r:id="rId51"/>
            <a:extLst>
              <a:ext uri="{FF2B5EF4-FFF2-40B4-BE49-F238E27FC236}">
                <a16:creationId xmlns:a16="http://schemas.microsoft.com/office/drawing/2014/main" id="{E2E896CE-53F2-7A3D-4675-88F184E4E43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68" y="3702325"/>
            <a:ext cx="741383" cy="516222"/>
          </a:xfrm>
          <a:prstGeom prst="rect">
            <a:avLst/>
          </a:prstGeom>
        </p:spPr>
      </p:pic>
      <p:pic>
        <p:nvPicPr>
          <p:cNvPr id="40" name="Imagen 39" descr="Mapa&#10;&#10;Descripción generada automáticamente">
            <a:extLst>
              <a:ext uri="{FF2B5EF4-FFF2-40B4-BE49-F238E27FC236}">
                <a16:creationId xmlns:a16="http://schemas.microsoft.com/office/drawing/2014/main" id="{0E061CD8-3A41-D969-F398-1D7BB2658733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09" y="3086096"/>
            <a:ext cx="895209" cy="504684"/>
          </a:xfrm>
          <a:prstGeom prst="rect">
            <a:avLst/>
          </a:prstGeom>
        </p:spPr>
      </p:pic>
      <p:pic>
        <p:nvPicPr>
          <p:cNvPr id="41" name="Imagen 40" descr="Un 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ABF5A6D1-186F-9658-6101-E4E53C478CB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19" y="3734471"/>
            <a:ext cx="793956" cy="553624"/>
          </a:xfrm>
          <a:prstGeom prst="rect">
            <a:avLst/>
          </a:prstGeom>
        </p:spPr>
      </p:pic>
      <p:pic>
        <p:nvPicPr>
          <p:cNvPr id="42" name="Imagen 41" descr="Mapa&#10;&#10;Descripción generada automáticamente">
            <a:extLst>
              <a:ext uri="{FF2B5EF4-FFF2-40B4-BE49-F238E27FC236}">
                <a16:creationId xmlns:a16="http://schemas.microsoft.com/office/drawing/2014/main" id="{C925F9B1-B8E6-BF85-49D7-E59C6D975239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44" y="3092900"/>
            <a:ext cx="834458" cy="551961"/>
          </a:xfrm>
          <a:prstGeom prst="rect">
            <a:avLst/>
          </a:prstGeom>
        </p:spPr>
      </p:pic>
      <p:pic>
        <p:nvPicPr>
          <p:cNvPr id="43" name="Imagen 42" descr="Un dibujo de una persona&#10;&#10;Descripción generada automáticamente con confianza media">
            <a:hlinkClick r:id="rId56"/>
            <a:extLst>
              <a:ext uri="{FF2B5EF4-FFF2-40B4-BE49-F238E27FC236}">
                <a16:creationId xmlns:a16="http://schemas.microsoft.com/office/drawing/2014/main" id="{2EDCB485-84E1-2019-991C-14FD3E35661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36" y="3734471"/>
            <a:ext cx="683994" cy="526648"/>
          </a:xfrm>
          <a:prstGeom prst="rect">
            <a:avLst/>
          </a:prstGeom>
        </p:spPr>
      </p:pic>
      <p:pic>
        <p:nvPicPr>
          <p:cNvPr id="44" name="Imagen 43" descr="Mapa&#10;&#10;Descripción generada automáticamente">
            <a:extLst>
              <a:ext uri="{FF2B5EF4-FFF2-40B4-BE49-F238E27FC236}">
                <a16:creationId xmlns:a16="http://schemas.microsoft.com/office/drawing/2014/main" id="{E8001395-4F9B-F4BC-88BA-175A148181C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04" y="3067895"/>
            <a:ext cx="834458" cy="543633"/>
          </a:xfrm>
          <a:prstGeom prst="rect">
            <a:avLst/>
          </a:prstGeom>
        </p:spPr>
      </p:pic>
      <p:pic>
        <p:nvPicPr>
          <p:cNvPr id="45" name="Imagen 44" descr="Un dibujo de una persona&#10;&#10;Descripción generada automáticamente con confianza media">
            <a:hlinkClick r:id="rId59"/>
            <a:extLst>
              <a:ext uri="{FF2B5EF4-FFF2-40B4-BE49-F238E27FC236}">
                <a16:creationId xmlns:a16="http://schemas.microsoft.com/office/drawing/2014/main" id="{CF97E0CA-516E-C673-23A1-664709798AB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39" y="3686687"/>
            <a:ext cx="773274" cy="526648"/>
          </a:xfrm>
          <a:prstGeom prst="rect">
            <a:avLst/>
          </a:prstGeom>
        </p:spPr>
      </p:pic>
      <p:pic>
        <p:nvPicPr>
          <p:cNvPr id="46" name="Imagen 45" descr="Mapa&#10;&#10;Descripción generada automáticamente">
            <a:extLst>
              <a:ext uri="{FF2B5EF4-FFF2-40B4-BE49-F238E27FC236}">
                <a16:creationId xmlns:a16="http://schemas.microsoft.com/office/drawing/2014/main" id="{FC570743-6AD5-B7AC-1E2B-9556242A180B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35" y="3093621"/>
            <a:ext cx="870343" cy="608790"/>
          </a:xfrm>
          <a:prstGeom prst="rect">
            <a:avLst/>
          </a:prstGeom>
        </p:spPr>
      </p:pic>
      <p:pic>
        <p:nvPicPr>
          <p:cNvPr id="47" name="Imagen 46" descr="Mapa&#10;&#10;Descripción generada automáticamente con confianza media">
            <a:extLst>
              <a:ext uri="{FF2B5EF4-FFF2-40B4-BE49-F238E27FC236}">
                <a16:creationId xmlns:a16="http://schemas.microsoft.com/office/drawing/2014/main" id="{AF332777-2EF0-5A1A-70F6-3D7804C354FF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39" y="3732607"/>
            <a:ext cx="688137" cy="526648"/>
          </a:xfrm>
          <a:prstGeom prst="rect">
            <a:avLst/>
          </a:prstGeom>
        </p:spPr>
      </p:pic>
      <p:pic>
        <p:nvPicPr>
          <p:cNvPr id="48" name="Imagen 47" descr="Humo saliendo de las nubes&#10;&#10;Descripción generada automáticamente">
            <a:extLst>
              <a:ext uri="{FF2B5EF4-FFF2-40B4-BE49-F238E27FC236}">
                <a16:creationId xmlns:a16="http://schemas.microsoft.com/office/drawing/2014/main" id="{E8AAD334-19D6-913B-0730-359E1965A815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72" y="4735247"/>
            <a:ext cx="649435" cy="574033"/>
          </a:xfrm>
          <a:prstGeom prst="rect">
            <a:avLst/>
          </a:prstGeom>
        </p:spPr>
      </p:pic>
      <p:pic>
        <p:nvPicPr>
          <p:cNvPr id="49" name="Imagen 48" descr="Una persona con una tabla de surf en el mar&#10;&#10;Descripción generada automáticamente con confianza media">
            <a:hlinkClick r:id="rId64"/>
            <a:extLst>
              <a:ext uri="{FF2B5EF4-FFF2-40B4-BE49-F238E27FC236}">
                <a16:creationId xmlns:a16="http://schemas.microsoft.com/office/drawing/2014/main" id="{114961BA-16CD-5F27-05B5-0DDCF695C764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72" y="5408136"/>
            <a:ext cx="659487" cy="440363"/>
          </a:xfrm>
          <a:prstGeom prst="rect">
            <a:avLst/>
          </a:prstGeom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FC7E95D8-7D32-9980-76D7-D77E4BAF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" y="-27081"/>
            <a:ext cx="1202844" cy="3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BB772ADF-FEB4-C474-AD7F-1EC29F834554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669" y="79898"/>
            <a:ext cx="1119205" cy="648518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E2ECC98D-475B-0E2A-73EC-8DEBCEB09B9C}"/>
              </a:ext>
            </a:extLst>
          </p:cNvPr>
          <p:cNvSpPr txBox="1"/>
          <p:nvPr/>
        </p:nvSpPr>
        <p:spPr>
          <a:xfrm>
            <a:off x="10785750" y="1326323"/>
            <a:ext cx="125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accent1"/>
                </a:solidFill>
              </a:rPr>
              <a:t>Base de datos de algoritmos definidos como </a:t>
            </a:r>
            <a:r>
              <a:rPr lang="es-CO" sz="1000" b="1" dirty="0">
                <a:solidFill>
                  <a:srgbClr val="C00000"/>
                </a:solidFill>
              </a:rPr>
              <a:t>prototipo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BF6B77-E697-ED25-FEF1-E298CB09D515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 flipV="1">
            <a:off x="10716362" y="4618470"/>
            <a:ext cx="1414348" cy="10388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F12EA-8020-EAE9-EAE7-32EA48C819BB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0712996" y="2631677"/>
            <a:ext cx="1444892" cy="15581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AD0F863-E5C3-9CEC-5B2C-37083D559C81}"/>
              </a:ext>
            </a:extLst>
          </p:cNvPr>
          <p:cNvSpPr txBox="1"/>
          <p:nvPr/>
        </p:nvSpPr>
        <p:spPr>
          <a:xfrm>
            <a:off x="2822639" y="238600"/>
            <a:ext cx="401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Web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D4AFBC-262E-89A0-0E64-E6B23A313EB4}"/>
              </a:ext>
            </a:extLst>
          </p:cNvPr>
          <p:cNvSpPr txBox="1"/>
          <p:nvPr/>
        </p:nvSpPr>
        <p:spPr>
          <a:xfrm>
            <a:off x="8134351" y="238600"/>
            <a:ext cx="401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Web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82884A-2436-409A-E437-40E190009985}"/>
              </a:ext>
            </a:extLst>
          </p:cNvPr>
          <p:cNvSpPr txBox="1"/>
          <p:nvPr/>
        </p:nvSpPr>
        <p:spPr>
          <a:xfrm>
            <a:off x="6421338" y="1809633"/>
            <a:ext cx="401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Web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B77055-0C7D-DD3D-E3AB-01CBC40B72C9}"/>
              </a:ext>
            </a:extLst>
          </p:cNvPr>
          <p:cNvSpPr txBox="1"/>
          <p:nvPr/>
        </p:nvSpPr>
        <p:spPr>
          <a:xfrm>
            <a:off x="9894652" y="225004"/>
            <a:ext cx="401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Web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09ADD6-4535-9F8F-CD92-76F40E548A5C}"/>
              </a:ext>
            </a:extLst>
          </p:cNvPr>
          <p:cNvSpPr txBox="1"/>
          <p:nvPr/>
        </p:nvSpPr>
        <p:spPr>
          <a:xfrm>
            <a:off x="4839397" y="1757524"/>
            <a:ext cx="401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Web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6D4370D-96A6-DF3D-905D-9DD15EFB70DC}"/>
              </a:ext>
            </a:extLst>
          </p:cNvPr>
          <p:cNvSpPr txBox="1"/>
          <p:nvPr/>
        </p:nvSpPr>
        <p:spPr>
          <a:xfrm>
            <a:off x="2629832" y="927771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53C319-C61D-0E18-64D4-CC4165FA525E}"/>
              </a:ext>
            </a:extLst>
          </p:cNvPr>
          <p:cNvSpPr txBox="1"/>
          <p:nvPr/>
        </p:nvSpPr>
        <p:spPr>
          <a:xfrm>
            <a:off x="4530018" y="927771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77924CE-A3F1-CDB3-8EB8-A8F897E8A8CB}"/>
              </a:ext>
            </a:extLst>
          </p:cNvPr>
          <p:cNvSpPr txBox="1"/>
          <p:nvPr/>
        </p:nvSpPr>
        <p:spPr>
          <a:xfrm>
            <a:off x="4625011" y="2358326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2ACF190-C861-8E28-4B58-B4923B53DD67}"/>
              </a:ext>
            </a:extLst>
          </p:cNvPr>
          <p:cNvSpPr txBox="1"/>
          <p:nvPr/>
        </p:nvSpPr>
        <p:spPr>
          <a:xfrm>
            <a:off x="8166769" y="2358326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BB4235C-BC26-239E-2662-10ABC96D2148}"/>
              </a:ext>
            </a:extLst>
          </p:cNvPr>
          <p:cNvSpPr txBox="1"/>
          <p:nvPr/>
        </p:nvSpPr>
        <p:spPr>
          <a:xfrm>
            <a:off x="9791091" y="2358326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0D421CA-3070-FA2F-05D2-29E528CC2D27}"/>
              </a:ext>
            </a:extLst>
          </p:cNvPr>
          <p:cNvSpPr txBox="1"/>
          <p:nvPr/>
        </p:nvSpPr>
        <p:spPr>
          <a:xfrm>
            <a:off x="2816028" y="3886252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D5E3FCF-16EB-E941-7D7B-EA4B857DA6AD}"/>
              </a:ext>
            </a:extLst>
          </p:cNvPr>
          <p:cNvSpPr txBox="1"/>
          <p:nvPr/>
        </p:nvSpPr>
        <p:spPr>
          <a:xfrm>
            <a:off x="8095726" y="3879403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F5A138D7-4074-F062-1A53-3F1C453BAD1A}"/>
              </a:ext>
            </a:extLst>
          </p:cNvPr>
          <p:cNvSpPr txBox="1"/>
          <p:nvPr/>
        </p:nvSpPr>
        <p:spPr>
          <a:xfrm>
            <a:off x="6236809" y="3926503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DC76E095-1566-D480-5C8F-1FCA9F954F8C}"/>
              </a:ext>
            </a:extLst>
          </p:cNvPr>
          <p:cNvSpPr txBox="1"/>
          <p:nvPr/>
        </p:nvSpPr>
        <p:spPr>
          <a:xfrm>
            <a:off x="2789002" y="5441872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166E93-A864-F4FB-81DE-2782A62F01FB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0678366" y="5906582"/>
            <a:ext cx="1444892" cy="3587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59C6B1D-6D35-B2BA-30C4-93EF678AA799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658986" y="4735247"/>
            <a:ext cx="812989" cy="55362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8DAF330-BB66-2652-751A-29694C6E6F5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25" y="5414953"/>
            <a:ext cx="671456" cy="48812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BA6F9FF-12C0-6AE4-929F-98052FD4460F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97" y="4825535"/>
            <a:ext cx="812990" cy="48374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A095741-2A7B-AB0B-0BB3-D07D181EA317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74" y="5421931"/>
            <a:ext cx="725844" cy="440363"/>
          </a:xfrm>
          <a:prstGeom prst="rect">
            <a:avLst/>
          </a:prstGeom>
        </p:spPr>
      </p:pic>
      <p:graphicFrame>
        <p:nvGraphicFramePr>
          <p:cNvPr id="54" name="Tabla 53">
            <a:extLst>
              <a:ext uri="{FF2B5EF4-FFF2-40B4-BE49-F238E27FC236}">
                <a16:creationId xmlns:a16="http://schemas.microsoft.com/office/drawing/2014/main" id="{FF3FB44B-26B9-0073-2E3B-CADF285B4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550652"/>
              </p:ext>
            </p:extLst>
          </p:nvPr>
        </p:nvGraphicFramePr>
        <p:xfrm>
          <a:off x="3578682" y="5816381"/>
          <a:ext cx="3393871" cy="455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612">
                  <a:extLst>
                    <a:ext uri="{9D8B030D-6E8A-4147-A177-3AD203B41FA5}">
                      <a16:colId xmlns:a16="http://schemas.microsoft.com/office/drawing/2014/main" val="3273103097"/>
                    </a:ext>
                  </a:extLst>
                </a:gridCol>
                <a:gridCol w="1606259">
                  <a:extLst>
                    <a:ext uri="{9D8B030D-6E8A-4147-A177-3AD203B41FA5}">
                      <a16:colId xmlns:a16="http://schemas.microsoft.com/office/drawing/2014/main" val="2721974727"/>
                    </a:ext>
                  </a:extLst>
                </a:gridCol>
              </a:tblGrid>
              <a:tr h="455487">
                <a:tc>
                  <a:txBody>
                    <a:bodyPr/>
                    <a:lstStyle/>
                    <a:p>
                      <a:pPr algn="l"/>
                      <a:r>
                        <a:rPr lang="es-CO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75"/>
                        </a:rPr>
                        <a:t>Calor humano </a:t>
                      </a:r>
                      <a:r>
                        <a:rPr lang="es-CO" sz="10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75"/>
                        </a:rPr>
                        <a:t>pdf</a:t>
                      </a:r>
                      <a:endParaRPr lang="es-CO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>
                          <a:hlinkClick r:id="rId76"/>
                        </a:rPr>
                        <a:t>Inundaciones </a:t>
                      </a:r>
                      <a:r>
                        <a:rPr lang="es-CO" sz="1100" b="1" dirty="0" err="1">
                          <a:hlinkClick r:id="rId76"/>
                        </a:rPr>
                        <a:t>pdf</a:t>
                      </a:r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256390"/>
                  </a:ext>
                </a:extLst>
              </a:tr>
            </a:tbl>
          </a:graphicData>
        </a:graphic>
      </p:graphicFrame>
      <p:sp>
        <p:nvSpPr>
          <p:cNvPr id="55" name="CuadroTexto 54">
            <a:extLst>
              <a:ext uri="{FF2B5EF4-FFF2-40B4-BE49-F238E27FC236}">
                <a16:creationId xmlns:a16="http://schemas.microsoft.com/office/drawing/2014/main" id="{9AB87590-AA20-879D-302A-7150CE1E5995}"/>
              </a:ext>
            </a:extLst>
          </p:cNvPr>
          <p:cNvSpPr txBox="1"/>
          <p:nvPr/>
        </p:nvSpPr>
        <p:spPr>
          <a:xfrm>
            <a:off x="7956386" y="944971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74C168A-9143-B693-51B3-571089BA1F0D}"/>
              </a:ext>
            </a:extLst>
          </p:cNvPr>
          <p:cNvSpPr txBox="1"/>
          <p:nvPr/>
        </p:nvSpPr>
        <p:spPr>
          <a:xfrm>
            <a:off x="2501820" y="2358326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</p:spTree>
    <p:extLst>
      <p:ext uri="{BB962C8B-B14F-4D97-AF65-F5344CB8AC3E}">
        <p14:creationId xmlns:p14="http://schemas.microsoft.com/office/powerpoint/2010/main" val="158809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ilindro 52">
            <a:extLst>
              <a:ext uri="{FF2B5EF4-FFF2-40B4-BE49-F238E27FC236}">
                <a16:creationId xmlns:a16="http://schemas.microsoft.com/office/drawing/2014/main" id="{B8781747-04C2-DAB9-05C7-1C43262A50F7}"/>
              </a:ext>
            </a:extLst>
          </p:cNvPr>
          <p:cNvSpPr/>
          <p:nvPr/>
        </p:nvSpPr>
        <p:spPr>
          <a:xfrm>
            <a:off x="10679061" y="895539"/>
            <a:ext cx="1394338" cy="1344199"/>
          </a:xfrm>
          <a:prstGeom prst="can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893D1BB7-D087-8233-409E-1BFCB498B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194023"/>
              </p:ext>
            </p:extLst>
          </p:nvPr>
        </p:nvGraphicFramePr>
        <p:xfrm>
          <a:off x="1407167" y="404157"/>
          <a:ext cx="8856332" cy="7221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781">
                  <a:extLst>
                    <a:ext uri="{9D8B030D-6E8A-4147-A177-3AD203B41FA5}">
                      <a16:colId xmlns:a16="http://schemas.microsoft.com/office/drawing/2014/main" val="3970232763"/>
                    </a:ext>
                  </a:extLst>
                </a:gridCol>
                <a:gridCol w="1632246">
                  <a:extLst>
                    <a:ext uri="{9D8B030D-6E8A-4147-A177-3AD203B41FA5}">
                      <a16:colId xmlns:a16="http://schemas.microsoft.com/office/drawing/2014/main" val="943731375"/>
                    </a:ext>
                  </a:extLst>
                </a:gridCol>
                <a:gridCol w="1777526">
                  <a:extLst>
                    <a:ext uri="{9D8B030D-6E8A-4147-A177-3AD203B41FA5}">
                      <a16:colId xmlns:a16="http://schemas.microsoft.com/office/drawing/2014/main" val="4199249680"/>
                    </a:ext>
                  </a:extLst>
                </a:gridCol>
                <a:gridCol w="1674975">
                  <a:extLst>
                    <a:ext uri="{9D8B030D-6E8A-4147-A177-3AD203B41FA5}">
                      <a16:colId xmlns:a16="http://schemas.microsoft.com/office/drawing/2014/main" val="4200061608"/>
                    </a:ext>
                  </a:extLst>
                </a:gridCol>
                <a:gridCol w="1922804">
                  <a:extLst>
                    <a:ext uri="{9D8B030D-6E8A-4147-A177-3AD203B41FA5}">
                      <a16:colId xmlns:a16="http://schemas.microsoft.com/office/drawing/2014/main" val="1741514154"/>
                    </a:ext>
                  </a:extLst>
                </a:gridCol>
              </a:tblGrid>
              <a:tr h="668165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53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>
                          <a:solidFill>
                            <a:srgbClr val="C00000"/>
                          </a:solidFill>
                        </a:rPr>
                        <a:t>Coordenadas</a:t>
                      </a:r>
                      <a:r>
                        <a:rPr lang="es-CO" sz="1100" b="1" dirty="0"/>
                        <a:t> componentes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dirty="0"/>
                        <a:t>Coordenadas </a:t>
                      </a:r>
                      <a:r>
                        <a:rPr lang="es-CO" sz="1100" b="1" dirty="0">
                          <a:solidFill>
                            <a:srgbClr val="C00000"/>
                          </a:solidFill>
                        </a:rPr>
                        <a:t>componentes</a:t>
                      </a:r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Alcances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Flujos de trabajo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 err="1"/>
                        <a:t>Raster</a:t>
                      </a:r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380274"/>
                  </a:ext>
                </a:extLst>
              </a:tr>
              <a:tr h="76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783680"/>
                  </a:ext>
                </a:extLst>
              </a:tr>
              <a:tr h="179461"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Longitud de onda y Manejo de bandas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Cultivos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Geometría vectorial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 err="1"/>
                        <a:t>Cansat</a:t>
                      </a:r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Masas de agua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66832"/>
                  </a:ext>
                </a:extLst>
              </a:tr>
              <a:tr h="744053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18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 err="1"/>
                        <a:t>Cubesat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/>
                        <a:t>Deforestación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/>
                        <a:t>Estaciones terrenas </a:t>
                      </a:r>
                      <a:r>
                        <a:rPr lang="es-CO" sz="1000" b="1" dirty="0" err="1"/>
                        <a:t>Satnogs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/>
                        <a:t>Pérdida de masas de agua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/>
                        <a:t>Imágenes satelitales y sus aplicaciones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56808"/>
                  </a:ext>
                </a:extLst>
              </a:tr>
              <a:tr h="877084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572089"/>
                  </a:ext>
                </a:extLst>
              </a:tr>
              <a:tr h="410198"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Monitoreo de tierras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 err="1"/>
                        <a:t>National</a:t>
                      </a:r>
                      <a:r>
                        <a:rPr lang="es-CO" sz="1100" b="1" dirty="0"/>
                        <a:t> </a:t>
                      </a:r>
                      <a:r>
                        <a:rPr lang="es-CO" sz="1100" b="1" dirty="0" err="1"/>
                        <a:t>Space</a:t>
                      </a:r>
                      <a:r>
                        <a:rPr lang="es-CO" sz="1100" b="1" dirty="0"/>
                        <a:t> </a:t>
                      </a:r>
                      <a:r>
                        <a:rPr lang="es-CO" sz="1100" b="1" dirty="0" err="1"/>
                        <a:t>Society</a:t>
                      </a:r>
                      <a:r>
                        <a:rPr lang="es-CO" sz="1100" b="1" dirty="0"/>
                        <a:t> - NSS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Calidad del agua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Talleres: trabajo autónomo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Landsat y Calidad del aire </a:t>
                      </a:r>
                      <a:r>
                        <a:rPr lang="es-CO" sz="1100" b="1" dirty="0" err="1"/>
                        <a:t>Sentinel</a:t>
                      </a:r>
                      <a:r>
                        <a:rPr lang="es-CO" sz="1100" b="1" dirty="0"/>
                        <a:t>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495488"/>
                  </a:ext>
                </a:extLst>
              </a:tr>
              <a:tr h="880786"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1764"/>
                  </a:ext>
                </a:extLst>
              </a:tr>
              <a:tr h="680242"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Semilleros y Longitud de onda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Antenas satelitales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Cálculo de Longitud de onda y Sismos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16156"/>
                  </a:ext>
                </a:extLst>
              </a:tr>
              <a:tr h="473690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429311"/>
                  </a:ext>
                </a:extLst>
              </a:tr>
              <a:tr h="455487"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90908"/>
                  </a:ext>
                </a:extLst>
              </a:tr>
            </a:tbl>
          </a:graphicData>
        </a:graphic>
      </p:graphicFrame>
      <p:pic>
        <p:nvPicPr>
          <p:cNvPr id="50" name="Picture 2">
            <a:extLst>
              <a:ext uri="{FF2B5EF4-FFF2-40B4-BE49-F238E27FC236}">
                <a16:creationId xmlns:a16="http://schemas.microsoft.com/office/drawing/2014/main" id="{FC7E95D8-7D32-9980-76D7-D77E4BAF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" y="-27081"/>
            <a:ext cx="1202844" cy="3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BB772ADF-FEB4-C474-AD7F-1EC29F834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669" y="79898"/>
            <a:ext cx="1119205" cy="648518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E2ECC98D-475B-0E2A-73EC-8DEBCEB09B9C}"/>
              </a:ext>
            </a:extLst>
          </p:cNvPr>
          <p:cNvSpPr txBox="1"/>
          <p:nvPr/>
        </p:nvSpPr>
        <p:spPr>
          <a:xfrm>
            <a:off x="10785750" y="1326323"/>
            <a:ext cx="125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accent1"/>
                </a:solidFill>
              </a:rPr>
              <a:t>Base de datos de algoritmos definidos como </a:t>
            </a:r>
            <a:r>
              <a:rPr lang="es-CO" sz="1000" b="1" dirty="0">
                <a:solidFill>
                  <a:srgbClr val="C00000"/>
                </a:solidFill>
              </a:rPr>
              <a:t>prototipo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BF6B77-E697-ED25-FEF1-E298CB09D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0716362" y="4618470"/>
            <a:ext cx="1414348" cy="10388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F12EA-8020-EAE9-EAE7-32EA48C81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996" y="2631677"/>
            <a:ext cx="1444892" cy="15581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7166E93-A864-F4FB-81DE-2782A62F0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8366" y="5906582"/>
            <a:ext cx="1444892" cy="358755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C265C3D-4950-4B0F-E858-824B0BD71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82" y="482522"/>
            <a:ext cx="783292" cy="4917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D91D67E4-F2BD-9B2A-8D58-6BABFB0E86E8}"/>
              </a:ext>
            </a:extLst>
          </p:cNvPr>
          <p:cNvSpPr txBox="1"/>
          <p:nvPr/>
        </p:nvSpPr>
        <p:spPr>
          <a:xfrm>
            <a:off x="2390089" y="465520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9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10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11"/>
              </a:rPr>
              <a:t>ppt</a:t>
            </a:r>
            <a:endParaRPr lang="es-CO" sz="1000" dirty="0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A0E06A9A-C055-2230-064B-2F04CCBCC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86" y="503587"/>
            <a:ext cx="783292" cy="4917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2949C53B-4382-F105-93C8-023EB32E25DE}"/>
              </a:ext>
            </a:extLst>
          </p:cNvPr>
          <p:cNvSpPr txBox="1"/>
          <p:nvPr/>
        </p:nvSpPr>
        <p:spPr>
          <a:xfrm>
            <a:off x="4051373" y="503587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9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12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13"/>
              </a:rPr>
              <a:t>ppt</a:t>
            </a:r>
            <a:endParaRPr lang="es-CO" sz="1000" dirty="0"/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E8F3E28-5D45-06A5-3A04-E7849D66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80" y="480058"/>
            <a:ext cx="876586" cy="52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793BF08A-8C61-77AF-C83E-5FE5DFD593C1}"/>
              </a:ext>
            </a:extLst>
          </p:cNvPr>
          <p:cNvSpPr txBox="1"/>
          <p:nvPr/>
        </p:nvSpPr>
        <p:spPr>
          <a:xfrm>
            <a:off x="5866267" y="481685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15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16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17"/>
              </a:rPr>
              <a:t>ppt</a:t>
            </a:r>
            <a:endParaRPr lang="es-CO" sz="1000" dirty="0"/>
          </a:p>
        </p:txBody>
      </p:sp>
      <p:pic>
        <p:nvPicPr>
          <p:cNvPr id="72" name="Imagen 71">
            <a:extLst>
              <a:ext uri="{FF2B5EF4-FFF2-40B4-BE49-F238E27FC236}">
                <a16:creationId xmlns:a16="http://schemas.microsoft.com/office/drawing/2014/main" id="{B8046055-8E66-8097-2A01-C41418B1A7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4" y="610664"/>
            <a:ext cx="1373628" cy="148020"/>
          </a:xfrm>
          <a:prstGeom prst="rect">
            <a:avLst/>
          </a:prstGeom>
        </p:spPr>
      </p:pic>
      <p:sp>
        <p:nvSpPr>
          <p:cNvPr id="75" name="CuadroTexto 74">
            <a:extLst>
              <a:ext uri="{FF2B5EF4-FFF2-40B4-BE49-F238E27FC236}">
                <a16:creationId xmlns:a16="http://schemas.microsoft.com/office/drawing/2014/main" id="{B6664E0B-BA6E-7780-4469-021C97AB6886}"/>
              </a:ext>
            </a:extLst>
          </p:cNvPr>
          <p:cNvSpPr txBox="1"/>
          <p:nvPr/>
        </p:nvSpPr>
        <p:spPr>
          <a:xfrm>
            <a:off x="7837792" y="458029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19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20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21"/>
              </a:rPr>
              <a:t>ppt</a:t>
            </a:r>
            <a:endParaRPr lang="es-CO" sz="1000" dirty="0"/>
          </a:p>
        </p:txBody>
      </p:sp>
      <p:pic>
        <p:nvPicPr>
          <p:cNvPr id="76" name="Picture 1">
            <a:extLst>
              <a:ext uri="{FF2B5EF4-FFF2-40B4-BE49-F238E27FC236}">
                <a16:creationId xmlns:a16="http://schemas.microsoft.com/office/drawing/2014/main" id="{37A7CAE2-6070-9DC2-175F-5F2BA397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38" y="505977"/>
            <a:ext cx="753658" cy="47308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7" name="CuadroTexto 76">
            <a:extLst>
              <a:ext uri="{FF2B5EF4-FFF2-40B4-BE49-F238E27FC236}">
                <a16:creationId xmlns:a16="http://schemas.microsoft.com/office/drawing/2014/main" id="{22EDDAF5-4BA5-129F-67BD-89FBF2DDAB05}"/>
              </a:ext>
            </a:extLst>
          </p:cNvPr>
          <p:cNvSpPr txBox="1"/>
          <p:nvPr/>
        </p:nvSpPr>
        <p:spPr>
          <a:xfrm>
            <a:off x="9212629" y="512222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23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24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25"/>
              </a:rPr>
              <a:t>ppt</a:t>
            </a:r>
            <a:endParaRPr lang="es-CO" sz="1000" dirty="0"/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D4B52DE7-2F75-84F0-8AF0-87729569604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06983" y="1734796"/>
            <a:ext cx="788586" cy="431893"/>
          </a:xfrm>
          <a:prstGeom prst="rect">
            <a:avLst/>
          </a:prstGeom>
        </p:spPr>
      </p:pic>
      <p:sp>
        <p:nvSpPr>
          <p:cNvPr id="79" name="CuadroTexto 78">
            <a:extLst>
              <a:ext uri="{FF2B5EF4-FFF2-40B4-BE49-F238E27FC236}">
                <a16:creationId xmlns:a16="http://schemas.microsoft.com/office/drawing/2014/main" id="{FC76A421-272F-1013-102D-AF17D9221F36}"/>
              </a:ext>
            </a:extLst>
          </p:cNvPr>
          <p:cNvSpPr txBox="1"/>
          <p:nvPr/>
        </p:nvSpPr>
        <p:spPr>
          <a:xfrm>
            <a:off x="2390089" y="1566303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27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28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29"/>
              </a:rPr>
              <a:t>ppt</a:t>
            </a:r>
            <a:endParaRPr lang="es-CO" sz="1000" dirty="0"/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CEC60088-B2ED-16C5-AD2F-535EC83285B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27" y="1510610"/>
            <a:ext cx="438390" cy="638941"/>
          </a:xfrm>
          <a:prstGeom prst="rect">
            <a:avLst/>
          </a:prstGeom>
        </p:spPr>
      </p:pic>
      <p:sp>
        <p:nvSpPr>
          <p:cNvPr id="82" name="CuadroTexto 81">
            <a:extLst>
              <a:ext uri="{FF2B5EF4-FFF2-40B4-BE49-F238E27FC236}">
                <a16:creationId xmlns:a16="http://schemas.microsoft.com/office/drawing/2014/main" id="{D62C2418-6C4D-F0D8-E821-4C5F655B2C05}"/>
              </a:ext>
            </a:extLst>
          </p:cNvPr>
          <p:cNvSpPr txBox="1"/>
          <p:nvPr/>
        </p:nvSpPr>
        <p:spPr>
          <a:xfrm>
            <a:off x="7423837" y="278511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31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32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33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34"/>
              </a:rPr>
              <a:t>Video</a:t>
            </a:r>
            <a:endParaRPr lang="es-CO" sz="1000" dirty="0"/>
          </a:p>
        </p:txBody>
      </p:sp>
      <p:pic>
        <p:nvPicPr>
          <p:cNvPr id="84" name="Imagen 83">
            <a:extLst>
              <a:ext uri="{FF2B5EF4-FFF2-40B4-BE49-F238E27FC236}">
                <a16:creationId xmlns:a16="http://schemas.microsoft.com/office/drawing/2014/main" id="{A10492DE-4389-DABE-941A-780ED53ED6C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04" y="1566303"/>
            <a:ext cx="854586" cy="389372"/>
          </a:xfrm>
          <a:prstGeom prst="rect">
            <a:avLst/>
          </a:prstGeom>
        </p:spPr>
      </p:pic>
      <p:sp>
        <p:nvSpPr>
          <p:cNvPr id="85" name="CuadroTexto 84">
            <a:extLst>
              <a:ext uri="{FF2B5EF4-FFF2-40B4-BE49-F238E27FC236}">
                <a16:creationId xmlns:a16="http://schemas.microsoft.com/office/drawing/2014/main" id="{A687F3EF-D525-FFFB-1D8A-7B9301B3F078}"/>
              </a:ext>
            </a:extLst>
          </p:cNvPr>
          <p:cNvSpPr txBox="1"/>
          <p:nvPr/>
        </p:nvSpPr>
        <p:spPr>
          <a:xfrm>
            <a:off x="5871964" y="1596339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36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37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38"/>
              </a:rPr>
              <a:t>ppt</a:t>
            </a:r>
            <a:endParaRPr lang="es-CO" sz="1000" dirty="0"/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id="{8E21417A-BBF4-FAAE-2CDB-D1BADAEA243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56" y="1519264"/>
            <a:ext cx="402739" cy="647426"/>
          </a:xfrm>
          <a:prstGeom prst="rect">
            <a:avLst/>
          </a:prstGeom>
        </p:spPr>
      </p:pic>
      <p:sp>
        <p:nvSpPr>
          <p:cNvPr id="88" name="CuadroTexto 87">
            <a:extLst>
              <a:ext uri="{FF2B5EF4-FFF2-40B4-BE49-F238E27FC236}">
                <a16:creationId xmlns:a16="http://schemas.microsoft.com/office/drawing/2014/main" id="{C419773C-30DA-1938-5EA7-AC3F968592BE}"/>
              </a:ext>
            </a:extLst>
          </p:cNvPr>
          <p:cNvSpPr txBox="1"/>
          <p:nvPr/>
        </p:nvSpPr>
        <p:spPr>
          <a:xfrm>
            <a:off x="7497041" y="1734796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40"/>
              </a:rPr>
              <a:t>Video</a:t>
            </a:r>
            <a:endParaRPr lang="es-CO" sz="1000" dirty="0"/>
          </a:p>
        </p:txBody>
      </p:sp>
      <p:pic>
        <p:nvPicPr>
          <p:cNvPr id="90" name="Imagen 89" descr="Imagen que contiene pastel, verde, viendo, fuego&#10;&#10;Descripción generada automáticamente">
            <a:extLst>
              <a:ext uri="{FF2B5EF4-FFF2-40B4-BE49-F238E27FC236}">
                <a16:creationId xmlns:a16="http://schemas.microsoft.com/office/drawing/2014/main" id="{A6FB8BCA-AB71-197D-914A-107D294D54B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06" y="1510610"/>
            <a:ext cx="652925" cy="656079"/>
          </a:xfrm>
          <a:prstGeom prst="rect">
            <a:avLst/>
          </a:prstGeom>
        </p:spPr>
      </p:pic>
      <p:sp>
        <p:nvSpPr>
          <p:cNvPr id="91" name="CuadroTexto 90">
            <a:extLst>
              <a:ext uri="{FF2B5EF4-FFF2-40B4-BE49-F238E27FC236}">
                <a16:creationId xmlns:a16="http://schemas.microsoft.com/office/drawing/2014/main" id="{74EAC934-CAFB-0A76-D7AA-F51DB6E3BF17}"/>
              </a:ext>
            </a:extLst>
          </p:cNvPr>
          <p:cNvSpPr txBox="1"/>
          <p:nvPr/>
        </p:nvSpPr>
        <p:spPr>
          <a:xfrm>
            <a:off x="9324902" y="1533154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42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43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44"/>
              </a:rPr>
              <a:t>ppt</a:t>
            </a:r>
            <a:endParaRPr lang="es-CO" sz="1000" dirty="0"/>
          </a:p>
        </p:txBody>
      </p:sp>
      <p:pic>
        <p:nvPicPr>
          <p:cNvPr id="93" name="Imagen 92">
            <a:extLst>
              <a:ext uri="{FF2B5EF4-FFF2-40B4-BE49-F238E27FC236}">
                <a16:creationId xmlns:a16="http://schemas.microsoft.com/office/drawing/2014/main" id="{87AAA725-009F-924C-2B37-5D7009E2F366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82" y="2753283"/>
            <a:ext cx="581356" cy="571031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D9F8DA86-A94D-B9A1-29C1-B40CE28672BA}"/>
              </a:ext>
            </a:extLst>
          </p:cNvPr>
          <p:cNvSpPr txBox="1"/>
          <p:nvPr/>
        </p:nvSpPr>
        <p:spPr>
          <a:xfrm>
            <a:off x="2188153" y="288452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46"/>
              </a:rPr>
              <a:t>Video</a:t>
            </a:r>
            <a:endParaRPr lang="es-CO" sz="1000" dirty="0"/>
          </a:p>
        </p:txBody>
      </p:sp>
      <p:pic>
        <p:nvPicPr>
          <p:cNvPr id="95" name="Imagen 94">
            <a:extLst>
              <a:ext uri="{FF2B5EF4-FFF2-40B4-BE49-F238E27FC236}">
                <a16:creationId xmlns:a16="http://schemas.microsoft.com/office/drawing/2014/main" id="{C1C0B073-0575-C740-AC63-C6B9A9EEA0F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263791" y="2777449"/>
            <a:ext cx="869819" cy="489273"/>
          </a:xfrm>
          <a:prstGeom prst="rect">
            <a:avLst/>
          </a:prstGeom>
        </p:spPr>
      </p:pic>
      <p:sp>
        <p:nvSpPr>
          <p:cNvPr id="96" name="CuadroTexto 95">
            <a:extLst>
              <a:ext uri="{FF2B5EF4-FFF2-40B4-BE49-F238E27FC236}">
                <a16:creationId xmlns:a16="http://schemas.microsoft.com/office/drawing/2014/main" id="{46FEA041-8946-6416-C5E9-D85F8C407F0D}"/>
              </a:ext>
            </a:extLst>
          </p:cNvPr>
          <p:cNvSpPr txBox="1"/>
          <p:nvPr/>
        </p:nvSpPr>
        <p:spPr>
          <a:xfrm>
            <a:off x="4132112" y="2761799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48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49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50"/>
              </a:rPr>
              <a:t>ppt</a:t>
            </a:r>
            <a:endParaRPr lang="es-CO" sz="1000" dirty="0"/>
          </a:p>
        </p:txBody>
      </p:sp>
      <p:pic>
        <p:nvPicPr>
          <p:cNvPr id="98" name="Imagen 97">
            <a:extLst>
              <a:ext uri="{FF2B5EF4-FFF2-40B4-BE49-F238E27FC236}">
                <a16:creationId xmlns:a16="http://schemas.microsoft.com/office/drawing/2014/main" id="{4B1E0084-1F2D-0928-4AA4-08392C06FFF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66306" y="2710155"/>
            <a:ext cx="741743" cy="594803"/>
          </a:xfrm>
          <a:prstGeom prst="rect">
            <a:avLst/>
          </a:prstGeom>
        </p:spPr>
      </p:pic>
      <p:sp>
        <p:nvSpPr>
          <p:cNvPr id="99" name="CuadroTexto 98">
            <a:extLst>
              <a:ext uri="{FF2B5EF4-FFF2-40B4-BE49-F238E27FC236}">
                <a16:creationId xmlns:a16="http://schemas.microsoft.com/office/drawing/2014/main" id="{9532A77B-0E9F-CE61-6F32-EEABF33B517E}"/>
              </a:ext>
            </a:extLst>
          </p:cNvPr>
          <p:cNvSpPr txBox="1"/>
          <p:nvPr/>
        </p:nvSpPr>
        <p:spPr>
          <a:xfrm>
            <a:off x="5694218" y="2884445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52"/>
              </a:rPr>
              <a:t>Video</a:t>
            </a:r>
            <a:endParaRPr lang="es-CO" sz="1000" dirty="0"/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33330768-1288-54E5-24D8-59947934689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4" y="2710155"/>
            <a:ext cx="826697" cy="574303"/>
          </a:xfrm>
          <a:prstGeom prst="rect">
            <a:avLst/>
          </a:prstGeom>
        </p:spPr>
      </p:pic>
      <p:sp>
        <p:nvSpPr>
          <p:cNvPr id="103" name="CuadroTexto 102">
            <a:extLst>
              <a:ext uri="{FF2B5EF4-FFF2-40B4-BE49-F238E27FC236}">
                <a16:creationId xmlns:a16="http://schemas.microsoft.com/office/drawing/2014/main" id="{9CC89D96-A5C4-3667-535A-D7CF96EA8851}"/>
              </a:ext>
            </a:extLst>
          </p:cNvPr>
          <p:cNvSpPr txBox="1"/>
          <p:nvPr/>
        </p:nvSpPr>
        <p:spPr>
          <a:xfrm>
            <a:off x="7929957" y="2785114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 err="1">
                <a:hlinkClick r:id="rId54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55"/>
              </a:rPr>
              <a:t>ppt</a:t>
            </a:r>
            <a:endParaRPr lang="es-CO" sz="1000" dirty="0"/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D3666319-6B5B-378C-DAC1-08BDDC57A97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82" y="2748799"/>
            <a:ext cx="640936" cy="535121"/>
          </a:xfrm>
          <a:prstGeom prst="rect">
            <a:avLst/>
          </a:prstGeom>
        </p:spPr>
      </p:pic>
      <p:sp>
        <p:nvSpPr>
          <p:cNvPr id="106" name="CuadroTexto 105">
            <a:extLst>
              <a:ext uri="{FF2B5EF4-FFF2-40B4-BE49-F238E27FC236}">
                <a16:creationId xmlns:a16="http://schemas.microsoft.com/office/drawing/2014/main" id="{70E2A3AB-8D2E-2814-B4F9-2CA9552536C7}"/>
              </a:ext>
            </a:extLst>
          </p:cNvPr>
          <p:cNvSpPr txBox="1"/>
          <p:nvPr/>
        </p:nvSpPr>
        <p:spPr>
          <a:xfrm>
            <a:off x="9278321" y="2906639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57"/>
              </a:rPr>
              <a:t>Video</a:t>
            </a:r>
            <a:endParaRPr lang="es-CO" sz="1000" dirty="0"/>
          </a:p>
        </p:txBody>
      </p:sp>
      <p:pic>
        <p:nvPicPr>
          <p:cNvPr id="108" name="Imagen 107">
            <a:extLst>
              <a:ext uri="{FF2B5EF4-FFF2-40B4-BE49-F238E27FC236}">
                <a16:creationId xmlns:a16="http://schemas.microsoft.com/office/drawing/2014/main" id="{1FFAC9D9-80C7-0594-58B9-059D5B591FC2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82" y="3874828"/>
            <a:ext cx="883107" cy="545399"/>
          </a:xfrm>
          <a:prstGeom prst="rect">
            <a:avLst/>
          </a:prstGeom>
        </p:spPr>
      </p:pic>
      <p:sp>
        <p:nvSpPr>
          <p:cNvPr id="109" name="CuadroTexto 108">
            <a:extLst>
              <a:ext uri="{FF2B5EF4-FFF2-40B4-BE49-F238E27FC236}">
                <a16:creationId xmlns:a16="http://schemas.microsoft.com/office/drawing/2014/main" id="{E042F0F3-6384-7079-5511-E61E71D8D3CF}"/>
              </a:ext>
            </a:extLst>
          </p:cNvPr>
          <p:cNvSpPr txBox="1"/>
          <p:nvPr/>
        </p:nvSpPr>
        <p:spPr>
          <a:xfrm>
            <a:off x="2443191" y="3857402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59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60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61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62"/>
              </a:rPr>
              <a:t>ppt</a:t>
            </a:r>
            <a:endParaRPr lang="es-CO" sz="1000" dirty="0"/>
          </a:p>
        </p:txBody>
      </p:sp>
      <p:pic>
        <p:nvPicPr>
          <p:cNvPr id="110" name="Imagen 109">
            <a:extLst>
              <a:ext uri="{FF2B5EF4-FFF2-40B4-BE49-F238E27FC236}">
                <a16:creationId xmlns:a16="http://schemas.microsoft.com/office/drawing/2014/main" id="{D9F9F9C2-EB5C-2571-824E-877BE535395F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315727" y="3880059"/>
            <a:ext cx="628732" cy="628732"/>
          </a:xfrm>
          <a:prstGeom prst="rect">
            <a:avLst/>
          </a:prstGeom>
        </p:spPr>
      </p:pic>
      <p:sp>
        <p:nvSpPr>
          <p:cNvPr id="111" name="CuadroTexto 110">
            <a:extLst>
              <a:ext uri="{FF2B5EF4-FFF2-40B4-BE49-F238E27FC236}">
                <a16:creationId xmlns:a16="http://schemas.microsoft.com/office/drawing/2014/main" id="{42F93EFA-BE2B-1305-CBD2-55C12056D6A4}"/>
              </a:ext>
            </a:extLst>
          </p:cNvPr>
          <p:cNvSpPr txBox="1"/>
          <p:nvPr/>
        </p:nvSpPr>
        <p:spPr>
          <a:xfrm>
            <a:off x="3919763" y="4088234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64"/>
              </a:rPr>
              <a:t>Video</a:t>
            </a:r>
            <a:endParaRPr lang="es-CO" sz="1000" dirty="0"/>
          </a:p>
        </p:txBody>
      </p:sp>
      <p:pic>
        <p:nvPicPr>
          <p:cNvPr id="112" name="Imagen 111">
            <a:extLst>
              <a:ext uri="{FF2B5EF4-FFF2-40B4-BE49-F238E27FC236}">
                <a16:creationId xmlns:a16="http://schemas.microsoft.com/office/drawing/2014/main" id="{C02DE587-5C0B-EABC-1E28-7B70B56DC733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4931090" y="3874828"/>
            <a:ext cx="928822" cy="464411"/>
          </a:xfrm>
          <a:prstGeom prst="rect">
            <a:avLst/>
          </a:prstGeom>
        </p:spPr>
      </p:pic>
      <p:sp>
        <p:nvSpPr>
          <p:cNvPr id="119" name="CuadroTexto 118">
            <a:extLst>
              <a:ext uri="{FF2B5EF4-FFF2-40B4-BE49-F238E27FC236}">
                <a16:creationId xmlns:a16="http://schemas.microsoft.com/office/drawing/2014/main" id="{2D8492D5-5D3A-EE20-4ECC-45898DB26E12}"/>
              </a:ext>
            </a:extLst>
          </p:cNvPr>
          <p:cNvSpPr txBox="1"/>
          <p:nvPr/>
        </p:nvSpPr>
        <p:spPr>
          <a:xfrm>
            <a:off x="5927409" y="3753090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66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67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68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69"/>
              </a:rPr>
              <a:t>Video</a:t>
            </a:r>
            <a:endParaRPr lang="es-CO" sz="1000" dirty="0"/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4DD74915-DED6-2DDF-AB7D-35A96BBA5F3A}"/>
              </a:ext>
            </a:extLst>
          </p:cNvPr>
          <p:cNvSpPr txBox="1"/>
          <p:nvPr/>
        </p:nvSpPr>
        <p:spPr>
          <a:xfrm>
            <a:off x="4988840" y="4308736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 err="1">
                <a:hlinkClick r:id="rId70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71"/>
              </a:rPr>
              <a:t>ppt</a:t>
            </a:r>
            <a:endParaRPr lang="es-CO" sz="1000" dirty="0"/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07430EA1-F01F-837A-F724-2B37CAB4030B}"/>
              </a:ext>
            </a:extLst>
          </p:cNvPr>
          <p:cNvSpPr txBox="1"/>
          <p:nvPr/>
        </p:nvSpPr>
        <p:spPr>
          <a:xfrm>
            <a:off x="5337177" y="4308736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72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73"/>
              </a:rPr>
              <a:t>Video</a:t>
            </a:r>
            <a:endParaRPr lang="es-CO" sz="1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41F553-3190-B8DF-101C-1862D84E3CD9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80" y="3842402"/>
            <a:ext cx="884170" cy="6912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4B71E10-B745-B3ED-5C8F-8C2200F1A0D7}"/>
              </a:ext>
            </a:extLst>
          </p:cNvPr>
          <p:cNvSpPr txBox="1"/>
          <p:nvPr/>
        </p:nvSpPr>
        <p:spPr>
          <a:xfrm>
            <a:off x="7564364" y="4064910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75"/>
              </a:rPr>
              <a:t>Video</a:t>
            </a:r>
            <a:endParaRPr lang="es-CO" sz="1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BBC531-F80C-E44E-70B9-894004ADE7E9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49" y="3874829"/>
            <a:ext cx="680871" cy="65608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920934-94D4-60A5-09E8-FC8EFB7EDD62}"/>
              </a:ext>
            </a:extLst>
          </p:cNvPr>
          <p:cNvSpPr txBox="1"/>
          <p:nvPr/>
        </p:nvSpPr>
        <p:spPr>
          <a:xfrm>
            <a:off x="9421307" y="3840482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77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78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79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80"/>
              </a:rPr>
              <a:t>ppt</a:t>
            </a:r>
            <a:endParaRPr lang="es-CO" sz="1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D8716D-1AEA-AF40-F87B-DA09F2AB3E2B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71" y="5174707"/>
            <a:ext cx="1248197" cy="57103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CF70B5D-7932-3DCD-B385-10CFF4BC2B96}"/>
              </a:ext>
            </a:extLst>
          </p:cNvPr>
          <p:cNvSpPr txBox="1"/>
          <p:nvPr/>
        </p:nvSpPr>
        <p:spPr>
          <a:xfrm>
            <a:off x="2725372" y="5397378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82"/>
              </a:rPr>
              <a:t>Video</a:t>
            </a:r>
            <a:endParaRPr lang="es-CO" sz="10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19FC175-967C-07CF-1FAB-4F6BF394143D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90" y="5259517"/>
            <a:ext cx="1159387" cy="42818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620E095-46E0-FD09-5BD7-4780A1598362}"/>
              </a:ext>
            </a:extLst>
          </p:cNvPr>
          <p:cNvSpPr txBox="1"/>
          <p:nvPr/>
        </p:nvSpPr>
        <p:spPr>
          <a:xfrm>
            <a:off x="4429839" y="5345289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84"/>
              </a:rPr>
              <a:t>Video</a:t>
            </a:r>
            <a:endParaRPr lang="es-CO" sz="10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BB4104D-B11D-4087-0DD6-3722621313A3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53" y="5174707"/>
            <a:ext cx="682018" cy="65101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2CF8793-0527-67DE-7B1E-517117CCC49B}"/>
              </a:ext>
            </a:extLst>
          </p:cNvPr>
          <p:cNvSpPr txBox="1"/>
          <p:nvPr/>
        </p:nvSpPr>
        <p:spPr>
          <a:xfrm>
            <a:off x="5772640" y="5174707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86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87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88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89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90"/>
              </a:rPr>
              <a:t>ppt</a:t>
            </a:r>
            <a:endParaRPr lang="es-CO" sz="10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71AC291-84E6-24F9-D44C-45ED249724C4}"/>
              </a:ext>
            </a:extLst>
          </p:cNvPr>
          <p:cNvSpPr txBox="1"/>
          <p:nvPr/>
        </p:nvSpPr>
        <p:spPr>
          <a:xfrm>
            <a:off x="3888557" y="153315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91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92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93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94"/>
              </a:rPr>
              <a:t>ppt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196468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B5F1D02-D37C-C8D4-662C-5228826C9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25" y="29342"/>
            <a:ext cx="2501168" cy="80834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C3C0CE5-09B9-F132-8845-0682DBF9BB4F}"/>
              </a:ext>
            </a:extLst>
          </p:cNvPr>
          <p:cNvSpPr txBox="1"/>
          <p:nvPr/>
        </p:nvSpPr>
        <p:spPr>
          <a:xfrm>
            <a:off x="4991461" y="447504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Estrategia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C0DC28-BA46-CEA7-95A3-8D91BF8FA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340" y="57326"/>
            <a:ext cx="1347333" cy="78035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44FC531-3C9B-682A-72EC-B558FF0F1EA9}"/>
              </a:ext>
            </a:extLst>
          </p:cNvPr>
          <p:cNvSpPr txBox="1"/>
          <p:nvPr/>
        </p:nvSpPr>
        <p:spPr>
          <a:xfrm>
            <a:off x="0" y="970724"/>
            <a:ext cx="893035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i="0" dirty="0">
                <a:solidFill>
                  <a:schemeClr val="accent1"/>
                </a:solidFill>
                <a:effectLst/>
              </a:rPr>
              <a:t>Crear talento para el manejo tecnológico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de la interpretación de las imágenes satelitales teniendo en cuenta todas las características de los </a:t>
            </a:r>
            <a:r>
              <a:rPr lang="es-MX" sz="1600" b="0" i="0" dirty="0" err="1">
                <a:solidFill>
                  <a:srgbClr val="222222"/>
                </a:solidFill>
                <a:effectLst/>
              </a:rPr>
              <a:t>Sentinel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. 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222"/>
                </a:solidFill>
              </a:rPr>
              <a:t>Este </a:t>
            </a:r>
            <a:r>
              <a:rPr lang="es-MX" sz="1600" b="1" dirty="0">
                <a:solidFill>
                  <a:schemeClr val="accent1"/>
                </a:solidFill>
              </a:rPr>
              <a:t>paradigma</a:t>
            </a:r>
            <a:r>
              <a:rPr lang="es-MX" sz="1600" dirty="0">
                <a:solidFill>
                  <a:srgbClr val="222222"/>
                </a:solidFill>
              </a:rPr>
              <a:t>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está relacionado con: la física, las matemáticas, la biología lo cual requiere estudios y preparación masiva para lograr una fuerza de transformación.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Aliados (</a:t>
            </a:r>
            <a:r>
              <a:rPr lang="es-MX" sz="1600" b="1" i="0" dirty="0">
                <a:solidFill>
                  <a:schemeClr val="accent1"/>
                </a:solidFill>
                <a:effectLst/>
              </a:rPr>
              <a:t>Redes académicas):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Ya mencionados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Incluir  temas de </a:t>
            </a:r>
            <a:r>
              <a:rPr lang="es-MX" sz="1600" b="1" dirty="0" err="1">
                <a:solidFill>
                  <a:schemeClr val="accent1"/>
                </a:solidFill>
              </a:rPr>
              <a:t>Copernicus</a:t>
            </a:r>
            <a:r>
              <a:rPr lang="es-MX" sz="1600" b="1" dirty="0">
                <a:solidFill>
                  <a:schemeClr val="accent1"/>
                </a:solidFill>
              </a:rPr>
              <a:t> en los pensum académicos, incentivar a los </a:t>
            </a:r>
            <a:r>
              <a:rPr lang="es-MX" sz="1600" b="1" dirty="0">
                <a:solidFill>
                  <a:srgbClr val="C00000"/>
                </a:solidFill>
              </a:rPr>
              <a:t>investigadores</a:t>
            </a:r>
            <a:r>
              <a:rPr lang="es-MX" sz="1600" b="1" dirty="0">
                <a:solidFill>
                  <a:schemeClr val="accent1"/>
                </a:solidFill>
              </a:rPr>
              <a:t> y emprendedores</a:t>
            </a:r>
            <a:r>
              <a:rPr lang="es-MX" sz="1600" dirty="0">
                <a:solidFill>
                  <a:srgbClr val="222222"/>
                </a:solidFill>
              </a:rPr>
              <a:t>. Fortalecimiento en las áreas de interés prioritario de </a:t>
            </a:r>
            <a:r>
              <a:rPr lang="es-MX" sz="1600" dirty="0" err="1">
                <a:solidFill>
                  <a:srgbClr val="222222"/>
                </a:solidFill>
              </a:rPr>
              <a:t>Copernicus</a:t>
            </a:r>
            <a:r>
              <a:rPr lang="es-MX" sz="1600" dirty="0">
                <a:solidFill>
                  <a:srgbClr val="222222"/>
                </a:solidFill>
              </a:rPr>
              <a:t>  y Galileo con la comunidad académica y científica de Colombia.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MX" sz="1600" b="1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Esfuerzos de “evangelización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” y capacidades formativas para lograr el posicionamiento de </a:t>
            </a:r>
            <a:r>
              <a:rPr lang="es-MX" sz="1600" b="0" i="0" dirty="0" err="1">
                <a:solidFill>
                  <a:srgbClr val="222222"/>
                </a:solidFill>
                <a:effectLst/>
              </a:rPr>
              <a:t>Copernicus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 en los países y dar rienda suelta a procesos nuevos que nacerán de los mismos miembros de esta nueva red</a:t>
            </a:r>
          </a:p>
          <a:p>
            <a:pPr algn="l"/>
            <a:endParaRPr lang="es-MX" sz="1600" b="1" dirty="0">
              <a:solidFill>
                <a:schemeClr val="accent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“Satélites sociales”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servicios satelitales dirigidos a las comunidades que habitan el planeta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Comunidades especiales</a:t>
            </a:r>
            <a:r>
              <a:rPr lang="es-MX" sz="1600" dirty="0">
                <a:solidFill>
                  <a:srgbClr val="222222"/>
                </a:solidFill>
              </a:rPr>
              <a:t>: como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el curso dictado al Consejo indígena Centroamericano CICA dictado a indígenas de 5 países de Centroamérica. Unión de Cosmovisiones. Incluir niños, jóvenes y mujeres</a:t>
            </a:r>
          </a:p>
          <a:p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accent1"/>
                </a:solidFill>
              </a:rPr>
              <a:t>Integración con otras redes </a:t>
            </a:r>
            <a:r>
              <a:rPr lang="es-CO" sz="1600" dirty="0"/>
              <a:t>como el consorcio centroamericano y otros países.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CO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5C9FD7C-D1F4-8F7A-4824-A0514FAFB110}"/>
              </a:ext>
            </a:extLst>
          </p:cNvPr>
          <p:cNvSpPr txBox="1"/>
          <p:nvPr/>
        </p:nvSpPr>
        <p:spPr>
          <a:xfrm>
            <a:off x="9038666" y="1341048"/>
            <a:ext cx="3042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 pasos: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Reunión general de inducción al tema de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UNIMINUTO, Red Clara y el equipo de apoyo de la SGSICA: </a:t>
            </a:r>
            <a:r>
              <a:rPr lang="es-MX" sz="1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universidades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redes y centros de investigación interesadas en el manejo de información geoespacial</a:t>
            </a:r>
          </a:p>
          <a:p>
            <a:pPr algn="l"/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el apoyo de 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oficina de soporte de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 finales del mes de febrero 2023.</a:t>
            </a:r>
          </a:p>
          <a:p>
            <a:pPr algn="l"/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Desarrollar en base a estas consultas iniciales un plan de trabajo para el 2023: webinarios,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hackatons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talleres de capacitación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 ser presentado a la Unión Europea y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 su aprobación y apoyo</a:t>
            </a:r>
          </a:p>
          <a:p>
            <a:pPr algn="l"/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de un libro en español que recoge los conocimientos de la interpretación de las imágenes satelitales bajo </a:t>
            </a:r>
            <a:r>
              <a:rPr lang="es-MX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256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4390</TotalTime>
  <Words>933</Words>
  <Application>Microsoft Office PowerPoint</Application>
  <PresentationFormat>Panorámica</PresentationFormat>
  <Paragraphs>210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294</cp:revision>
  <dcterms:created xsi:type="dcterms:W3CDTF">2020-06-13T15:33:36Z</dcterms:created>
  <dcterms:modified xsi:type="dcterms:W3CDTF">2023-03-21T02:13:26Z</dcterms:modified>
</cp:coreProperties>
</file>